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 id="2147483673" r:id="rId5"/>
  </p:sldMasterIdLst>
  <p:notesMasterIdLst>
    <p:notesMasterId r:id="rId36"/>
  </p:notesMasterIdLst>
  <p:sldIdLst>
    <p:sldId id="256" r:id="rId6"/>
    <p:sldId id="257" r:id="rId7"/>
    <p:sldId id="721" r:id="rId8"/>
    <p:sldId id="722" r:id="rId9"/>
    <p:sldId id="261" r:id="rId10"/>
    <p:sldId id="719" r:id="rId11"/>
    <p:sldId id="1054" r:id="rId12"/>
    <p:sldId id="268" r:id="rId13"/>
    <p:sldId id="1056" r:id="rId14"/>
    <p:sldId id="1057" r:id="rId15"/>
    <p:sldId id="1020" r:id="rId16"/>
    <p:sldId id="1047" r:id="rId17"/>
    <p:sldId id="1049" r:id="rId18"/>
    <p:sldId id="1017" r:id="rId19"/>
    <p:sldId id="1029" r:id="rId20"/>
    <p:sldId id="1058" r:id="rId21"/>
    <p:sldId id="643" r:id="rId22"/>
    <p:sldId id="1040" r:id="rId23"/>
    <p:sldId id="1037" r:id="rId24"/>
    <p:sldId id="1038" r:id="rId25"/>
    <p:sldId id="1028" r:id="rId26"/>
    <p:sldId id="1022" r:id="rId27"/>
    <p:sldId id="1021" r:id="rId28"/>
    <p:sldId id="1039" r:id="rId29"/>
    <p:sldId id="1027" r:id="rId30"/>
    <p:sldId id="1026" r:id="rId31"/>
    <p:sldId id="294" r:id="rId32"/>
    <p:sldId id="1051" r:id="rId33"/>
    <p:sldId id="1059" r:id="rId34"/>
    <p:sldId id="1053" r:id="rId35"/>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9"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9D9D6"/>
    <a:srgbClr val="E6E6E6"/>
    <a:srgbClr val="003865"/>
    <a:srgbClr val="A7A8AA"/>
    <a:srgbClr val="FF671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466722-7D10-9886-6E5D-F385D40E76A5}" v="6" dt="2024-08-26T17:16:38.974"/>
    <p1510:client id="{FDFB0B80-2D4D-5BA1-9030-0A2A2B5AC4A6}" v="23" dt="2024-08-26T17:13:27.1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7" d="100"/>
          <a:sy n="147" d="100"/>
        </p:scale>
        <p:origin x="564" y="114"/>
      </p:cViewPr>
      <p:guideLst>
        <p:guide orient="horz" pos="180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51E108-0E86-47D8-9E4F-BE6F952D9958}" type="datetimeFigureOut">
              <a:rPr lang="en-US" smtClean="0"/>
              <a:t>11/14/2024</a:t>
            </a:fld>
            <a:endParaRPr lang="en-US"/>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0D4CE2-49D7-41CB-9B2D-28ADF7655A74}" type="slidenum">
              <a:rPr lang="en-US" smtClean="0"/>
              <a:t>‹#›</a:t>
            </a:fld>
            <a:endParaRPr lang="en-US"/>
          </a:p>
        </p:txBody>
      </p:sp>
    </p:spTree>
    <p:extLst>
      <p:ext uri="{BB962C8B-B14F-4D97-AF65-F5344CB8AC3E}">
        <p14:creationId xmlns:p14="http://schemas.microsoft.com/office/powerpoint/2010/main" val="1405919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4B1ACE-5EB2-B245-8DCB-331A9858E083}" type="slidenum">
              <a:rPr lang="en-US" smtClean="0"/>
              <a:pPr/>
              <a:t>7</a:t>
            </a:fld>
            <a:endParaRPr lang="en-US"/>
          </a:p>
        </p:txBody>
      </p:sp>
    </p:spTree>
    <p:extLst>
      <p:ext uri="{BB962C8B-B14F-4D97-AF65-F5344CB8AC3E}">
        <p14:creationId xmlns:p14="http://schemas.microsoft.com/office/powerpoint/2010/main" val="4242518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4B1ACE-5EB2-B245-8DCB-331A9858E083}" type="slidenum">
              <a:rPr lang="en-US" smtClean="0"/>
              <a:pPr/>
              <a:t>8</a:t>
            </a:fld>
            <a:endParaRPr lang="en-US"/>
          </a:p>
        </p:txBody>
      </p:sp>
    </p:spTree>
    <p:extLst>
      <p:ext uri="{BB962C8B-B14F-4D97-AF65-F5344CB8AC3E}">
        <p14:creationId xmlns:p14="http://schemas.microsoft.com/office/powerpoint/2010/main" val="3987918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endParaRPr lang="en-US"/>
          </a:p>
        </p:txBody>
      </p:sp>
      <p:sp>
        <p:nvSpPr>
          <p:cNvPr id="4" name="Slide Number Placeholder 3"/>
          <p:cNvSpPr>
            <a:spLocks noGrp="1"/>
          </p:cNvSpPr>
          <p:nvPr>
            <p:ph type="sldNum" sz="quarter" idx="5"/>
          </p:nvPr>
        </p:nvSpPr>
        <p:spPr/>
        <p:txBody>
          <a:bodyPr/>
          <a:lstStyle/>
          <a:p>
            <a:fld id="{C74B1ACE-5EB2-B245-8DCB-331A9858E083}" type="slidenum">
              <a:rPr lang="en-US" smtClean="0"/>
              <a:pPr/>
              <a:t>12</a:t>
            </a:fld>
            <a:endParaRPr lang="en-US"/>
          </a:p>
        </p:txBody>
      </p:sp>
    </p:spTree>
    <p:extLst>
      <p:ext uri="{BB962C8B-B14F-4D97-AF65-F5344CB8AC3E}">
        <p14:creationId xmlns:p14="http://schemas.microsoft.com/office/powerpoint/2010/main" val="1961256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r>
              <a:rPr lang="en-US"/>
              <a:t>Section 2.21 Requirements for receiving a filing date.</a:t>
            </a:r>
          </a:p>
          <a:p>
            <a:endParaRPr lang="en-US"/>
          </a:p>
          <a:p>
            <a:r>
              <a:rPr lang="en-US"/>
              <a:t>(a) The Office will grant a filing date to an application under section 1 or section 44 of the Act that is filed through TEAS, is written in the English language, and contains all of the following: </a:t>
            </a:r>
          </a:p>
          <a:p>
            <a:r>
              <a:rPr lang="en-US"/>
              <a:t> (1) The name, address, and email address of each applicant; </a:t>
            </a:r>
          </a:p>
          <a:p>
            <a:r>
              <a:rPr lang="en-US"/>
              <a:t> (2) If the applicant is represented by a practitioner qualified under § 11.14 of this chapter, the practitioner's name, postal address, and email address; </a:t>
            </a:r>
          </a:p>
          <a:p>
            <a:r>
              <a:rPr lang="en-US"/>
              <a:t> (3) A clear drawing of the mark; </a:t>
            </a:r>
          </a:p>
          <a:p>
            <a:r>
              <a:rPr lang="en-US"/>
              <a:t> (4) A listing of the goods or services; and </a:t>
            </a:r>
          </a:p>
          <a:p>
            <a:r>
              <a:rPr lang="en-US"/>
              <a:t> (5) The filing fee required under § 2.6 for at least one class of goods or services. </a:t>
            </a:r>
          </a:p>
          <a:p>
            <a:r>
              <a:rPr lang="en-US"/>
              <a:t>(b) If the applicant does not satisfy all the elements required in paragraph (a) of this section, the Office will deny a filing date to the application unless the applicant meets the requirements of paragraph (c) of this section. </a:t>
            </a:r>
          </a:p>
          <a:p>
            <a:r>
              <a:rPr lang="en-US"/>
              <a:t>(c) If the applicant is a national of a country that has acceded to the Trademark Law Treaty, but not to the Singapore Treaty on the Law of Trademarks, the requirements of paragraph (a) of this section to file through TEAS and provide an email address do not apply.</a:t>
            </a:r>
          </a:p>
          <a:p>
            <a:endParaRPr lang="en-US"/>
          </a:p>
        </p:txBody>
      </p:sp>
      <p:sp>
        <p:nvSpPr>
          <p:cNvPr id="4" name="Slide Number Placeholder 3"/>
          <p:cNvSpPr>
            <a:spLocks noGrp="1"/>
          </p:cNvSpPr>
          <p:nvPr>
            <p:ph type="sldNum" sz="quarter" idx="5"/>
          </p:nvPr>
        </p:nvSpPr>
        <p:spPr/>
        <p:txBody>
          <a:bodyPr/>
          <a:lstStyle/>
          <a:p>
            <a:fld id="{C74B1ACE-5EB2-B245-8DCB-331A9858E083}" type="slidenum">
              <a:rPr lang="en-US" smtClean="0"/>
              <a:pPr/>
              <a:t>13</a:t>
            </a:fld>
            <a:endParaRPr lang="en-US"/>
          </a:p>
        </p:txBody>
      </p:sp>
    </p:spTree>
    <p:extLst>
      <p:ext uri="{BB962C8B-B14F-4D97-AF65-F5344CB8AC3E}">
        <p14:creationId xmlns:p14="http://schemas.microsoft.com/office/powerpoint/2010/main" val="1403579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4B1ACE-5EB2-B245-8DCB-331A9858E083}" type="slidenum">
              <a:rPr lang="en-US" smtClean="0"/>
              <a:pPr/>
              <a:t>17</a:t>
            </a:fld>
            <a:endParaRPr lang="en-US"/>
          </a:p>
        </p:txBody>
      </p:sp>
    </p:spTree>
    <p:extLst>
      <p:ext uri="{BB962C8B-B14F-4D97-AF65-F5344CB8AC3E}">
        <p14:creationId xmlns:p14="http://schemas.microsoft.com/office/powerpoint/2010/main" val="34345026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4B1ACE-5EB2-B245-8DCB-331A9858E083}" type="slidenum">
              <a:rPr lang="en-US" smtClean="0"/>
              <a:pPr/>
              <a:t>20</a:t>
            </a:fld>
            <a:endParaRPr lang="en-US"/>
          </a:p>
        </p:txBody>
      </p:sp>
    </p:spTree>
    <p:extLst>
      <p:ext uri="{BB962C8B-B14F-4D97-AF65-F5344CB8AC3E}">
        <p14:creationId xmlns:p14="http://schemas.microsoft.com/office/powerpoint/2010/main" val="282961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0D4CE2-49D7-41CB-9B2D-28ADF7655A74}" type="slidenum">
              <a:rPr lang="en-US" smtClean="0"/>
              <a:t>22</a:t>
            </a:fld>
            <a:endParaRPr lang="en-US"/>
          </a:p>
        </p:txBody>
      </p:sp>
    </p:spTree>
    <p:extLst>
      <p:ext uri="{BB962C8B-B14F-4D97-AF65-F5344CB8AC3E}">
        <p14:creationId xmlns:p14="http://schemas.microsoft.com/office/powerpoint/2010/main" val="28309703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defTabSz="456468">
              <a:defRPr/>
            </a:pPr>
            <a:fld id="{C74B1ACE-5EB2-B245-8DCB-331A9858E083}" type="slidenum">
              <a:rPr lang="en-US">
                <a:solidFill>
                  <a:prstClr val="black"/>
                </a:solidFill>
              </a:rPr>
              <a:pPr defTabSz="456468">
                <a:defRPr/>
              </a:pPr>
              <a:t>27</a:t>
            </a:fld>
            <a:endParaRPr lang="en-US">
              <a:solidFill>
                <a:prstClr val="black"/>
              </a:solidFill>
            </a:endParaRPr>
          </a:p>
        </p:txBody>
      </p:sp>
    </p:spTree>
    <p:extLst>
      <p:ext uri="{BB962C8B-B14F-4D97-AF65-F5344CB8AC3E}">
        <p14:creationId xmlns:p14="http://schemas.microsoft.com/office/powerpoint/2010/main" val="14447990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0D4CE2-49D7-41CB-9B2D-28ADF7655A74}" type="slidenum">
              <a:rPr lang="en-US" smtClean="0"/>
              <a:t>30</a:t>
            </a:fld>
            <a:endParaRPr lang="en-US"/>
          </a:p>
        </p:txBody>
      </p:sp>
    </p:spTree>
    <p:extLst>
      <p:ext uri="{BB962C8B-B14F-4D97-AF65-F5344CB8AC3E}">
        <p14:creationId xmlns:p14="http://schemas.microsoft.com/office/powerpoint/2010/main" val="36001993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8">
            <a:extLst>
              <a:ext uri="{FF2B5EF4-FFF2-40B4-BE49-F238E27FC236}">
                <a16:creationId xmlns:a16="http://schemas.microsoft.com/office/drawing/2014/main" id="{5EFCED2B-0FC3-4490-B611-B1F6603A7697}"/>
              </a:ext>
            </a:extLst>
          </p:cNvPr>
          <p:cNvSpPr/>
          <p:nvPr/>
        </p:nvSpPr>
        <p:spPr>
          <a:xfrm>
            <a:off x="-3250" y="4154346"/>
            <a:ext cx="9153446" cy="1146097"/>
          </a:xfrm>
          <a:custGeom>
            <a:avLst/>
            <a:gdLst>
              <a:gd name="connsiteX0" fmla="*/ 0 w 9150195"/>
              <a:gd name="connsiteY0" fmla="*/ 0 h 1316753"/>
              <a:gd name="connsiteX1" fmla="*/ 9150195 w 9150195"/>
              <a:gd name="connsiteY1" fmla="*/ 0 h 1316753"/>
              <a:gd name="connsiteX2" fmla="*/ 9150195 w 9150195"/>
              <a:gd name="connsiteY2" fmla="*/ 1316753 h 1316753"/>
              <a:gd name="connsiteX3" fmla="*/ 0 w 9150195"/>
              <a:gd name="connsiteY3" fmla="*/ 1316753 h 1316753"/>
              <a:gd name="connsiteX4" fmla="*/ 0 w 9150195"/>
              <a:gd name="connsiteY4" fmla="*/ 0 h 1316753"/>
              <a:gd name="connsiteX0" fmla="*/ 0 w 9168243"/>
              <a:gd name="connsiteY0" fmla="*/ 902369 h 1316753"/>
              <a:gd name="connsiteX1" fmla="*/ 9168243 w 9168243"/>
              <a:gd name="connsiteY1" fmla="*/ 0 h 1316753"/>
              <a:gd name="connsiteX2" fmla="*/ 9168243 w 9168243"/>
              <a:gd name="connsiteY2" fmla="*/ 1316753 h 1316753"/>
              <a:gd name="connsiteX3" fmla="*/ 18048 w 9168243"/>
              <a:gd name="connsiteY3" fmla="*/ 1316753 h 1316753"/>
              <a:gd name="connsiteX4" fmla="*/ 0 w 9168243"/>
              <a:gd name="connsiteY4" fmla="*/ 902369 h 1316753"/>
              <a:gd name="connsiteX0" fmla="*/ 0 w 9152368"/>
              <a:gd name="connsiteY0" fmla="*/ 788069 h 1316753"/>
              <a:gd name="connsiteX1" fmla="*/ 9152368 w 9152368"/>
              <a:gd name="connsiteY1" fmla="*/ 0 h 1316753"/>
              <a:gd name="connsiteX2" fmla="*/ 9152368 w 9152368"/>
              <a:gd name="connsiteY2" fmla="*/ 1316753 h 1316753"/>
              <a:gd name="connsiteX3" fmla="*/ 2173 w 9152368"/>
              <a:gd name="connsiteY3" fmla="*/ 1316753 h 1316753"/>
              <a:gd name="connsiteX4" fmla="*/ 0 w 9152368"/>
              <a:gd name="connsiteY4" fmla="*/ 788069 h 1316753"/>
              <a:gd name="connsiteX0" fmla="*/ 0 w 9152368"/>
              <a:gd name="connsiteY0" fmla="*/ 788069 h 1316753"/>
              <a:gd name="connsiteX1" fmla="*/ 9152368 w 9152368"/>
              <a:gd name="connsiteY1" fmla="*/ 0 h 1316753"/>
              <a:gd name="connsiteX2" fmla="*/ 9152368 w 9152368"/>
              <a:gd name="connsiteY2" fmla="*/ 545228 h 1316753"/>
              <a:gd name="connsiteX3" fmla="*/ 2173 w 9152368"/>
              <a:gd name="connsiteY3" fmla="*/ 1316753 h 1316753"/>
              <a:gd name="connsiteX4" fmla="*/ 0 w 9152368"/>
              <a:gd name="connsiteY4" fmla="*/ 788069 h 1316753"/>
              <a:gd name="connsiteX0" fmla="*/ 1137 w 9153505"/>
              <a:gd name="connsiteY0" fmla="*/ 788069 h 1062753"/>
              <a:gd name="connsiteX1" fmla="*/ 9153505 w 9153505"/>
              <a:gd name="connsiteY1" fmla="*/ 0 h 1062753"/>
              <a:gd name="connsiteX2" fmla="*/ 9153505 w 9153505"/>
              <a:gd name="connsiteY2" fmla="*/ 545228 h 1062753"/>
              <a:gd name="connsiteX3" fmla="*/ 135 w 9153505"/>
              <a:gd name="connsiteY3" fmla="*/ 1062753 h 1062753"/>
              <a:gd name="connsiteX4" fmla="*/ 1137 w 9153505"/>
              <a:gd name="connsiteY4" fmla="*/ 788069 h 1062753"/>
              <a:gd name="connsiteX0" fmla="*/ 29590 w 9153383"/>
              <a:gd name="connsiteY0" fmla="*/ 892844 h 1062753"/>
              <a:gd name="connsiteX1" fmla="*/ 9153383 w 9153383"/>
              <a:gd name="connsiteY1" fmla="*/ 0 h 1062753"/>
              <a:gd name="connsiteX2" fmla="*/ 9153383 w 9153383"/>
              <a:gd name="connsiteY2" fmla="*/ 545228 h 1062753"/>
              <a:gd name="connsiteX3" fmla="*/ 13 w 9153383"/>
              <a:gd name="connsiteY3" fmla="*/ 1062753 h 1062753"/>
              <a:gd name="connsiteX4" fmla="*/ 29590 w 9153383"/>
              <a:gd name="connsiteY4" fmla="*/ 892844 h 1062753"/>
              <a:gd name="connsiteX0" fmla="*/ 65301 w 9189094"/>
              <a:gd name="connsiteY0" fmla="*/ 892844 h 1146097"/>
              <a:gd name="connsiteX1" fmla="*/ 9189094 w 9189094"/>
              <a:gd name="connsiteY1" fmla="*/ 0 h 1146097"/>
              <a:gd name="connsiteX2" fmla="*/ 9189094 w 9189094"/>
              <a:gd name="connsiteY2" fmla="*/ 545228 h 1146097"/>
              <a:gd name="connsiteX3" fmla="*/ 5 w 9189094"/>
              <a:gd name="connsiteY3" fmla="*/ 1146097 h 1146097"/>
              <a:gd name="connsiteX4" fmla="*/ 65301 w 9189094"/>
              <a:gd name="connsiteY4" fmla="*/ 892844 h 1146097"/>
              <a:gd name="connsiteX0" fmla="*/ 29590 w 9153383"/>
              <a:gd name="connsiteY0" fmla="*/ 892844 h 1146097"/>
              <a:gd name="connsiteX1" fmla="*/ 9153383 w 9153383"/>
              <a:gd name="connsiteY1" fmla="*/ 0 h 1146097"/>
              <a:gd name="connsiteX2" fmla="*/ 9153383 w 9153383"/>
              <a:gd name="connsiteY2" fmla="*/ 545228 h 1146097"/>
              <a:gd name="connsiteX3" fmla="*/ 13 w 9153383"/>
              <a:gd name="connsiteY3" fmla="*/ 1146097 h 1146097"/>
              <a:gd name="connsiteX4" fmla="*/ 29590 w 9153383"/>
              <a:gd name="connsiteY4" fmla="*/ 892844 h 1146097"/>
              <a:gd name="connsiteX0" fmla="*/ 29590 w 9153383"/>
              <a:gd name="connsiteY0" fmla="*/ 892844 h 1146097"/>
              <a:gd name="connsiteX1" fmla="*/ 9153383 w 9153383"/>
              <a:gd name="connsiteY1" fmla="*/ 0 h 1146097"/>
              <a:gd name="connsiteX2" fmla="*/ 9153383 w 9153383"/>
              <a:gd name="connsiteY2" fmla="*/ 545228 h 1146097"/>
              <a:gd name="connsiteX3" fmla="*/ 13 w 9153383"/>
              <a:gd name="connsiteY3" fmla="*/ 1146097 h 1146097"/>
              <a:gd name="connsiteX4" fmla="*/ 29590 w 9153383"/>
              <a:gd name="connsiteY4" fmla="*/ 892844 h 1146097"/>
              <a:gd name="connsiteX0" fmla="*/ 1137 w 9153505"/>
              <a:gd name="connsiteY0" fmla="*/ 1028575 h 1146097"/>
              <a:gd name="connsiteX1" fmla="*/ 9153505 w 9153505"/>
              <a:gd name="connsiteY1" fmla="*/ 0 h 1146097"/>
              <a:gd name="connsiteX2" fmla="*/ 9153505 w 9153505"/>
              <a:gd name="connsiteY2" fmla="*/ 545228 h 1146097"/>
              <a:gd name="connsiteX3" fmla="*/ 135 w 9153505"/>
              <a:gd name="connsiteY3" fmla="*/ 1146097 h 1146097"/>
              <a:gd name="connsiteX4" fmla="*/ 1137 w 9153505"/>
              <a:gd name="connsiteY4" fmla="*/ 1028575 h 1146097"/>
              <a:gd name="connsiteX0" fmla="*/ 1078 w 9153446"/>
              <a:gd name="connsiteY0" fmla="*/ 1028575 h 1146097"/>
              <a:gd name="connsiteX1" fmla="*/ 9153446 w 9153446"/>
              <a:gd name="connsiteY1" fmla="*/ 0 h 1146097"/>
              <a:gd name="connsiteX2" fmla="*/ 9153446 w 9153446"/>
              <a:gd name="connsiteY2" fmla="*/ 545228 h 1146097"/>
              <a:gd name="connsiteX3" fmla="*/ 76 w 9153446"/>
              <a:gd name="connsiteY3" fmla="*/ 1146097 h 1146097"/>
              <a:gd name="connsiteX4" fmla="*/ 1078 w 9153446"/>
              <a:gd name="connsiteY4" fmla="*/ 1028575 h 1146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46" h="1146097">
                <a:moveTo>
                  <a:pt x="1078" y="1028575"/>
                </a:moveTo>
                <a:lnTo>
                  <a:pt x="9153446" y="0"/>
                </a:lnTo>
                <a:lnTo>
                  <a:pt x="9153446" y="545228"/>
                </a:lnTo>
                <a:lnTo>
                  <a:pt x="76" y="1146097"/>
                </a:lnTo>
                <a:cubicBezTo>
                  <a:pt x="-648" y="1122269"/>
                  <a:pt x="4183" y="1073835"/>
                  <a:pt x="1078" y="1028575"/>
                </a:cubicBezTo>
                <a:close/>
              </a:path>
            </a:pathLst>
          </a:custGeom>
          <a:solidFill>
            <a:srgbClr val="F2A9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aseline="-25000"/>
          </a:p>
        </p:txBody>
      </p:sp>
      <p:sp>
        <p:nvSpPr>
          <p:cNvPr id="9" name="Rectangle 8">
            <a:extLst>
              <a:ext uri="{FF2B5EF4-FFF2-40B4-BE49-F238E27FC236}">
                <a16:creationId xmlns:a16="http://schemas.microsoft.com/office/drawing/2014/main" id="{8625F02B-4393-4638-9487-98FC36F3351D}"/>
              </a:ext>
            </a:extLst>
          </p:cNvPr>
          <p:cNvSpPr/>
          <p:nvPr/>
        </p:nvSpPr>
        <p:spPr>
          <a:xfrm>
            <a:off x="-2172" y="4397542"/>
            <a:ext cx="9152368" cy="1316753"/>
          </a:xfrm>
          <a:custGeom>
            <a:avLst/>
            <a:gdLst>
              <a:gd name="connsiteX0" fmla="*/ 0 w 9150195"/>
              <a:gd name="connsiteY0" fmla="*/ 0 h 1316753"/>
              <a:gd name="connsiteX1" fmla="*/ 9150195 w 9150195"/>
              <a:gd name="connsiteY1" fmla="*/ 0 h 1316753"/>
              <a:gd name="connsiteX2" fmla="*/ 9150195 w 9150195"/>
              <a:gd name="connsiteY2" fmla="*/ 1316753 h 1316753"/>
              <a:gd name="connsiteX3" fmla="*/ 0 w 9150195"/>
              <a:gd name="connsiteY3" fmla="*/ 1316753 h 1316753"/>
              <a:gd name="connsiteX4" fmla="*/ 0 w 9150195"/>
              <a:gd name="connsiteY4" fmla="*/ 0 h 1316753"/>
              <a:gd name="connsiteX0" fmla="*/ 0 w 9168243"/>
              <a:gd name="connsiteY0" fmla="*/ 902369 h 1316753"/>
              <a:gd name="connsiteX1" fmla="*/ 9168243 w 9168243"/>
              <a:gd name="connsiteY1" fmla="*/ 0 h 1316753"/>
              <a:gd name="connsiteX2" fmla="*/ 9168243 w 9168243"/>
              <a:gd name="connsiteY2" fmla="*/ 1316753 h 1316753"/>
              <a:gd name="connsiteX3" fmla="*/ 18048 w 9168243"/>
              <a:gd name="connsiteY3" fmla="*/ 1316753 h 1316753"/>
              <a:gd name="connsiteX4" fmla="*/ 0 w 9168243"/>
              <a:gd name="connsiteY4" fmla="*/ 902369 h 1316753"/>
              <a:gd name="connsiteX0" fmla="*/ 0 w 9152368"/>
              <a:gd name="connsiteY0" fmla="*/ 788069 h 1316753"/>
              <a:gd name="connsiteX1" fmla="*/ 9152368 w 9152368"/>
              <a:gd name="connsiteY1" fmla="*/ 0 h 1316753"/>
              <a:gd name="connsiteX2" fmla="*/ 9152368 w 9152368"/>
              <a:gd name="connsiteY2" fmla="*/ 1316753 h 1316753"/>
              <a:gd name="connsiteX3" fmla="*/ 2173 w 9152368"/>
              <a:gd name="connsiteY3" fmla="*/ 1316753 h 1316753"/>
              <a:gd name="connsiteX4" fmla="*/ 0 w 9152368"/>
              <a:gd name="connsiteY4" fmla="*/ 788069 h 13167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2368" h="1316753">
                <a:moveTo>
                  <a:pt x="0" y="788069"/>
                </a:moveTo>
                <a:lnTo>
                  <a:pt x="9152368" y="0"/>
                </a:lnTo>
                <a:lnTo>
                  <a:pt x="9152368" y="1316753"/>
                </a:lnTo>
                <a:lnTo>
                  <a:pt x="2173" y="1316753"/>
                </a:lnTo>
                <a:cubicBezTo>
                  <a:pt x="1449" y="1140525"/>
                  <a:pt x="724" y="964297"/>
                  <a:pt x="0" y="788069"/>
                </a:cubicBezTo>
                <a:close/>
              </a:path>
            </a:pathLst>
          </a:cu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85800" y="2823058"/>
            <a:ext cx="7086600" cy="14605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 name="Title 1"/>
          <p:cNvSpPr>
            <a:spLocks noGrp="1"/>
          </p:cNvSpPr>
          <p:nvPr>
            <p:ph type="ctrTitle"/>
          </p:nvPr>
        </p:nvSpPr>
        <p:spPr>
          <a:xfrm>
            <a:off x="685800" y="1277208"/>
            <a:ext cx="7772400" cy="1225021"/>
          </a:xfrm>
        </p:spPr>
        <p:txBody>
          <a:bodyPr/>
          <a:lstStyle>
            <a:lvl1pPr algn="l">
              <a:defRPr/>
            </a:lvl1pPr>
          </a:lstStyle>
          <a:p>
            <a:r>
              <a:rPr lang="en-US"/>
              <a:t>Click to edit Master title style</a:t>
            </a:r>
          </a:p>
        </p:txBody>
      </p:sp>
      <p:pic>
        <p:nvPicPr>
          <p:cNvPr id="7" name="Picture 6" descr="USPTO logo">
            <a:extLst>
              <a:ext uri="{FF2B5EF4-FFF2-40B4-BE49-F238E27FC236}">
                <a16:creationId xmlns:a16="http://schemas.microsoft.com/office/drawing/2014/main" id="{3594C3FA-D04D-4DE1-895D-DDA79346B786}"/>
              </a:ext>
            </a:extLst>
          </p:cNvPr>
          <p:cNvPicPr>
            <a:picLocks noChangeAspect="1"/>
          </p:cNvPicPr>
          <p:nvPr/>
        </p:nvPicPr>
        <p:blipFill>
          <a:blip r:embed="rId2"/>
          <a:stretch>
            <a:fillRect/>
          </a:stretch>
        </p:blipFill>
        <p:spPr>
          <a:xfrm>
            <a:off x="5510462" y="4995136"/>
            <a:ext cx="3442007" cy="417213"/>
          </a:xfrm>
          <a:prstGeom prst="rect">
            <a:avLst/>
          </a:prstGeom>
        </p:spPr>
      </p:pic>
      <p:sp>
        <p:nvSpPr>
          <p:cNvPr id="15" name="Isosceles Triangle 14">
            <a:extLst>
              <a:ext uri="{FF2B5EF4-FFF2-40B4-BE49-F238E27FC236}">
                <a16:creationId xmlns:a16="http://schemas.microsoft.com/office/drawing/2014/main" id="{FED903D0-1E66-4915-8FFA-407D4C5B2B02}"/>
              </a:ext>
            </a:extLst>
          </p:cNvPr>
          <p:cNvSpPr/>
          <p:nvPr/>
        </p:nvSpPr>
        <p:spPr>
          <a:xfrm>
            <a:off x="0" y="-6167"/>
            <a:ext cx="9164399" cy="301334"/>
          </a:xfrm>
          <a:custGeom>
            <a:avLst/>
            <a:gdLst>
              <a:gd name="connsiteX0" fmla="*/ 0 w 9152368"/>
              <a:gd name="connsiteY0" fmla="*/ 384859 h 384859"/>
              <a:gd name="connsiteX1" fmla="*/ 4576184 w 9152368"/>
              <a:gd name="connsiteY1" fmla="*/ 0 h 384859"/>
              <a:gd name="connsiteX2" fmla="*/ 9152368 w 9152368"/>
              <a:gd name="connsiteY2" fmla="*/ 384859 h 384859"/>
              <a:gd name="connsiteX3" fmla="*/ 0 w 9152368"/>
              <a:gd name="connsiteY3" fmla="*/ 384859 h 384859"/>
              <a:gd name="connsiteX0" fmla="*/ 0 w 9164399"/>
              <a:gd name="connsiteY0" fmla="*/ 1106905 h 1106905"/>
              <a:gd name="connsiteX1" fmla="*/ 4576184 w 9164399"/>
              <a:gd name="connsiteY1" fmla="*/ 722046 h 1106905"/>
              <a:gd name="connsiteX2" fmla="*/ 9164399 w 9164399"/>
              <a:gd name="connsiteY2" fmla="*/ 0 h 1106905"/>
              <a:gd name="connsiteX3" fmla="*/ 0 w 9164399"/>
              <a:gd name="connsiteY3" fmla="*/ 1106905 h 1106905"/>
              <a:gd name="connsiteX0" fmla="*/ 0 w 9164399"/>
              <a:gd name="connsiteY0" fmla="*/ 6015 h 722046"/>
              <a:gd name="connsiteX1" fmla="*/ 4576184 w 9164399"/>
              <a:gd name="connsiteY1" fmla="*/ 722046 h 722046"/>
              <a:gd name="connsiteX2" fmla="*/ 9164399 w 9164399"/>
              <a:gd name="connsiteY2" fmla="*/ 0 h 722046"/>
              <a:gd name="connsiteX3" fmla="*/ 0 w 9164399"/>
              <a:gd name="connsiteY3" fmla="*/ 6015 h 722046"/>
              <a:gd name="connsiteX0" fmla="*/ 0 w 9164399"/>
              <a:gd name="connsiteY0" fmla="*/ 6015 h 499461"/>
              <a:gd name="connsiteX1" fmla="*/ 4184 w 9164399"/>
              <a:gd name="connsiteY1" fmla="*/ 499461 h 499461"/>
              <a:gd name="connsiteX2" fmla="*/ 9164399 w 9164399"/>
              <a:gd name="connsiteY2" fmla="*/ 0 h 499461"/>
              <a:gd name="connsiteX3" fmla="*/ 0 w 9164399"/>
              <a:gd name="connsiteY3" fmla="*/ 6015 h 499461"/>
            </a:gdLst>
            <a:ahLst/>
            <a:cxnLst>
              <a:cxn ang="0">
                <a:pos x="connsiteX0" y="connsiteY0"/>
              </a:cxn>
              <a:cxn ang="0">
                <a:pos x="connsiteX1" y="connsiteY1"/>
              </a:cxn>
              <a:cxn ang="0">
                <a:pos x="connsiteX2" y="connsiteY2"/>
              </a:cxn>
              <a:cxn ang="0">
                <a:pos x="connsiteX3" y="connsiteY3"/>
              </a:cxn>
            </a:cxnLst>
            <a:rect l="l" t="t" r="r" b="b"/>
            <a:pathLst>
              <a:path w="9164399" h="499461">
                <a:moveTo>
                  <a:pt x="0" y="6015"/>
                </a:moveTo>
                <a:cubicBezTo>
                  <a:pt x="1395" y="170497"/>
                  <a:pt x="2789" y="334979"/>
                  <a:pt x="4184" y="499461"/>
                </a:cubicBezTo>
                <a:lnTo>
                  <a:pt x="9164399" y="0"/>
                </a:lnTo>
                <a:lnTo>
                  <a:pt x="0" y="6015"/>
                </a:lnTo>
                <a:close/>
              </a:path>
            </a:pathLst>
          </a:cu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1963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Quote">
    <p:spTree>
      <p:nvGrpSpPr>
        <p:cNvPr id="1" name=""/>
        <p:cNvGrpSpPr/>
        <p:nvPr/>
      </p:nvGrpSpPr>
      <p:grpSpPr>
        <a:xfrm>
          <a:off x="0" y="0"/>
          <a:ext cx="0" cy="0"/>
          <a:chOff x="0" y="0"/>
          <a:chExt cx="0" cy="0"/>
        </a:xfrm>
      </p:grpSpPr>
      <p:sp>
        <p:nvSpPr>
          <p:cNvPr id="5" name="Freeform 4"/>
          <p:cNvSpPr/>
          <p:nvPr/>
        </p:nvSpPr>
        <p:spPr>
          <a:xfrm>
            <a:off x="404558" y="452445"/>
            <a:ext cx="911259" cy="811812"/>
          </a:xfrm>
          <a:custGeom>
            <a:avLst/>
            <a:gdLst/>
            <a:ahLst/>
            <a:cxnLst/>
            <a:rect l="l" t="t" r="r" b="b"/>
            <a:pathLst>
              <a:path w="1246682" h="1110630">
                <a:moveTo>
                  <a:pt x="1030110" y="0"/>
                </a:moveTo>
                <a:lnTo>
                  <a:pt x="1182821" y="97614"/>
                </a:lnTo>
                <a:cubicBezTo>
                  <a:pt x="1060478" y="268663"/>
                  <a:pt x="992915" y="445294"/>
                  <a:pt x="980131" y="627506"/>
                </a:cubicBezTo>
                <a:lnTo>
                  <a:pt x="1246682" y="627506"/>
                </a:lnTo>
                <a:lnTo>
                  <a:pt x="1246682" y="1110630"/>
                </a:lnTo>
                <a:lnTo>
                  <a:pt x="769112" y="1110630"/>
                </a:lnTo>
                <a:lnTo>
                  <a:pt x="769112" y="648548"/>
                </a:lnTo>
                <a:cubicBezTo>
                  <a:pt x="769112" y="470413"/>
                  <a:pt x="856111" y="254231"/>
                  <a:pt x="1030110" y="0"/>
                </a:cubicBezTo>
                <a:close/>
                <a:moveTo>
                  <a:pt x="260998" y="0"/>
                </a:moveTo>
                <a:lnTo>
                  <a:pt x="408157" y="92018"/>
                </a:lnTo>
                <a:cubicBezTo>
                  <a:pt x="282285" y="287246"/>
                  <a:pt x="216573" y="465742"/>
                  <a:pt x="211020" y="627506"/>
                </a:cubicBezTo>
                <a:lnTo>
                  <a:pt x="472018" y="627506"/>
                </a:lnTo>
                <a:lnTo>
                  <a:pt x="472018" y="1110630"/>
                </a:lnTo>
                <a:lnTo>
                  <a:pt x="0" y="1110630"/>
                </a:lnTo>
                <a:lnTo>
                  <a:pt x="0" y="648548"/>
                </a:lnTo>
                <a:cubicBezTo>
                  <a:pt x="0" y="449994"/>
                  <a:pt x="87000" y="233811"/>
                  <a:pt x="260998" y="0"/>
                </a:cubicBezTo>
                <a:close/>
              </a:path>
            </a:pathLst>
          </a:custGeom>
          <a:gradFill flip="none" rotWithShape="1">
            <a:gsLst>
              <a:gs pos="0">
                <a:schemeClr val="accent3"/>
              </a:gs>
              <a:gs pos="100000">
                <a:schemeClr val="accent3">
                  <a:lumMod val="20000"/>
                  <a:lumOff val="80000"/>
                </a:schemeClr>
              </a:gs>
            </a:gsLst>
            <a:lin ang="4800000" scaled="0"/>
            <a:tileRect/>
          </a:grad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Content Placeholder 5"/>
          <p:cNvSpPr>
            <a:spLocks noGrp="1"/>
          </p:cNvSpPr>
          <p:nvPr>
            <p:ph sz="quarter" idx="4" hasCustomPrompt="1"/>
          </p:nvPr>
        </p:nvSpPr>
        <p:spPr>
          <a:xfrm>
            <a:off x="1065009" y="4131482"/>
            <a:ext cx="7681428" cy="489163"/>
          </a:xfrm>
        </p:spPr>
        <p:txBody>
          <a:bodyPr anchor="b">
            <a:normAutofit/>
          </a:bodyPr>
          <a:lstStyle>
            <a:lvl1pPr marL="0" indent="0" algn="r">
              <a:buFont typeface="Courier New" panose="02070309020205020404" pitchFamily="49" charset="0"/>
              <a:buNone/>
              <a:defRPr sz="1600" b="1" spc="200" baseline="0">
                <a:latin typeface="+mn-lt"/>
              </a:defRPr>
            </a:lvl1pPr>
            <a:lvl2pPr marL="891540" indent="-342900">
              <a:buFont typeface="Arial" panose="020B0604020202020204" pitchFamily="34" charset="0"/>
              <a:buChar char="•"/>
              <a:defRPr sz="2400"/>
            </a:lvl2pPr>
            <a:lvl3pPr marL="1371600" indent="-274320">
              <a:buFont typeface="Wingdings" panose="05000000000000000000" pitchFamily="2" charset="2"/>
              <a:buChar char="§"/>
              <a:defRPr sz="2160"/>
            </a:lvl3pPr>
            <a:lvl4pPr>
              <a:defRPr sz="1920"/>
            </a:lvl4pPr>
            <a:lvl5pPr>
              <a:defRPr sz="1920"/>
            </a:lvl5pPr>
            <a:lvl6pPr>
              <a:defRPr sz="1920"/>
            </a:lvl6pPr>
            <a:lvl7pPr>
              <a:defRPr sz="1920"/>
            </a:lvl7pPr>
            <a:lvl8pPr>
              <a:defRPr sz="1920"/>
            </a:lvl8pPr>
            <a:lvl9pPr>
              <a:defRPr sz="1920"/>
            </a:lvl9pPr>
          </a:lstStyle>
          <a:p>
            <a:pPr lvl="0"/>
            <a:r>
              <a:rPr lang="en-US"/>
              <a:t>- CREDIT IN ALL CAPS</a:t>
            </a:r>
          </a:p>
        </p:txBody>
      </p:sp>
      <p:sp>
        <p:nvSpPr>
          <p:cNvPr id="7" name="Title 1"/>
          <p:cNvSpPr>
            <a:spLocks noGrp="1"/>
          </p:cNvSpPr>
          <p:nvPr>
            <p:ph type="title" hasCustomPrompt="1"/>
          </p:nvPr>
        </p:nvSpPr>
        <p:spPr>
          <a:xfrm>
            <a:off x="747424" y="834887"/>
            <a:ext cx="7999012" cy="3101009"/>
          </a:xfrm>
        </p:spPr>
        <p:txBody>
          <a:bodyPr anchor="t">
            <a:normAutofit/>
          </a:bodyPr>
          <a:lstStyle>
            <a:lvl1pPr algn="l">
              <a:defRPr sz="4000" b="0" baseline="0">
                <a:latin typeface="+mj-lt"/>
              </a:defRPr>
            </a:lvl1pPr>
          </a:lstStyle>
          <a:p>
            <a:r>
              <a:rPr lang="en-US"/>
              <a:t>Quote here Twenty Words or Less. Keep it Short and Memorable. Quote here Twenty Words or Less. Keep it Short.”</a:t>
            </a:r>
          </a:p>
        </p:txBody>
      </p:sp>
      <p:sp>
        <p:nvSpPr>
          <p:cNvPr id="8" name="Slide Number Placeholder 7"/>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2001147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pening slide with text">
    <p:spTree>
      <p:nvGrpSpPr>
        <p:cNvPr id="1" name=""/>
        <p:cNvGrpSpPr/>
        <p:nvPr/>
      </p:nvGrpSpPr>
      <p:grpSpPr>
        <a:xfrm>
          <a:off x="0" y="0"/>
          <a:ext cx="0" cy="0"/>
          <a:chOff x="0" y="0"/>
          <a:chExt cx="0" cy="0"/>
        </a:xfrm>
      </p:grpSpPr>
      <p:sp>
        <p:nvSpPr>
          <p:cNvPr id="3" name="Rectangle 2"/>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a:effectLst/>
              <a:latin typeface="Segoe UI"/>
            </a:endParaRPr>
          </a:p>
        </p:txBody>
      </p:sp>
      <p:sp>
        <p:nvSpPr>
          <p:cNvPr id="6" name="Subtitle 2"/>
          <p:cNvSpPr>
            <a:spLocks noGrp="1"/>
          </p:cNvSpPr>
          <p:nvPr>
            <p:ph type="subTitle" idx="1" hasCustomPrompt="1"/>
          </p:nvPr>
        </p:nvSpPr>
        <p:spPr>
          <a:xfrm>
            <a:off x="685799" y="4348634"/>
            <a:ext cx="7885827" cy="746877"/>
          </a:xfrm>
        </p:spPr>
        <p:txBody>
          <a:bodyPr anchor="b">
            <a:normAutofit/>
          </a:bodyPr>
          <a:lstStyle>
            <a:lvl1pPr marL="0" indent="0" algn="ctr">
              <a:buNone/>
              <a:defRPr sz="2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title style</a:t>
            </a:r>
          </a:p>
        </p:txBody>
      </p:sp>
      <p:pic>
        <p:nvPicPr>
          <p:cNvPr id="5" name="Picture 4" descr="USPTO logo">
            <a:extLst>
              <a:ext uri="{FF2B5EF4-FFF2-40B4-BE49-F238E27FC236}">
                <a16:creationId xmlns:a16="http://schemas.microsoft.com/office/drawing/2014/main" id="{C707D8F9-906B-4ED4-AA33-A28BB4C90CFF}"/>
              </a:ext>
            </a:extLst>
          </p:cNvPr>
          <p:cNvPicPr>
            <a:picLocks noChangeAspect="1"/>
          </p:cNvPicPr>
          <p:nvPr/>
        </p:nvPicPr>
        <p:blipFill>
          <a:blip r:embed="rId2"/>
          <a:stretch>
            <a:fillRect/>
          </a:stretch>
        </p:blipFill>
        <p:spPr>
          <a:xfrm>
            <a:off x="2563844" y="1391176"/>
            <a:ext cx="4263263" cy="1990696"/>
          </a:xfrm>
          <a:prstGeom prst="rect">
            <a:avLst/>
          </a:prstGeom>
        </p:spPr>
      </p:pic>
    </p:spTree>
    <p:extLst>
      <p:ext uri="{BB962C8B-B14F-4D97-AF65-F5344CB8AC3E}">
        <p14:creationId xmlns:p14="http://schemas.microsoft.com/office/powerpoint/2010/main" val="27459868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Opening slide with text">
    <p:spTree>
      <p:nvGrpSpPr>
        <p:cNvPr id="1" name=""/>
        <p:cNvGrpSpPr/>
        <p:nvPr/>
      </p:nvGrpSpPr>
      <p:grpSpPr>
        <a:xfrm>
          <a:off x="0" y="0"/>
          <a:ext cx="0" cy="0"/>
          <a:chOff x="0" y="0"/>
          <a:chExt cx="0" cy="0"/>
        </a:xfrm>
      </p:grpSpPr>
      <p:sp>
        <p:nvSpPr>
          <p:cNvPr id="3" name="Rectangle 2"/>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a:effectLst/>
              <a:latin typeface="Segoe UI"/>
            </a:endParaRPr>
          </a:p>
        </p:txBody>
      </p:sp>
      <p:sp>
        <p:nvSpPr>
          <p:cNvPr id="6" name="Subtitle 2"/>
          <p:cNvSpPr>
            <a:spLocks noGrp="1"/>
          </p:cNvSpPr>
          <p:nvPr>
            <p:ph type="subTitle" idx="1" hasCustomPrompt="1"/>
          </p:nvPr>
        </p:nvSpPr>
        <p:spPr>
          <a:xfrm>
            <a:off x="752561" y="-941952"/>
            <a:ext cx="7885827" cy="746877"/>
          </a:xfrm>
        </p:spPr>
        <p:txBody>
          <a:bodyPr anchor="b">
            <a:normAutofit/>
          </a:bodyPr>
          <a:lstStyle>
            <a:lvl1pPr marL="0" indent="0" algn="ctr">
              <a:buNone/>
              <a:defRPr sz="2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title style</a:t>
            </a:r>
          </a:p>
        </p:txBody>
      </p:sp>
      <p:pic>
        <p:nvPicPr>
          <p:cNvPr id="5" name="Picture 4" descr="USPTO logo">
            <a:extLst>
              <a:ext uri="{FF2B5EF4-FFF2-40B4-BE49-F238E27FC236}">
                <a16:creationId xmlns:a16="http://schemas.microsoft.com/office/drawing/2014/main" id="{C707D8F9-906B-4ED4-AA33-A28BB4C90CFF}"/>
              </a:ext>
            </a:extLst>
          </p:cNvPr>
          <p:cNvPicPr>
            <a:picLocks noChangeAspect="1"/>
          </p:cNvPicPr>
          <p:nvPr/>
        </p:nvPicPr>
        <p:blipFill>
          <a:blip r:embed="rId2"/>
          <a:stretch>
            <a:fillRect/>
          </a:stretch>
        </p:blipFill>
        <p:spPr>
          <a:xfrm>
            <a:off x="2563844" y="1391176"/>
            <a:ext cx="4263263" cy="1990696"/>
          </a:xfrm>
          <a:prstGeom prst="rect">
            <a:avLst/>
          </a:prstGeom>
        </p:spPr>
      </p:pic>
    </p:spTree>
    <p:extLst>
      <p:ext uri="{BB962C8B-B14F-4D97-AF65-F5344CB8AC3E}">
        <p14:creationId xmlns:p14="http://schemas.microsoft.com/office/powerpoint/2010/main" val="12470139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pening slide">
    <p:spTree>
      <p:nvGrpSpPr>
        <p:cNvPr id="1" name=""/>
        <p:cNvGrpSpPr/>
        <p:nvPr/>
      </p:nvGrpSpPr>
      <p:grpSpPr>
        <a:xfrm>
          <a:off x="0" y="0"/>
          <a:ext cx="0" cy="0"/>
          <a:chOff x="0" y="0"/>
          <a:chExt cx="0" cy="0"/>
        </a:xfrm>
      </p:grpSpPr>
      <p:sp>
        <p:nvSpPr>
          <p:cNvPr id="3" name="Rectangle 2"/>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a:effectLst/>
              <a:latin typeface="Segoe UI"/>
            </a:endParaRPr>
          </a:p>
        </p:txBody>
      </p:sp>
      <p:pic>
        <p:nvPicPr>
          <p:cNvPr id="4" name="Picture 3" descr="USPTO logo"/>
          <p:cNvPicPr>
            <a:picLocks noChangeAspect="1"/>
          </p:cNvPicPr>
          <p:nvPr/>
        </p:nvPicPr>
        <p:blipFill>
          <a:blip r:embed="rId2"/>
          <a:stretch>
            <a:fillRect/>
          </a:stretch>
        </p:blipFill>
        <p:spPr>
          <a:xfrm>
            <a:off x="2561450" y="1867964"/>
            <a:ext cx="4129734" cy="1928346"/>
          </a:xfrm>
          <a:prstGeom prst="rect">
            <a:avLst/>
          </a:prstGeom>
        </p:spPr>
      </p:pic>
    </p:spTree>
    <p:extLst>
      <p:ext uri="{BB962C8B-B14F-4D97-AF65-F5344CB8AC3E}">
        <p14:creationId xmlns:p14="http://schemas.microsoft.com/office/powerpoint/2010/main" val="19289372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losing slide">
    <p:spTree>
      <p:nvGrpSpPr>
        <p:cNvPr id="1" name=""/>
        <p:cNvGrpSpPr/>
        <p:nvPr/>
      </p:nvGrpSpPr>
      <p:grpSpPr>
        <a:xfrm>
          <a:off x="0" y="0"/>
          <a:ext cx="0" cy="0"/>
          <a:chOff x="0" y="0"/>
          <a:chExt cx="0" cy="0"/>
        </a:xfrm>
      </p:grpSpPr>
      <p:sp>
        <p:nvSpPr>
          <p:cNvPr id="3" name="Rectangle 2"/>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a:effectLst/>
              <a:latin typeface="Segoe UI"/>
            </a:endParaRPr>
          </a:p>
        </p:txBody>
      </p:sp>
      <p:pic>
        <p:nvPicPr>
          <p:cNvPr id="4" name="Picture 3" title="USPTO seal"/>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1406" y="916906"/>
            <a:ext cx="3881188" cy="3881188"/>
          </a:xfrm>
          <a:prstGeom prst="rect">
            <a:avLst/>
          </a:prstGeom>
        </p:spPr>
      </p:pic>
    </p:spTree>
    <p:extLst>
      <p:ext uri="{BB962C8B-B14F-4D97-AF65-F5344CB8AC3E}">
        <p14:creationId xmlns:p14="http://schemas.microsoft.com/office/powerpoint/2010/main" val="8436196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losing slide">
    <p:spTree>
      <p:nvGrpSpPr>
        <p:cNvPr id="1" name=""/>
        <p:cNvGrpSpPr/>
        <p:nvPr/>
      </p:nvGrpSpPr>
      <p:grpSpPr>
        <a:xfrm>
          <a:off x="0" y="0"/>
          <a:ext cx="0" cy="0"/>
          <a:chOff x="0" y="0"/>
          <a:chExt cx="0" cy="0"/>
        </a:xfrm>
      </p:grpSpPr>
      <p:sp>
        <p:nvSpPr>
          <p:cNvPr id="3" name="Rectangle 2"/>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a:effectLst/>
              <a:latin typeface="Segoe UI"/>
            </a:endParaRPr>
          </a:p>
        </p:txBody>
      </p:sp>
      <p:pic>
        <p:nvPicPr>
          <p:cNvPr id="4" name="Picture 3" title="USPTO seal"/>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1406" y="916906"/>
            <a:ext cx="3881188" cy="3881188"/>
          </a:xfrm>
          <a:prstGeom prst="rect">
            <a:avLst/>
          </a:prstGeom>
        </p:spPr>
      </p:pic>
      <p:sp>
        <p:nvSpPr>
          <p:cNvPr id="2" name="Title 1">
            <a:extLst>
              <a:ext uri="{FF2B5EF4-FFF2-40B4-BE49-F238E27FC236}">
                <a16:creationId xmlns:a16="http://schemas.microsoft.com/office/drawing/2014/main" id="{498569F2-0351-4EE5-BF4A-C9CE8F580491}"/>
              </a:ext>
            </a:extLst>
          </p:cNvPr>
          <p:cNvSpPr>
            <a:spLocks noGrp="1"/>
          </p:cNvSpPr>
          <p:nvPr>
            <p:ph type="title"/>
          </p:nvPr>
        </p:nvSpPr>
        <p:spPr>
          <a:xfrm>
            <a:off x="457200" y="-970297"/>
            <a:ext cx="8229600" cy="952500"/>
          </a:xfrm>
        </p:spPr>
        <p:txBody>
          <a:bodyPr/>
          <a:lstStyle/>
          <a:p>
            <a:r>
              <a:rPr lang="en-US"/>
              <a:t>Click to edit Master title style</a:t>
            </a:r>
          </a:p>
        </p:txBody>
      </p:sp>
    </p:spTree>
    <p:extLst>
      <p:ext uri="{BB962C8B-B14F-4D97-AF65-F5344CB8AC3E}">
        <p14:creationId xmlns:p14="http://schemas.microsoft.com/office/powerpoint/2010/main" val="28586569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losing slide with image disclaimer">
    <p:spTree>
      <p:nvGrpSpPr>
        <p:cNvPr id="1" name=""/>
        <p:cNvGrpSpPr/>
        <p:nvPr/>
      </p:nvGrpSpPr>
      <p:grpSpPr>
        <a:xfrm>
          <a:off x="0" y="0"/>
          <a:ext cx="0" cy="0"/>
          <a:chOff x="0" y="0"/>
          <a:chExt cx="0" cy="0"/>
        </a:xfrm>
      </p:grpSpPr>
      <p:sp>
        <p:nvSpPr>
          <p:cNvPr id="3" name="Rectangle 2"/>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a:effectLst/>
              <a:latin typeface="Segoe UI"/>
            </a:endParaRPr>
          </a:p>
        </p:txBody>
      </p:sp>
      <p:pic>
        <p:nvPicPr>
          <p:cNvPr id="4" name="Picture 3" title="USPTO seal"/>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1406" y="916906"/>
            <a:ext cx="3881188" cy="3881188"/>
          </a:xfrm>
          <a:prstGeom prst="rect">
            <a:avLst/>
          </a:prstGeom>
        </p:spPr>
      </p:pic>
      <p:sp>
        <p:nvSpPr>
          <p:cNvPr id="2" name="TextBox 1"/>
          <p:cNvSpPr txBox="1"/>
          <p:nvPr/>
        </p:nvSpPr>
        <p:spPr>
          <a:xfrm>
            <a:off x="2499412" y="5129408"/>
            <a:ext cx="4145175" cy="253916"/>
          </a:xfrm>
          <a:prstGeom prst="rect">
            <a:avLst/>
          </a:prstGeom>
          <a:noFill/>
        </p:spPr>
        <p:txBody>
          <a:bodyPr wrap="square" rtlCol="0">
            <a:spAutoFit/>
          </a:bodyPr>
          <a:lstStyle/>
          <a:p>
            <a:pPr algn="ctr"/>
            <a:r>
              <a:rPr lang="en-US" sz="1050">
                <a:solidFill>
                  <a:schemeClr val="bg1"/>
                </a:solidFill>
              </a:rPr>
              <a:t>Images used in this presentation are</a:t>
            </a:r>
            <a:r>
              <a:rPr lang="en-US" sz="1050" baseline="0">
                <a:solidFill>
                  <a:schemeClr val="bg1"/>
                </a:solidFill>
              </a:rPr>
              <a:t> for educational purposes only.</a:t>
            </a:r>
            <a:endParaRPr lang="en-US" sz="1050">
              <a:solidFill>
                <a:schemeClr val="bg1"/>
              </a:solidFill>
            </a:endParaRPr>
          </a:p>
        </p:txBody>
      </p:sp>
    </p:spTree>
    <p:extLst>
      <p:ext uri="{BB962C8B-B14F-4D97-AF65-F5344CB8AC3E}">
        <p14:creationId xmlns:p14="http://schemas.microsoft.com/office/powerpoint/2010/main" val="350583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losing slide with contact info">
    <p:spTree>
      <p:nvGrpSpPr>
        <p:cNvPr id="1" name=""/>
        <p:cNvGrpSpPr/>
        <p:nvPr/>
      </p:nvGrpSpPr>
      <p:grpSpPr>
        <a:xfrm>
          <a:off x="0" y="0"/>
          <a:ext cx="0" cy="0"/>
          <a:chOff x="0" y="0"/>
          <a:chExt cx="0" cy="0"/>
        </a:xfrm>
      </p:grpSpPr>
      <p:sp>
        <p:nvSpPr>
          <p:cNvPr id="3" name="Rectangle 2"/>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a:effectLst/>
              <a:latin typeface="Segoe UI"/>
            </a:endParaRPr>
          </a:p>
        </p:txBody>
      </p:sp>
      <p:pic>
        <p:nvPicPr>
          <p:cNvPr id="4" name="Picture 3" title="USPTO seal"/>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4526" y="916906"/>
            <a:ext cx="3881188" cy="3881188"/>
          </a:xfrm>
          <a:prstGeom prst="rect">
            <a:avLst/>
          </a:prstGeom>
        </p:spPr>
      </p:pic>
      <p:sp>
        <p:nvSpPr>
          <p:cNvPr id="18" name="TextBox 17"/>
          <p:cNvSpPr txBox="1"/>
          <p:nvPr/>
        </p:nvSpPr>
        <p:spPr>
          <a:xfrm>
            <a:off x="5303520" y="4210157"/>
            <a:ext cx="281622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kern="1200">
                <a:solidFill>
                  <a:schemeClr val="bg1"/>
                </a:solidFill>
                <a:latin typeface="Segoe UI" panose="020B0502040204020203" pitchFamily="34" charset="0"/>
                <a:ea typeface="+mn-ea"/>
                <a:cs typeface="Segoe UI" panose="020B0502040204020203" pitchFamily="34" charset="0"/>
              </a:rPr>
              <a:t>www.uspto.gov</a:t>
            </a:r>
          </a:p>
        </p:txBody>
      </p:sp>
      <p:sp>
        <p:nvSpPr>
          <p:cNvPr id="16" name="Text Placeholder 12"/>
          <p:cNvSpPr>
            <a:spLocks noGrp="1"/>
          </p:cNvSpPr>
          <p:nvPr>
            <p:ph type="body" sz="quarter" idx="13" hasCustomPrompt="1"/>
          </p:nvPr>
        </p:nvSpPr>
        <p:spPr>
          <a:xfrm>
            <a:off x="5303519" y="3828585"/>
            <a:ext cx="2816225" cy="386576"/>
          </a:xfrm>
        </p:spPr>
        <p:txBody>
          <a:bodyPr>
            <a:normAutofit/>
          </a:bodyPr>
          <a:lstStyle>
            <a:lvl1pPr marL="0" indent="0">
              <a:buNone/>
              <a:defRPr sz="1800" b="0">
                <a:solidFill>
                  <a:schemeClr val="bg1"/>
                </a:solidFill>
              </a:defRPr>
            </a:lvl1pPr>
          </a:lstStyle>
          <a:p>
            <a:pPr lvl="0"/>
            <a:r>
              <a:rPr lang="en-US"/>
              <a:t>Phone</a:t>
            </a:r>
          </a:p>
        </p:txBody>
      </p:sp>
      <p:sp>
        <p:nvSpPr>
          <p:cNvPr id="15" name="Text Placeholder 12"/>
          <p:cNvSpPr>
            <a:spLocks noGrp="1"/>
          </p:cNvSpPr>
          <p:nvPr>
            <p:ph type="body" sz="quarter" idx="12" hasCustomPrompt="1"/>
          </p:nvPr>
        </p:nvSpPr>
        <p:spPr>
          <a:xfrm>
            <a:off x="5303520" y="3462967"/>
            <a:ext cx="2816225" cy="365618"/>
          </a:xfrm>
        </p:spPr>
        <p:txBody>
          <a:bodyPr>
            <a:normAutofit/>
          </a:bodyPr>
          <a:lstStyle>
            <a:lvl1pPr marL="0" indent="0">
              <a:buNone/>
              <a:defRPr sz="1800" b="0">
                <a:solidFill>
                  <a:schemeClr val="bg1"/>
                </a:solidFill>
              </a:defRPr>
            </a:lvl1pPr>
          </a:lstStyle>
          <a:p>
            <a:pPr lvl="0"/>
            <a:r>
              <a:rPr lang="en-US"/>
              <a:t>Email</a:t>
            </a:r>
          </a:p>
        </p:txBody>
      </p:sp>
      <p:sp>
        <p:nvSpPr>
          <p:cNvPr id="14" name="Text Placeholder 12"/>
          <p:cNvSpPr>
            <a:spLocks noGrp="1"/>
          </p:cNvSpPr>
          <p:nvPr>
            <p:ph type="body" sz="quarter" idx="11" hasCustomPrompt="1"/>
          </p:nvPr>
        </p:nvSpPr>
        <p:spPr>
          <a:xfrm>
            <a:off x="5303520" y="2637699"/>
            <a:ext cx="2816225" cy="519383"/>
          </a:xfrm>
        </p:spPr>
        <p:txBody>
          <a:bodyPr>
            <a:normAutofit/>
          </a:bodyPr>
          <a:lstStyle>
            <a:lvl1pPr marL="0" indent="0">
              <a:buNone/>
              <a:defRPr sz="1800" b="0">
                <a:solidFill>
                  <a:schemeClr val="bg1"/>
                </a:solidFill>
              </a:defRPr>
            </a:lvl1pPr>
          </a:lstStyle>
          <a:p>
            <a:pPr lvl="0"/>
            <a:r>
              <a:rPr lang="en-US"/>
              <a:t>Title</a:t>
            </a:r>
          </a:p>
        </p:txBody>
      </p:sp>
      <p:sp>
        <p:nvSpPr>
          <p:cNvPr id="13" name="Text Placeholder 12"/>
          <p:cNvSpPr>
            <a:spLocks noGrp="1"/>
          </p:cNvSpPr>
          <p:nvPr>
            <p:ph type="body" sz="quarter" idx="10" hasCustomPrompt="1"/>
          </p:nvPr>
        </p:nvSpPr>
        <p:spPr>
          <a:xfrm>
            <a:off x="5303520" y="2103447"/>
            <a:ext cx="2816225" cy="519383"/>
          </a:xfrm>
        </p:spPr>
        <p:txBody>
          <a:bodyPr>
            <a:normAutofit/>
          </a:bodyPr>
          <a:lstStyle>
            <a:lvl1pPr marL="0" indent="0">
              <a:buNone/>
              <a:defRPr sz="2800" b="1">
                <a:solidFill>
                  <a:schemeClr val="bg1"/>
                </a:solidFill>
              </a:defRPr>
            </a:lvl1pPr>
          </a:lstStyle>
          <a:p>
            <a:pPr lvl="0"/>
            <a:r>
              <a:rPr lang="en-US"/>
              <a:t>Name</a:t>
            </a:r>
          </a:p>
        </p:txBody>
      </p:sp>
      <p:sp>
        <p:nvSpPr>
          <p:cNvPr id="2" name="TextBox 1"/>
          <p:cNvSpPr txBox="1"/>
          <p:nvPr/>
        </p:nvSpPr>
        <p:spPr>
          <a:xfrm>
            <a:off x="5303520" y="975743"/>
            <a:ext cx="3396343" cy="769441"/>
          </a:xfrm>
          <a:prstGeom prst="rect">
            <a:avLst/>
          </a:prstGeom>
          <a:noFill/>
        </p:spPr>
        <p:txBody>
          <a:bodyPr wrap="square" rtlCol="0">
            <a:spAutoFit/>
          </a:bodyPr>
          <a:lstStyle/>
          <a:p>
            <a:r>
              <a:rPr lang="en-US" sz="4400" b="1">
                <a:solidFill>
                  <a:schemeClr val="bg1"/>
                </a:solidFill>
              </a:rPr>
              <a:t>Thank</a:t>
            </a:r>
            <a:r>
              <a:rPr lang="en-US" sz="4400" b="1" baseline="0">
                <a:solidFill>
                  <a:schemeClr val="bg1"/>
                </a:solidFill>
              </a:rPr>
              <a:t> you!</a:t>
            </a:r>
          </a:p>
        </p:txBody>
      </p:sp>
    </p:spTree>
    <p:extLst>
      <p:ext uri="{BB962C8B-B14F-4D97-AF65-F5344CB8AC3E}">
        <p14:creationId xmlns:p14="http://schemas.microsoft.com/office/powerpoint/2010/main" val="33788905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losing slide w/ contact info and disclaimer">
    <p:spTree>
      <p:nvGrpSpPr>
        <p:cNvPr id="1" name=""/>
        <p:cNvGrpSpPr/>
        <p:nvPr/>
      </p:nvGrpSpPr>
      <p:grpSpPr>
        <a:xfrm>
          <a:off x="0" y="0"/>
          <a:ext cx="0" cy="0"/>
          <a:chOff x="0" y="0"/>
          <a:chExt cx="0" cy="0"/>
        </a:xfrm>
      </p:grpSpPr>
      <p:sp>
        <p:nvSpPr>
          <p:cNvPr id="3" name="Rectangle 2"/>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a:effectLst/>
              <a:latin typeface="Segoe UI"/>
            </a:endParaRPr>
          </a:p>
        </p:txBody>
      </p:sp>
      <p:pic>
        <p:nvPicPr>
          <p:cNvPr id="4" name="Picture 3" title="USPTO seal"/>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4526" y="916906"/>
            <a:ext cx="3881188" cy="3881188"/>
          </a:xfrm>
          <a:prstGeom prst="rect">
            <a:avLst/>
          </a:prstGeom>
        </p:spPr>
      </p:pic>
      <p:sp>
        <p:nvSpPr>
          <p:cNvPr id="10" name="TextBox 9"/>
          <p:cNvSpPr txBox="1"/>
          <p:nvPr/>
        </p:nvSpPr>
        <p:spPr>
          <a:xfrm>
            <a:off x="792532" y="5129408"/>
            <a:ext cx="4145175" cy="253916"/>
          </a:xfrm>
          <a:prstGeom prst="rect">
            <a:avLst/>
          </a:prstGeom>
          <a:noFill/>
        </p:spPr>
        <p:txBody>
          <a:bodyPr wrap="square" rtlCol="0">
            <a:spAutoFit/>
          </a:bodyPr>
          <a:lstStyle/>
          <a:p>
            <a:pPr algn="ctr"/>
            <a:r>
              <a:rPr lang="en-US" sz="1050">
                <a:solidFill>
                  <a:schemeClr val="bg1"/>
                </a:solidFill>
              </a:rPr>
              <a:t>Images used in this presentation are</a:t>
            </a:r>
            <a:r>
              <a:rPr lang="en-US" sz="1050" baseline="0">
                <a:solidFill>
                  <a:schemeClr val="bg1"/>
                </a:solidFill>
              </a:rPr>
              <a:t> for educational purposes only.</a:t>
            </a:r>
            <a:endParaRPr lang="en-US" sz="1050">
              <a:solidFill>
                <a:schemeClr val="bg1"/>
              </a:solidFill>
            </a:endParaRPr>
          </a:p>
        </p:txBody>
      </p:sp>
      <p:sp>
        <p:nvSpPr>
          <p:cNvPr id="18" name="TextBox 17"/>
          <p:cNvSpPr txBox="1"/>
          <p:nvPr/>
        </p:nvSpPr>
        <p:spPr>
          <a:xfrm>
            <a:off x="5303520" y="4210157"/>
            <a:ext cx="281622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kern="1200">
                <a:solidFill>
                  <a:schemeClr val="bg1"/>
                </a:solidFill>
                <a:latin typeface="Segoe UI" panose="020B0502040204020203" pitchFamily="34" charset="0"/>
                <a:ea typeface="+mn-ea"/>
                <a:cs typeface="Segoe UI" panose="020B0502040204020203" pitchFamily="34" charset="0"/>
              </a:rPr>
              <a:t>www.uspto.gov</a:t>
            </a:r>
          </a:p>
        </p:txBody>
      </p:sp>
      <p:sp>
        <p:nvSpPr>
          <p:cNvPr id="16" name="Text Placeholder 12"/>
          <p:cNvSpPr>
            <a:spLocks noGrp="1"/>
          </p:cNvSpPr>
          <p:nvPr>
            <p:ph type="body" sz="quarter" idx="13" hasCustomPrompt="1"/>
          </p:nvPr>
        </p:nvSpPr>
        <p:spPr>
          <a:xfrm>
            <a:off x="5303519" y="3828585"/>
            <a:ext cx="2816225" cy="386576"/>
          </a:xfrm>
        </p:spPr>
        <p:txBody>
          <a:bodyPr>
            <a:normAutofit/>
          </a:bodyPr>
          <a:lstStyle>
            <a:lvl1pPr marL="0" indent="0">
              <a:buNone/>
              <a:defRPr sz="1800" b="0">
                <a:solidFill>
                  <a:schemeClr val="bg1"/>
                </a:solidFill>
              </a:defRPr>
            </a:lvl1pPr>
          </a:lstStyle>
          <a:p>
            <a:pPr lvl="0"/>
            <a:r>
              <a:rPr lang="en-US"/>
              <a:t>Phone</a:t>
            </a:r>
          </a:p>
        </p:txBody>
      </p:sp>
      <p:sp>
        <p:nvSpPr>
          <p:cNvPr id="15" name="Text Placeholder 12"/>
          <p:cNvSpPr>
            <a:spLocks noGrp="1"/>
          </p:cNvSpPr>
          <p:nvPr>
            <p:ph type="body" sz="quarter" idx="12" hasCustomPrompt="1"/>
          </p:nvPr>
        </p:nvSpPr>
        <p:spPr>
          <a:xfrm>
            <a:off x="5303520" y="3462967"/>
            <a:ext cx="2816225" cy="365618"/>
          </a:xfrm>
        </p:spPr>
        <p:txBody>
          <a:bodyPr>
            <a:normAutofit/>
          </a:bodyPr>
          <a:lstStyle>
            <a:lvl1pPr marL="0" indent="0">
              <a:buNone/>
              <a:defRPr sz="1800" b="0">
                <a:solidFill>
                  <a:schemeClr val="bg1"/>
                </a:solidFill>
              </a:defRPr>
            </a:lvl1pPr>
          </a:lstStyle>
          <a:p>
            <a:pPr lvl="0"/>
            <a:r>
              <a:rPr lang="en-US"/>
              <a:t>Email</a:t>
            </a:r>
          </a:p>
        </p:txBody>
      </p:sp>
      <p:sp>
        <p:nvSpPr>
          <p:cNvPr id="14" name="Text Placeholder 12"/>
          <p:cNvSpPr>
            <a:spLocks noGrp="1"/>
          </p:cNvSpPr>
          <p:nvPr>
            <p:ph type="body" sz="quarter" idx="11" hasCustomPrompt="1"/>
          </p:nvPr>
        </p:nvSpPr>
        <p:spPr>
          <a:xfrm>
            <a:off x="5303520" y="2637699"/>
            <a:ext cx="2816225" cy="519383"/>
          </a:xfrm>
        </p:spPr>
        <p:txBody>
          <a:bodyPr>
            <a:normAutofit/>
          </a:bodyPr>
          <a:lstStyle>
            <a:lvl1pPr marL="0" indent="0">
              <a:buNone/>
              <a:defRPr sz="1800" b="0">
                <a:solidFill>
                  <a:schemeClr val="bg1"/>
                </a:solidFill>
              </a:defRPr>
            </a:lvl1pPr>
          </a:lstStyle>
          <a:p>
            <a:pPr lvl="0"/>
            <a:r>
              <a:rPr lang="en-US"/>
              <a:t>Title</a:t>
            </a:r>
          </a:p>
        </p:txBody>
      </p:sp>
      <p:sp>
        <p:nvSpPr>
          <p:cNvPr id="13" name="Text Placeholder 12"/>
          <p:cNvSpPr>
            <a:spLocks noGrp="1"/>
          </p:cNvSpPr>
          <p:nvPr>
            <p:ph type="body" sz="quarter" idx="10" hasCustomPrompt="1"/>
          </p:nvPr>
        </p:nvSpPr>
        <p:spPr>
          <a:xfrm>
            <a:off x="5303520" y="2103447"/>
            <a:ext cx="2816225" cy="519383"/>
          </a:xfrm>
        </p:spPr>
        <p:txBody>
          <a:bodyPr>
            <a:normAutofit/>
          </a:bodyPr>
          <a:lstStyle>
            <a:lvl1pPr marL="0" indent="0">
              <a:buNone/>
              <a:defRPr sz="2800" b="1">
                <a:solidFill>
                  <a:schemeClr val="bg1"/>
                </a:solidFill>
              </a:defRPr>
            </a:lvl1pPr>
          </a:lstStyle>
          <a:p>
            <a:pPr lvl="0"/>
            <a:r>
              <a:rPr lang="en-US"/>
              <a:t>Name</a:t>
            </a:r>
          </a:p>
        </p:txBody>
      </p:sp>
      <p:sp>
        <p:nvSpPr>
          <p:cNvPr id="2" name="TextBox 1"/>
          <p:cNvSpPr txBox="1"/>
          <p:nvPr/>
        </p:nvSpPr>
        <p:spPr>
          <a:xfrm>
            <a:off x="5303520" y="975743"/>
            <a:ext cx="3396343" cy="769441"/>
          </a:xfrm>
          <a:prstGeom prst="rect">
            <a:avLst/>
          </a:prstGeom>
          <a:noFill/>
        </p:spPr>
        <p:txBody>
          <a:bodyPr wrap="square" rtlCol="0">
            <a:spAutoFit/>
          </a:bodyPr>
          <a:lstStyle/>
          <a:p>
            <a:r>
              <a:rPr lang="en-US" sz="4400" b="1">
                <a:solidFill>
                  <a:schemeClr val="bg1"/>
                </a:solidFill>
              </a:rPr>
              <a:t>Thank</a:t>
            </a:r>
            <a:r>
              <a:rPr lang="en-US" sz="4400" b="1" baseline="0">
                <a:solidFill>
                  <a:schemeClr val="bg1"/>
                </a:solidFill>
              </a:rPr>
              <a:t> you!</a:t>
            </a:r>
          </a:p>
        </p:txBody>
      </p:sp>
    </p:spTree>
    <p:extLst>
      <p:ext uri="{BB962C8B-B14F-4D97-AF65-F5344CB8AC3E}">
        <p14:creationId xmlns:p14="http://schemas.microsoft.com/office/powerpoint/2010/main" val="28342318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no logo">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584"/>
            <a:ext cx="8229600" cy="3786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lvl1pPr algn="l">
              <a:defRPr/>
            </a:lvl1pPr>
          </a:lstStyle>
          <a:p>
            <a:r>
              <a:rPr lang="en-US"/>
              <a:t>Click to edit Master title style</a:t>
            </a:r>
          </a:p>
        </p:txBody>
      </p:sp>
      <p:sp>
        <p:nvSpPr>
          <p:cNvPr id="4" name="Slide Number Placeholder 3"/>
          <p:cNvSpPr>
            <a:spLocks noGrp="1"/>
          </p:cNvSpPr>
          <p:nvPr>
            <p:ph type="sldNum" sz="quarter" idx="10"/>
          </p:nvPr>
        </p:nvSpPr>
        <p:spPr/>
        <p:txBody>
          <a:bodyPr/>
          <a:lstStyle>
            <a:lvl1pPr>
              <a:defRPr sz="800">
                <a:solidFill>
                  <a:schemeClr val="tx1"/>
                </a:solidFill>
              </a:defRPr>
            </a:lvl1pPr>
          </a:lstStyle>
          <a:p>
            <a:fld id="{1D648693-0942-45E9-83AE-76FC568F9452}" type="slidenum">
              <a:rPr lang="en-US" smtClean="0"/>
              <a:pPr/>
              <a:t>‹#›</a:t>
            </a:fld>
            <a:endParaRPr lang="en-US"/>
          </a:p>
        </p:txBody>
      </p:sp>
    </p:spTree>
    <p:extLst>
      <p:ext uri="{BB962C8B-B14F-4D97-AF65-F5344CB8AC3E}">
        <p14:creationId xmlns:p14="http://schemas.microsoft.com/office/powerpoint/2010/main" val="2115478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with background">
    <p:spTree>
      <p:nvGrpSpPr>
        <p:cNvPr id="1" name=""/>
        <p:cNvGrpSpPr/>
        <p:nvPr/>
      </p:nvGrpSpPr>
      <p:grpSpPr>
        <a:xfrm>
          <a:off x="0" y="0"/>
          <a:ext cx="0" cy="0"/>
          <a:chOff x="0" y="0"/>
          <a:chExt cx="0" cy="0"/>
        </a:xfrm>
      </p:grpSpPr>
      <p:pic>
        <p:nvPicPr>
          <p:cNvPr id="7" name="Picture 6" title="Patent drawing background"/>
          <p:cNvPicPr>
            <a:picLocks noChangeAspect="1"/>
          </p:cNvPicPr>
          <p:nvPr/>
        </p:nvPicPr>
        <p:blipFill rotWithShape="1">
          <a:blip r:embed="rId2"/>
          <a:srcRect r="-76"/>
          <a:stretch/>
        </p:blipFill>
        <p:spPr>
          <a:xfrm>
            <a:off x="0" y="42389"/>
            <a:ext cx="9150889" cy="5456393"/>
          </a:xfrm>
          <a:prstGeom prst="rect">
            <a:avLst/>
          </a:prstGeom>
        </p:spPr>
      </p:pic>
      <p:sp>
        <p:nvSpPr>
          <p:cNvPr id="3" name="Subtitle 2"/>
          <p:cNvSpPr>
            <a:spLocks noGrp="1"/>
          </p:cNvSpPr>
          <p:nvPr>
            <p:ph type="subTitle" idx="1"/>
          </p:nvPr>
        </p:nvSpPr>
        <p:spPr>
          <a:xfrm>
            <a:off x="685800" y="2826248"/>
            <a:ext cx="7086600" cy="14605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 name="Title 1"/>
          <p:cNvSpPr>
            <a:spLocks noGrp="1"/>
          </p:cNvSpPr>
          <p:nvPr>
            <p:ph type="ctrTitle"/>
          </p:nvPr>
        </p:nvSpPr>
        <p:spPr>
          <a:xfrm>
            <a:off x="685800" y="1277208"/>
            <a:ext cx="7772400" cy="1225021"/>
          </a:xfrm>
        </p:spPr>
        <p:txBody>
          <a:bodyPr/>
          <a:lstStyle>
            <a:lvl1pPr algn="l">
              <a:defRPr/>
            </a:lvl1pPr>
          </a:lstStyle>
          <a:p>
            <a:r>
              <a:rPr lang="en-US"/>
              <a:t>Click to edit Master title style</a:t>
            </a:r>
          </a:p>
        </p:txBody>
      </p:sp>
      <p:sp>
        <p:nvSpPr>
          <p:cNvPr id="9" name="Rectangle 8">
            <a:extLst>
              <a:ext uri="{FF2B5EF4-FFF2-40B4-BE49-F238E27FC236}">
                <a16:creationId xmlns:a16="http://schemas.microsoft.com/office/drawing/2014/main" id="{D47750E4-82AA-4845-9B45-E30EEC1FB7FA}"/>
              </a:ext>
            </a:extLst>
          </p:cNvPr>
          <p:cNvSpPr/>
          <p:nvPr/>
        </p:nvSpPr>
        <p:spPr>
          <a:xfrm>
            <a:off x="-3250" y="4154346"/>
            <a:ext cx="9153446" cy="1146097"/>
          </a:xfrm>
          <a:custGeom>
            <a:avLst/>
            <a:gdLst>
              <a:gd name="connsiteX0" fmla="*/ 0 w 9150195"/>
              <a:gd name="connsiteY0" fmla="*/ 0 h 1316753"/>
              <a:gd name="connsiteX1" fmla="*/ 9150195 w 9150195"/>
              <a:gd name="connsiteY1" fmla="*/ 0 h 1316753"/>
              <a:gd name="connsiteX2" fmla="*/ 9150195 w 9150195"/>
              <a:gd name="connsiteY2" fmla="*/ 1316753 h 1316753"/>
              <a:gd name="connsiteX3" fmla="*/ 0 w 9150195"/>
              <a:gd name="connsiteY3" fmla="*/ 1316753 h 1316753"/>
              <a:gd name="connsiteX4" fmla="*/ 0 w 9150195"/>
              <a:gd name="connsiteY4" fmla="*/ 0 h 1316753"/>
              <a:gd name="connsiteX0" fmla="*/ 0 w 9168243"/>
              <a:gd name="connsiteY0" fmla="*/ 902369 h 1316753"/>
              <a:gd name="connsiteX1" fmla="*/ 9168243 w 9168243"/>
              <a:gd name="connsiteY1" fmla="*/ 0 h 1316753"/>
              <a:gd name="connsiteX2" fmla="*/ 9168243 w 9168243"/>
              <a:gd name="connsiteY2" fmla="*/ 1316753 h 1316753"/>
              <a:gd name="connsiteX3" fmla="*/ 18048 w 9168243"/>
              <a:gd name="connsiteY3" fmla="*/ 1316753 h 1316753"/>
              <a:gd name="connsiteX4" fmla="*/ 0 w 9168243"/>
              <a:gd name="connsiteY4" fmla="*/ 902369 h 1316753"/>
              <a:gd name="connsiteX0" fmla="*/ 0 w 9152368"/>
              <a:gd name="connsiteY0" fmla="*/ 788069 h 1316753"/>
              <a:gd name="connsiteX1" fmla="*/ 9152368 w 9152368"/>
              <a:gd name="connsiteY1" fmla="*/ 0 h 1316753"/>
              <a:gd name="connsiteX2" fmla="*/ 9152368 w 9152368"/>
              <a:gd name="connsiteY2" fmla="*/ 1316753 h 1316753"/>
              <a:gd name="connsiteX3" fmla="*/ 2173 w 9152368"/>
              <a:gd name="connsiteY3" fmla="*/ 1316753 h 1316753"/>
              <a:gd name="connsiteX4" fmla="*/ 0 w 9152368"/>
              <a:gd name="connsiteY4" fmla="*/ 788069 h 1316753"/>
              <a:gd name="connsiteX0" fmla="*/ 0 w 9152368"/>
              <a:gd name="connsiteY0" fmla="*/ 788069 h 1316753"/>
              <a:gd name="connsiteX1" fmla="*/ 9152368 w 9152368"/>
              <a:gd name="connsiteY1" fmla="*/ 0 h 1316753"/>
              <a:gd name="connsiteX2" fmla="*/ 9152368 w 9152368"/>
              <a:gd name="connsiteY2" fmla="*/ 545228 h 1316753"/>
              <a:gd name="connsiteX3" fmla="*/ 2173 w 9152368"/>
              <a:gd name="connsiteY3" fmla="*/ 1316753 h 1316753"/>
              <a:gd name="connsiteX4" fmla="*/ 0 w 9152368"/>
              <a:gd name="connsiteY4" fmla="*/ 788069 h 1316753"/>
              <a:gd name="connsiteX0" fmla="*/ 1137 w 9153505"/>
              <a:gd name="connsiteY0" fmla="*/ 788069 h 1062753"/>
              <a:gd name="connsiteX1" fmla="*/ 9153505 w 9153505"/>
              <a:gd name="connsiteY1" fmla="*/ 0 h 1062753"/>
              <a:gd name="connsiteX2" fmla="*/ 9153505 w 9153505"/>
              <a:gd name="connsiteY2" fmla="*/ 545228 h 1062753"/>
              <a:gd name="connsiteX3" fmla="*/ 135 w 9153505"/>
              <a:gd name="connsiteY3" fmla="*/ 1062753 h 1062753"/>
              <a:gd name="connsiteX4" fmla="*/ 1137 w 9153505"/>
              <a:gd name="connsiteY4" fmla="*/ 788069 h 1062753"/>
              <a:gd name="connsiteX0" fmla="*/ 29590 w 9153383"/>
              <a:gd name="connsiteY0" fmla="*/ 892844 h 1062753"/>
              <a:gd name="connsiteX1" fmla="*/ 9153383 w 9153383"/>
              <a:gd name="connsiteY1" fmla="*/ 0 h 1062753"/>
              <a:gd name="connsiteX2" fmla="*/ 9153383 w 9153383"/>
              <a:gd name="connsiteY2" fmla="*/ 545228 h 1062753"/>
              <a:gd name="connsiteX3" fmla="*/ 13 w 9153383"/>
              <a:gd name="connsiteY3" fmla="*/ 1062753 h 1062753"/>
              <a:gd name="connsiteX4" fmla="*/ 29590 w 9153383"/>
              <a:gd name="connsiteY4" fmla="*/ 892844 h 1062753"/>
              <a:gd name="connsiteX0" fmla="*/ 65301 w 9189094"/>
              <a:gd name="connsiteY0" fmla="*/ 892844 h 1146097"/>
              <a:gd name="connsiteX1" fmla="*/ 9189094 w 9189094"/>
              <a:gd name="connsiteY1" fmla="*/ 0 h 1146097"/>
              <a:gd name="connsiteX2" fmla="*/ 9189094 w 9189094"/>
              <a:gd name="connsiteY2" fmla="*/ 545228 h 1146097"/>
              <a:gd name="connsiteX3" fmla="*/ 5 w 9189094"/>
              <a:gd name="connsiteY3" fmla="*/ 1146097 h 1146097"/>
              <a:gd name="connsiteX4" fmla="*/ 65301 w 9189094"/>
              <a:gd name="connsiteY4" fmla="*/ 892844 h 1146097"/>
              <a:gd name="connsiteX0" fmla="*/ 29590 w 9153383"/>
              <a:gd name="connsiteY0" fmla="*/ 892844 h 1146097"/>
              <a:gd name="connsiteX1" fmla="*/ 9153383 w 9153383"/>
              <a:gd name="connsiteY1" fmla="*/ 0 h 1146097"/>
              <a:gd name="connsiteX2" fmla="*/ 9153383 w 9153383"/>
              <a:gd name="connsiteY2" fmla="*/ 545228 h 1146097"/>
              <a:gd name="connsiteX3" fmla="*/ 13 w 9153383"/>
              <a:gd name="connsiteY3" fmla="*/ 1146097 h 1146097"/>
              <a:gd name="connsiteX4" fmla="*/ 29590 w 9153383"/>
              <a:gd name="connsiteY4" fmla="*/ 892844 h 1146097"/>
              <a:gd name="connsiteX0" fmla="*/ 29590 w 9153383"/>
              <a:gd name="connsiteY0" fmla="*/ 892844 h 1146097"/>
              <a:gd name="connsiteX1" fmla="*/ 9153383 w 9153383"/>
              <a:gd name="connsiteY1" fmla="*/ 0 h 1146097"/>
              <a:gd name="connsiteX2" fmla="*/ 9153383 w 9153383"/>
              <a:gd name="connsiteY2" fmla="*/ 545228 h 1146097"/>
              <a:gd name="connsiteX3" fmla="*/ 13 w 9153383"/>
              <a:gd name="connsiteY3" fmla="*/ 1146097 h 1146097"/>
              <a:gd name="connsiteX4" fmla="*/ 29590 w 9153383"/>
              <a:gd name="connsiteY4" fmla="*/ 892844 h 1146097"/>
              <a:gd name="connsiteX0" fmla="*/ 1137 w 9153505"/>
              <a:gd name="connsiteY0" fmla="*/ 1028575 h 1146097"/>
              <a:gd name="connsiteX1" fmla="*/ 9153505 w 9153505"/>
              <a:gd name="connsiteY1" fmla="*/ 0 h 1146097"/>
              <a:gd name="connsiteX2" fmla="*/ 9153505 w 9153505"/>
              <a:gd name="connsiteY2" fmla="*/ 545228 h 1146097"/>
              <a:gd name="connsiteX3" fmla="*/ 135 w 9153505"/>
              <a:gd name="connsiteY3" fmla="*/ 1146097 h 1146097"/>
              <a:gd name="connsiteX4" fmla="*/ 1137 w 9153505"/>
              <a:gd name="connsiteY4" fmla="*/ 1028575 h 1146097"/>
              <a:gd name="connsiteX0" fmla="*/ 1078 w 9153446"/>
              <a:gd name="connsiteY0" fmla="*/ 1028575 h 1146097"/>
              <a:gd name="connsiteX1" fmla="*/ 9153446 w 9153446"/>
              <a:gd name="connsiteY1" fmla="*/ 0 h 1146097"/>
              <a:gd name="connsiteX2" fmla="*/ 9153446 w 9153446"/>
              <a:gd name="connsiteY2" fmla="*/ 545228 h 1146097"/>
              <a:gd name="connsiteX3" fmla="*/ 76 w 9153446"/>
              <a:gd name="connsiteY3" fmla="*/ 1146097 h 1146097"/>
              <a:gd name="connsiteX4" fmla="*/ 1078 w 9153446"/>
              <a:gd name="connsiteY4" fmla="*/ 1028575 h 1146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3446" h="1146097">
                <a:moveTo>
                  <a:pt x="1078" y="1028575"/>
                </a:moveTo>
                <a:lnTo>
                  <a:pt x="9153446" y="0"/>
                </a:lnTo>
                <a:lnTo>
                  <a:pt x="9153446" y="545228"/>
                </a:lnTo>
                <a:lnTo>
                  <a:pt x="76" y="1146097"/>
                </a:lnTo>
                <a:cubicBezTo>
                  <a:pt x="-648" y="1122269"/>
                  <a:pt x="4183" y="1073835"/>
                  <a:pt x="1078" y="1028575"/>
                </a:cubicBezTo>
                <a:close/>
              </a:path>
            </a:pathLst>
          </a:custGeom>
          <a:solidFill>
            <a:srgbClr val="F2A9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aseline="-25000"/>
          </a:p>
        </p:txBody>
      </p:sp>
      <p:sp>
        <p:nvSpPr>
          <p:cNvPr id="11" name="Rectangle 8">
            <a:extLst>
              <a:ext uri="{FF2B5EF4-FFF2-40B4-BE49-F238E27FC236}">
                <a16:creationId xmlns:a16="http://schemas.microsoft.com/office/drawing/2014/main" id="{93AA097B-91BE-4997-B48C-79834B5304EA}"/>
              </a:ext>
            </a:extLst>
          </p:cNvPr>
          <p:cNvSpPr/>
          <p:nvPr/>
        </p:nvSpPr>
        <p:spPr>
          <a:xfrm>
            <a:off x="-2172" y="4397542"/>
            <a:ext cx="9152368" cy="1316753"/>
          </a:xfrm>
          <a:custGeom>
            <a:avLst/>
            <a:gdLst>
              <a:gd name="connsiteX0" fmla="*/ 0 w 9150195"/>
              <a:gd name="connsiteY0" fmla="*/ 0 h 1316753"/>
              <a:gd name="connsiteX1" fmla="*/ 9150195 w 9150195"/>
              <a:gd name="connsiteY1" fmla="*/ 0 h 1316753"/>
              <a:gd name="connsiteX2" fmla="*/ 9150195 w 9150195"/>
              <a:gd name="connsiteY2" fmla="*/ 1316753 h 1316753"/>
              <a:gd name="connsiteX3" fmla="*/ 0 w 9150195"/>
              <a:gd name="connsiteY3" fmla="*/ 1316753 h 1316753"/>
              <a:gd name="connsiteX4" fmla="*/ 0 w 9150195"/>
              <a:gd name="connsiteY4" fmla="*/ 0 h 1316753"/>
              <a:gd name="connsiteX0" fmla="*/ 0 w 9168243"/>
              <a:gd name="connsiteY0" fmla="*/ 902369 h 1316753"/>
              <a:gd name="connsiteX1" fmla="*/ 9168243 w 9168243"/>
              <a:gd name="connsiteY1" fmla="*/ 0 h 1316753"/>
              <a:gd name="connsiteX2" fmla="*/ 9168243 w 9168243"/>
              <a:gd name="connsiteY2" fmla="*/ 1316753 h 1316753"/>
              <a:gd name="connsiteX3" fmla="*/ 18048 w 9168243"/>
              <a:gd name="connsiteY3" fmla="*/ 1316753 h 1316753"/>
              <a:gd name="connsiteX4" fmla="*/ 0 w 9168243"/>
              <a:gd name="connsiteY4" fmla="*/ 902369 h 1316753"/>
              <a:gd name="connsiteX0" fmla="*/ 0 w 9152368"/>
              <a:gd name="connsiteY0" fmla="*/ 788069 h 1316753"/>
              <a:gd name="connsiteX1" fmla="*/ 9152368 w 9152368"/>
              <a:gd name="connsiteY1" fmla="*/ 0 h 1316753"/>
              <a:gd name="connsiteX2" fmla="*/ 9152368 w 9152368"/>
              <a:gd name="connsiteY2" fmla="*/ 1316753 h 1316753"/>
              <a:gd name="connsiteX3" fmla="*/ 2173 w 9152368"/>
              <a:gd name="connsiteY3" fmla="*/ 1316753 h 1316753"/>
              <a:gd name="connsiteX4" fmla="*/ 0 w 9152368"/>
              <a:gd name="connsiteY4" fmla="*/ 788069 h 13167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2368" h="1316753">
                <a:moveTo>
                  <a:pt x="0" y="788069"/>
                </a:moveTo>
                <a:lnTo>
                  <a:pt x="9152368" y="0"/>
                </a:lnTo>
                <a:lnTo>
                  <a:pt x="9152368" y="1316753"/>
                </a:lnTo>
                <a:lnTo>
                  <a:pt x="2173" y="1316753"/>
                </a:lnTo>
                <a:cubicBezTo>
                  <a:pt x="1449" y="1140525"/>
                  <a:pt x="724" y="964297"/>
                  <a:pt x="0" y="788069"/>
                </a:cubicBezTo>
                <a:close/>
              </a:path>
            </a:pathLst>
          </a:cu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Isosceles Triangle 14">
            <a:extLst>
              <a:ext uri="{FF2B5EF4-FFF2-40B4-BE49-F238E27FC236}">
                <a16:creationId xmlns:a16="http://schemas.microsoft.com/office/drawing/2014/main" id="{46030774-377F-4EB6-AADB-7D5DE162977D}"/>
              </a:ext>
            </a:extLst>
          </p:cNvPr>
          <p:cNvSpPr/>
          <p:nvPr/>
        </p:nvSpPr>
        <p:spPr>
          <a:xfrm>
            <a:off x="0" y="-6167"/>
            <a:ext cx="9164399" cy="301334"/>
          </a:xfrm>
          <a:custGeom>
            <a:avLst/>
            <a:gdLst>
              <a:gd name="connsiteX0" fmla="*/ 0 w 9152368"/>
              <a:gd name="connsiteY0" fmla="*/ 384859 h 384859"/>
              <a:gd name="connsiteX1" fmla="*/ 4576184 w 9152368"/>
              <a:gd name="connsiteY1" fmla="*/ 0 h 384859"/>
              <a:gd name="connsiteX2" fmla="*/ 9152368 w 9152368"/>
              <a:gd name="connsiteY2" fmla="*/ 384859 h 384859"/>
              <a:gd name="connsiteX3" fmla="*/ 0 w 9152368"/>
              <a:gd name="connsiteY3" fmla="*/ 384859 h 384859"/>
              <a:gd name="connsiteX0" fmla="*/ 0 w 9164399"/>
              <a:gd name="connsiteY0" fmla="*/ 1106905 h 1106905"/>
              <a:gd name="connsiteX1" fmla="*/ 4576184 w 9164399"/>
              <a:gd name="connsiteY1" fmla="*/ 722046 h 1106905"/>
              <a:gd name="connsiteX2" fmla="*/ 9164399 w 9164399"/>
              <a:gd name="connsiteY2" fmla="*/ 0 h 1106905"/>
              <a:gd name="connsiteX3" fmla="*/ 0 w 9164399"/>
              <a:gd name="connsiteY3" fmla="*/ 1106905 h 1106905"/>
              <a:gd name="connsiteX0" fmla="*/ 0 w 9164399"/>
              <a:gd name="connsiteY0" fmla="*/ 6015 h 722046"/>
              <a:gd name="connsiteX1" fmla="*/ 4576184 w 9164399"/>
              <a:gd name="connsiteY1" fmla="*/ 722046 h 722046"/>
              <a:gd name="connsiteX2" fmla="*/ 9164399 w 9164399"/>
              <a:gd name="connsiteY2" fmla="*/ 0 h 722046"/>
              <a:gd name="connsiteX3" fmla="*/ 0 w 9164399"/>
              <a:gd name="connsiteY3" fmla="*/ 6015 h 722046"/>
              <a:gd name="connsiteX0" fmla="*/ 0 w 9164399"/>
              <a:gd name="connsiteY0" fmla="*/ 6015 h 499461"/>
              <a:gd name="connsiteX1" fmla="*/ 4184 w 9164399"/>
              <a:gd name="connsiteY1" fmla="*/ 499461 h 499461"/>
              <a:gd name="connsiteX2" fmla="*/ 9164399 w 9164399"/>
              <a:gd name="connsiteY2" fmla="*/ 0 h 499461"/>
              <a:gd name="connsiteX3" fmla="*/ 0 w 9164399"/>
              <a:gd name="connsiteY3" fmla="*/ 6015 h 499461"/>
            </a:gdLst>
            <a:ahLst/>
            <a:cxnLst>
              <a:cxn ang="0">
                <a:pos x="connsiteX0" y="connsiteY0"/>
              </a:cxn>
              <a:cxn ang="0">
                <a:pos x="connsiteX1" y="connsiteY1"/>
              </a:cxn>
              <a:cxn ang="0">
                <a:pos x="connsiteX2" y="connsiteY2"/>
              </a:cxn>
              <a:cxn ang="0">
                <a:pos x="connsiteX3" y="connsiteY3"/>
              </a:cxn>
            </a:cxnLst>
            <a:rect l="l" t="t" r="r" b="b"/>
            <a:pathLst>
              <a:path w="9164399" h="499461">
                <a:moveTo>
                  <a:pt x="0" y="6015"/>
                </a:moveTo>
                <a:cubicBezTo>
                  <a:pt x="1395" y="170497"/>
                  <a:pt x="2789" y="334979"/>
                  <a:pt x="4184" y="499461"/>
                </a:cubicBezTo>
                <a:lnTo>
                  <a:pt x="9164399" y="0"/>
                </a:lnTo>
                <a:lnTo>
                  <a:pt x="0" y="6015"/>
                </a:lnTo>
                <a:close/>
              </a:path>
            </a:pathLst>
          </a:cu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 name="Picture 9" descr="USPTO logo">
            <a:extLst>
              <a:ext uri="{FF2B5EF4-FFF2-40B4-BE49-F238E27FC236}">
                <a16:creationId xmlns:a16="http://schemas.microsoft.com/office/drawing/2014/main" id="{709AAF22-60B0-4185-87B6-B3D8A78CA681}"/>
              </a:ext>
            </a:extLst>
          </p:cNvPr>
          <p:cNvPicPr>
            <a:picLocks noChangeAspect="1"/>
          </p:cNvPicPr>
          <p:nvPr/>
        </p:nvPicPr>
        <p:blipFill>
          <a:blip r:embed="rId3"/>
          <a:stretch>
            <a:fillRect/>
          </a:stretch>
        </p:blipFill>
        <p:spPr>
          <a:xfrm>
            <a:off x="5510462" y="4995136"/>
            <a:ext cx="3442007" cy="417213"/>
          </a:xfrm>
          <a:prstGeom prst="rect">
            <a:avLst/>
          </a:prstGeom>
        </p:spPr>
      </p:pic>
    </p:spTree>
    <p:extLst>
      <p:ext uri="{BB962C8B-B14F-4D97-AF65-F5344CB8AC3E}">
        <p14:creationId xmlns:p14="http://schemas.microsoft.com/office/powerpoint/2010/main" val="1682424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 2 line headline no logo">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9582"/>
            <a:ext cx="8229600" cy="3491345"/>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lvl1pPr algn="l">
              <a:defRPr/>
            </a:lvl1pPr>
          </a:lstStyle>
          <a:p>
            <a:r>
              <a:rPr lang="en-US"/>
              <a:t>Click to edit Master title style</a:t>
            </a:r>
          </a:p>
        </p:txBody>
      </p:sp>
      <p:sp>
        <p:nvSpPr>
          <p:cNvPr id="4" name="Slide Number Placeholder 3"/>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31336272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no logo">
    <p:spTree>
      <p:nvGrpSpPr>
        <p:cNvPr id="1" name=""/>
        <p:cNvGrpSpPr/>
        <p:nvPr/>
      </p:nvGrpSpPr>
      <p:grpSpPr>
        <a:xfrm>
          <a:off x="0" y="0"/>
          <a:ext cx="0" cy="0"/>
          <a:chOff x="0" y="0"/>
          <a:chExt cx="0" cy="0"/>
        </a:xfrm>
      </p:grpSpPr>
      <p:sp>
        <p:nvSpPr>
          <p:cNvPr id="2" name="Title 1"/>
          <p:cNvSpPr>
            <a:spLocks noGrp="1"/>
          </p:cNvSpPr>
          <p:nvPr>
            <p:ph type="title"/>
          </p:nvPr>
        </p:nvSpPr>
        <p:spPr>
          <a:xfrm>
            <a:off x="457200" y="310250"/>
            <a:ext cx="8229600" cy="864147"/>
          </a:xfrm>
        </p:spPr>
        <p:txBody>
          <a:bodyPr anchor="t" anchorCtr="0"/>
          <a:lstStyle>
            <a:lvl1pPr algn="l">
              <a:defRPr/>
            </a:lvl1pPr>
          </a:lstStyle>
          <a:p>
            <a:r>
              <a:rPr lang="en-US"/>
              <a:t>Click to edit Master title style</a:t>
            </a:r>
          </a:p>
        </p:txBody>
      </p:sp>
      <p:sp>
        <p:nvSpPr>
          <p:cNvPr id="3" name="Slide Number Placeholder 2"/>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39594045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no logo">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28583779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 no logo">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648200" y="1333500"/>
            <a:ext cx="4038600" cy="34223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Content Placeholder 2"/>
          <p:cNvSpPr>
            <a:spLocks noGrp="1"/>
          </p:cNvSpPr>
          <p:nvPr>
            <p:ph sz="half" idx="1"/>
          </p:nvPr>
        </p:nvSpPr>
        <p:spPr>
          <a:xfrm>
            <a:off x="457200" y="1333500"/>
            <a:ext cx="4038600" cy="34223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lvl1pPr algn="l">
              <a:defRPr/>
            </a:lvl1pPr>
          </a:lstStyle>
          <a:p>
            <a:r>
              <a:rPr lang="en-US"/>
              <a:t>Click to edit Master title style</a:t>
            </a:r>
          </a:p>
        </p:txBody>
      </p:sp>
      <p:sp>
        <p:nvSpPr>
          <p:cNvPr id="5" name="Slide Number Placeholder 4"/>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3259300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p:spTree>
      <p:nvGrpSpPr>
        <p:cNvPr id="1" name=""/>
        <p:cNvGrpSpPr/>
        <p:nvPr/>
      </p:nvGrpSpPr>
      <p:grpSpPr>
        <a:xfrm>
          <a:off x="0" y="0"/>
          <a:ext cx="0" cy="0"/>
          <a:chOff x="0" y="0"/>
          <a:chExt cx="0" cy="0"/>
        </a:xfrm>
      </p:grpSpPr>
      <p:sp>
        <p:nvSpPr>
          <p:cNvPr id="5" name="Freeform 4" title="Quotation mark"/>
          <p:cNvSpPr/>
          <p:nvPr/>
        </p:nvSpPr>
        <p:spPr>
          <a:xfrm>
            <a:off x="404558" y="452445"/>
            <a:ext cx="911259" cy="811812"/>
          </a:xfrm>
          <a:custGeom>
            <a:avLst/>
            <a:gdLst/>
            <a:ahLst/>
            <a:cxnLst/>
            <a:rect l="l" t="t" r="r" b="b"/>
            <a:pathLst>
              <a:path w="1246682" h="1110630">
                <a:moveTo>
                  <a:pt x="1030110" y="0"/>
                </a:moveTo>
                <a:lnTo>
                  <a:pt x="1182821" y="97614"/>
                </a:lnTo>
                <a:cubicBezTo>
                  <a:pt x="1060478" y="268663"/>
                  <a:pt x="992915" y="445294"/>
                  <a:pt x="980131" y="627506"/>
                </a:cubicBezTo>
                <a:lnTo>
                  <a:pt x="1246682" y="627506"/>
                </a:lnTo>
                <a:lnTo>
                  <a:pt x="1246682" y="1110630"/>
                </a:lnTo>
                <a:lnTo>
                  <a:pt x="769112" y="1110630"/>
                </a:lnTo>
                <a:lnTo>
                  <a:pt x="769112" y="648548"/>
                </a:lnTo>
                <a:cubicBezTo>
                  <a:pt x="769112" y="470413"/>
                  <a:pt x="856111" y="254231"/>
                  <a:pt x="1030110" y="0"/>
                </a:cubicBezTo>
                <a:close/>
                <a:moveTo>
                  <a:pt x="260998" y="0"/>
                </a:moveTo>
                <a:lnTo>
                  <a:pt x="408157" y="92018"/>
                </a:lnTo>
                <a:cubicBezTo>
                  <a:pt x="282285" y="287246"/>
                  <a:pt x="216573" y="465742"/>
                  <a:pt x="211020" y="627506"/>
                </a:cubicBezTo>
                <a:lnTo>
                  <a:pt x="472018" y="627506"/>
                </a:lnTo>
                <a:lnTo>
                  <a:pt x="472018" y="1110630"/>
                </a:lnTo>
                <a:lnTo>
                  <a:pt x="0" y="1110630"/>
                </a:lnTo>
                <a:lnTo>
                  <a:pt x="0" y="648548"/>
                </a:lnTo>
                <a:cubicBezTo>
                  <a:pt x="0" y="449994"/>
                  <a:pt x="87000" y="233811"/>
                  <a:pt x="260998" y="0"/>
                </a:cubicBezTo>
                <a:close/>
              </a:path>
            </a:pathLst>
          </a:custGeom>
          <a:gradFill flip="none" rotWithShape="1">
            <a:gsLst>
              <a:gs pos="0">
                <a:schemeClr val="accent3"/>
              </a:gs>
              <a:gs pos="100000">
                <a:schemeClr val="accent3">
                  <a:lumMod val="20000"/>
                  <a:lumOff val="80000"/>
                </a:schemeClr>
              </a:gs>
            </a:gsLst>
            <a:lin ang="4800000" scaled="0"/>
            <a:tileRect/>
          </a:grad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Content Placeholder 5"/>
          <p:cNvSpPr>
            <a:spLocks noGrp="1"/>
          </p:cNvSpPr>
          <p:nvPr>
            <p:ph sz="quarter" idx="4" hasCustomPrompt="1"/>
          </p:nvPr>
        </p:nvSpPr>
        <p:spPr>
          <a:xfrm>
            <a:off x="1065009" y="4131482"/>
            <a:ext cx="7681428" cy="489163"/>
          </a:xfrm>
        </p:spPr>
        <p:txBody>
          <a:bodyPr anchor="b">
            <a:normAutofit/>
          </a:bodyPr>
          <a:lstStyle>
            <a:lvl1pPr marL="0" indent="0" algn="r">
              <a:buFont typeface="Courier New" panose="02070309020205020404" pitchFamily="49" charset="0"/>
              <a:buNone/>
              <a:defRPr sz="1600" b="1" spc="200" baseline="0">
                <a:latin typeface="+mn-lt"/>
              </a:defRPr>
            </a:lvl1pPr>
            <a:lvl2pPr marL="891540" indent="-342900">
              <a:buFont typeface="Arial" panose="020B0604020202020204" pitchFamily="34" charset="0"/>
              <a:buChar char="•"/>
              <a:defRPr sz="2400"/>
            </a:lvl2pPr>
            <a:lvl3pPr marL="1371600" indent="-274320">
              <a:buFont typeface="Wingdings" panose="05000000000000000000" pitchFamily="2" charset="2"/>
              <a:buChar char="§"/>
              <a:defRPr sz="2160"/>
            </a:lvl3pPr>
            <a:lvl4pPr>
              <a:defRPr sz="1920"/>
            </a:lvl4pPr>
            <a:lvl5pPr>
              <a:defRPr sz="1920"/>
            </a:lvl5pPr>
            <a:lvl6pPr>
              <a:defRPr sz="1920"/>
            </a:lvl6pPr>
            <a:lvl7pPr>
              <a:defRPr sz="1920"/>
            </a:lvl7pPr>
            <a:lvl8pPr>
              <a:defRPr sz="1920"/>
            </a:lvl8pPr>
            <a:lvl9pPr>
              <a:defRPr sz="1920"/>
            </a:lvl9pPr>
          </a:lstStyle>
          <a:p>
            <a:pPr lvl="0"/>
            <a:r>
              <a:rPr lang="en-US"/>
              <a:t>- CREDIT IN ALL CAPS</a:t>
            </a:r>
          </a:p>
        </p:txBody>
      </p:sp>
      <p:sp>
        <p:nvSpPr>
          <p:cNvPr id="7" name="Title 1"/>
          <p:cNvSpPr>
            <a:spLocks noGrp="1"/>
          </p:cNvSpPr>
          <p:nvPr>
            <p:ph type="title" hasCustomPrompt="1"/>
          </p:nvPr>
        </p:nvSpPr>
        <p:spPr>
          <a:xfrm>
            <a:off x="747424" y="834887"/>
            <a:ext cx="7999012" cy="3101009"/>
          </a:xfrm>
        </p:spPr>
        <p:txBody>
          <a:bodyPr anchor="t">
            <a:normAutofit/>
          </a:bodyPr>
          <a:lstStyle>
            <a:lvl1pPr algn="l">
              <a:defRPr sz="4000" b="0" baseline="0">
                <a:latin typeface="+mj-lt"/>
              </a:defRPr>
            </a:lvl1pPr>
          </a:lstStyle>
          <a:p>
            <a:r>
              <a:rPr lang="en-US"/>
              <a:t>Quote here Twenty Words or Less. Keep it Short and Memorable. Quote here Twenty Words or Less. Keep it Short.”</a:t>
            </a:r>
          </a:p>
        </p:txBody>
      </p:sp>
      <p:sp>
        <p:nvSpPr>
          <p:cNvPr id="8" name="Slide Number Placeholder 7"/>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35025960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blank" preserve="1">
  <p:cSld name="Completely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19381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cSld name="Divider slide">
    <p:spTree>
      <p:nvGrpSpPr>
        <p:cNvPr id="1" name=""/>
        <p:cNvGrpSpPr/>
        <p:nvPr/>
      </p:nvGrpSpPr>
      <p:grpSpPr>
        <a:xfrm>
          <a:off x="0" y="0"/>
          <a:ext cx="0" cy="0"/>
          <a:chOff x="0" y="0"/>
          <a:chExt cx="0" cy="0"/>
        </a:xfrm>
      </p:grpSpPr>
      <p:sp>
        <p:nvSpPr>
          <p:cNvPr id="4" name="Rectangle 3"/>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a:effectLst/>
              <a:latin typeface="Segoe UI"/>
            </a:endParaRPr>
          </a:p>
        </p:txBody>
      </p:sp>
      <p:sp>
        <p:nvSpPr>
          <p:cNvPr id="2" name="Title 1"/>
          <p:cNvSpPr>
            <a:spLocks noGrp="1"/>
          </p:cNvSpPr>
          <p:nvPr>
            <p:ph type="title"/>
          </p:nvPr>
        </p:nvSpPr>
        <p:spPr>
          <a:xfrm>
            <a:off x="722313" y="3672417"/>
            <a:ext cx="7772400" cy="1135063"/>
          </a:xfrm>
        </p:spPr>
        <p:txBody>
          <a:bodyPr anchor="t"/>
          <a:lstStyle>
            <a:lvl1pPr algn="l">
              <a:defRPr sz="4000" b="1" cap="none" baseline="0">
                <a:solidFill>
                  <a:schemeClr val="bg1"/>
                </a:solidFill>
              </a:defRPr>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2">
                    <a:lumMod val="20000"/>
                    <a:lumOff val="8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2364333743"/>
      </p:ext>
    </p:extLst>
  </p:cSld>
  <p:clrMapOvr>
    <a:masterClrMapping/>
  </p:clrMapOvr>
  <p:hf hdr="0" ftr="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584"/>
            <a:ext cx="8229600" cy="3786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lvl1pPr algn="l">
              <a:defRPr/>
            </a:lvl1pPr>
          </a:lstStyle>
          <a:p>
            <a:r>
              <a:rPr lang="en-US"/>
              <a:t>Click to edit Master title style</a:t>
            </a:r>
          </a:p>
        </p:txBody>
      </p:sp>
      <p:sp>
        <p:nvSpPr>
          <p:cNvPr id="4" name="Slide Number Placeholder 3"/>
          <p:cNvSpPr>
            <a:spLocks noGrp="1"/>
          </p:cNvSpPr>
          <p:nvPr>
            <p:ph type="sldNum" sz="quarter" idx="10"/>
          </p:nvPr>
        </p:nvSpPr>
        <p:spPr/>
        <p:txBody>
          <a:bodyPr/>
          <a:lstStyle>
            <a:lvl1pPr>
              <a:defRPr sz="800">
                <a:solidFill>
                  <a:schemeClr val="tx1"/>
                </a:solidFill>
              </a:defRPr>
            </a:lvl1pPr>
          </a:lstStyle>
          <a:p>
            <a:fld id="{1D648693-0942-45E9-83AE-76FC568F9452}" type="slidenum">
              <a:rPr lang="en-US" smtClean="0"/>
              <a:pPr/>
              <a:t>‹#›</a:t>
            </a:fld>
            <a:endParaRPr lang="en-US"/>
          </a:p>
        </p:txBody>
      </p:sp>
    </p:spTree>
    <p:extLst>
      <p:ext uri="{BB962C8B-B14F-4D97-AF65-F5344CB8AC3E}">
        <p14:creationId xmlns:p14="http://schemas.microsoft.com/office/powerpoint/2010/main" val="2618672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 2 line headline">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9582"/>
            <a:ext cx="8229600" cy="3491345"/>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lvl1pPr algn="l">
              <a:defRPr/>
            </a:lvl1pPr>
          </a:lstStyle>
          <a:p>
            <a:r>
              <a:rPr lang="en-US"/>
              <a:t>Click to edit Master title style</a:t>
            </a:r>
          </a:p>
        </p:txBody>
      </p:sp>
      <p:sp>
        <p:nvSpPr>
          <p:cNvPr id="4" name="Slide Number Placeholder 3"/>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3852428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Divider slide">
    <p:spTree>
      <p:nvGrpSpPr>
        <p:cNvPr id="1" name=""/>
        <p:cNvGrpSpPr/>
        <p:nvPr/>
      </p:nvGrpSpPr>
      <p:grpSpPr>
        <a:xfrm>
          <a:off x="0" y="0"/>
          <a:ext cx="0" cy="0"/>
          <a:chOff x="0" y="0"/>
          <a:chExt cx="0" cy="0"/>
        </a:xfrm>
      </p:grpSpPr>
      <p:sp>
        <p:nvSpPr>
          <p:cNvPr id="4" name="Rectangle 3"/>
          <p:cNvSpPr/>
          <p:nvPr/>
        </p:nvSpPr>
        <p:spPr>
          <a:xfrm>
            <a:off x="0" y="0"/>
            <a:ext cx="9144000" cy="5715000"/>
          </a:xfrm>
          <a:prstGeom prst="rect">
            <a:avLst/>
          </a:pr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a:effectLst/>
              <a:latin typeface="Segoe UI"/>
            </a:endParaRPr>
          </a:p>
        </p:txBody>
      </p:sp>
      <p:sp>
        <p:nvSpPr>
          <p:cNvPr id="2" name="Title 1"/>
          <p:cNvSpPr>
            <a:spLocks noGrp="1"/>
          </p:cNvSpPr>
          <p:nvPr>
            <p:ph type="title"/>
          </p:nvPr>
        </p:nvSpPr>
        <p:spPr>
          <a:xfrm>
            <a:off x="722313" y="3672417"/>
            <a:ext cx="7772400" cy="1135063"/>
          </a:xfrm>
        </p:spPr>
        <p:txBody>
          <a:bodyPr anchor="t"/>
          <a:lstStyle>
            <a:lvl1pPr algn="l">
              <a:defRPr sz="4000" b="1" cap="none" baseline="0">
                <a:solidFill>
                  <a:schemeClr val="bg1"/>
                </a:solidFill>
              </a:defRPr>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2">
                    <a:lumMod val="20000"/>
                    <a:lumOff val="8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322231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648200" y="1333500"/>
            <a:ext cx="4038600" cy="34223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Content Placeholder 2"/>
          <p:cNvSpPr>
            <a:spLocks noGrp="1"/>
          </p:cNvSpPr>
          <p:nvPr>
            <p:ph sz="half" idx="1"/>
          </p:nvPr>
        </p:nvSpPr>
        <p:spPr>
          <a:xfrm>
            <a:off x="457200" y="1333500"/>
            <a:ext cx="4038600" cy="34223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lvl1pPr algn="l">
              <a:defRPr/>
            </a:lvl1pPr>
          </a:lstStyle>
          <a:p>
            <a:r>
              <a:rPr lang="en-US"/>
              <a:t>Click to edit Master title style</a:t>
            </a:r>
          </a:p>
        </p:txBody>
      </p:sp>
      <p:sp>
        <p:nvSpPr>
          <p:cNvPr id="5" name="Slide Number Placeholder 4"/>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3233405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6" name="Content Placeholder 5"/>
          <p:cNvSpPr>
            <a:spLocks noGrp="1"/>
          </p:cNvSpPr>
          <p:nvPr>
            <p:ph sz="quarter" idx="4"/>
          </p:nvPr>
        </p:nvSpPr>
        <p:spPr>
          <a:xfrm>
            <a:off x="4645026" y="1956335"/>
            <a:ext cx="4041775" cy="286966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423200"/>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956335"/>
            <a:ext cx="4040188" cy="286966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ext Placeholder 2"/>
          <p:cNvSpPr>
            <a:spLocks noGrp="1"/>
          </p:cNvSpPr>
          <p:nvPr>
            <p:ph type="body" idx="1"/>
          </p:nvPr>
        </p:nvSpPr>
        <p:spPr>
          <a:xfrm>
            <a:off x="457200" y="1423200"/>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 name="Title 1"/>
          <p:cNvSpPr>
            <a:spLocks noGrp="1"/>
          </p:cNvSpPr>
          <p:nvPr>
            <p:ph type="title"/>
          </p:nvPr>
        </p:nvSpPr>
        <p:spPr/>
        <p:txBody>
          <a:bodyPr/>
          <a:lstStyle>
            <a:lvl1pPr algn="l">
              <a:defRPr/>
            </a:lvl1pPr>
          </a:lstStyle>
          <a:p>
            <a:r>
              <a:rPr lang="en-US"/>
              <a:t>Click to edit Master title style</a:t>
            </a:r>
          </a:p>
        </p:txBody>
      </p:sp>
      <p:sp>
        <p:nvSpPr>
          <p:cNvPr id="7" name="Slide Number Placeholder 6"/>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4164349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10250"/>
            <a:ext cx="8229600" cy="864147"/>
          </a:xfrm>
        </p:spPr>
        <p:txBody>
          <a:bodyPr anchor="t" anchorCtr="0"/>
          <a:lstStyle>
            <a:lvl1pPr algn="l">
              <a:defRPr/>
            </a:lvl1pPr>
          </a:lstStyle>
          <a:p>
            <a:r>
              <a:rPr lang="en-US"/>
              <a:t>Click to edit Master title style</a:t>
            </a:r>
          </a:p>
        </p:txBody>
      </p:sp>
      <p:sp>
        <p:nvSpPr>
          <p:cNvPr id="3" name="Slide Number Placeholder 2"/>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1892130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D648693-0942-45E9-83AE-76FC568F9452}" type="slidenum">
              <a:rPr lang="en-US" smtClean="0"/>
              <a:pPr/>
              <a:t>‹#›</a:t>
            </a:fld>
            <a:endParaRPr lang="en-US"/>
          </a:p>
        </p:txBody>
      </p:sp>
    </p:spTree>
    <p:extLst>
      <p:ext uri="{BB962C8B-B14F-4D97-AF65-F5344CB8AC3E}">
        <p14:creationId xmlns:p14="http://schemas.microsoft.com/office/powerpoint/2010/main" val="338202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584"/>
            <a:ext cx="8229600" cy="36575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Placeholder 1"/>
          <p:cNvSpPr>
            <a:spLocks noGrp="1"/>
          </p:cNvSpPr>
          <p:nvPr>
            <p:ph type="title"/>
          </p:nvPr>
        </p:nvSpPr>
        <p:spPr>
          <a:xfrm>
            <a:off x="457200" y="309580"/>
            <a:ext cx="8229600" cy="952500"/>
          </a:xfrm>
          <a:prstGeom prst="rect">
            <a:avLst/>
          </a:prstGeom>
        </p:spPr>
        <p:txBody>
          <a:bodyPr vert="horz" lIns="91440" tIns="45720" rIns="91440" bIns="45720" rtlCol="0" anchor="t" anchorCtr="0">
            <a:normAutofit/>
          </a:bodyPr>
          <a:lstStyle/>
          <a:p>
            <a:r>
              <a:rPr lang="en-US"/>
              <a:t>Click to edit Master title style</a:t>
            </a:r>
          </a:p>
        </p:txBody>
      </p:sp>
      <p:sp>
        <p:nvSpPr>
          <p:cNvPr id="5" name="Slide Number Placeholder 4"/>
          <p:cNvSpPr>
            <a:spLocks noGrp="1"/>
          </p:cNvSpPr>
          <p:nvPr>
            <p:ph type="sldNum" sz="quarter" idx="4"/>
          </p:nvPr>
        </p:nvSpPr>
        <p:spPr>
          <a:xfrm>
            <a:off x="457200" y="5297488"/>
            <a:ext cx="2057400" cy="303212"/>
          </a:xfrm>
          <a:prstGeom prst="rect">
            <a:avLst/>
          </a:prstGeom>
        </p:spPr>
        <p:txBody>
          <a:bodyPr vert="horz" lIns="91440" tIns="45720" rIns="91440" bIns="45720" rtlCol="0" anchor="ctr"/>
          <a:lstStyle>
            <a:lvl1pPr algn="l">
              <a:defRPr sz="800">
                <a:solidFill>
                  <a:schemeClr val="tx1"/>
                </a:solidFill>
              </a:defRPr>
            </a:lvl1pPr>
          </a:lstStyle>
          <a:p>
            <a:fld id="{1D648693-0942-45E9-83AE-76FC568F9452}" type="slidenum">
              <a:rPr lang="en-US" smtClean="0"/>
              <a:pPr/>
              <a:t>‹#›</a:t>
            </a:fld>
            <a:endParaRPr lang="en-US"/>
          </a:p>
        </p:txBody>
      </p:sp>
      <p:sp>
        <p:nvSpPr>
          <p:cNvPr id="9" name="Isosceles Triangle 14">
            <a:extLst>
              <a:ext uri="{FF2B5EF4-FFF2-40B4-BE49-F238E27FC236}">
                <a16:creationId xmlns:a16="http://schemas.microsoft.com/office/drawing/2014/main" id="{9AD9D243-CB53-47F5-8D25-CC39442F7422}"/>
              </a:ext>
            </a:extLst>
          </p:cNvPr>
          <p:cNvSpPr/>
          <p:nvPr/>
        </p:nvSpPr>
        <p:spPr>
          <a:xfrm>
            <a:off x="0" y="-6167"/>
            <a:ext cx="9164399" cy="301334"/>
          </a:xfrm>
          <a:custGeom>
            <a:avLst/>
            <a:gdLst>
              <a:gd name="connsiteX0" fmla="*/ 0 w 9152368"/>
              <a:gd name="connsiteY0" fmla="*/ 384859 h 384859"/>
              <a:gd name="connsiteX1" fmla="*/ 4576184 w 9152368"/>
              <a:gd name="connsiteY1" fmla="*/ 0 h 384859"/>
              <a:gd name="connsiteX2" fmla="*/ 9152368 w 9152368"/>
              <a:gd name="connsiteY2" fmla="*/ 384859 h 384859"/>
              <a:gd name="connsiteX3" fmla="*/ 0 w 9152368"/>
              <a:gd name="connsiteY3" fmla="*/ 384859 h 384859"/>
              <a:gd name="connsiteX0" fmla="*/ 0 w 9164399"/>
              <a:gd name="connsiteY0" fmla="*/ 1106905 h 1106905"/>
              <a:gd name="connsiteX1" fmla="*/ 4576184 w 9164399"/>
              <a:gd name="connsiteY1" fmla="*/ 722046 h 1106905"/>
              <a:gd name="connsiteX2" fmla="*/ 9164399 w 9164399"/>
              <a:gd name="connsiteY2" fmla="*/ 0 h 1106905"/>
              <a:gd name="connsiteX3" fmla="*/ 0 w 9164399"/>
              <a:gd name="connsiteY3" fmla="*/ 1106905 h 1106905"/>
              <a:gd name="connsiteX0" fmla="*/ 0 w 9164399"/>
              <a:gd name="connsiteY0" fmla="*/ 6015 h 722046"/>
              <a:gd name="connsiteX1" fmla="*/ 4576184 w 9164399"/>
              <a:gd name="connsiteY1" fmla="*/ 722046 h 722046"/>
              <a:gd name="connsiteX2" fmla="*/ 9164399 w 9164399"/>
              <a:gd name="connsiteY2" fmla="*/ 0 h 722046"/>
              <a:gd name="connsiteX3" fmla="*/ 0 w 9164399"/>
              <a:gd name="connsiteY3" fmla="*/ 6015 h 722046"/>
              <a:gd name="connsiteX0" fmla="*/ 0 w 9164399"/>
              <a:gd name="connsiteY0" fmla="*/ 6015 h 499461"/>
              <a:gd name="connsiteX1" fmla="*/ 4184 w 9164399"/>
              <a:gd name="connsiteY1" fmla="*/ 499461 h 499461"/>
              <a:gd name="connsiteX2" fmla="*/ 9164399 w 9164399"/>
              <a:gd name="connsiteY2" fmla="*/ 0 h 499461"/>
              <a:gd name="connsiteX3" fmla="*/ 0 w 9164399"/>
              <a:gd name="connsiteY3" fmla="*/ 6015 h 499461"/>
            </a:gdLst>
            <a:ahLst/>
            <a:cxnLst>
              <a:cxn ang="0">
                <a:pos x="connsiteX0" y="connsiteY0"/>
              </a:cxn>
              <a:cxn ang="0">
                <a:pos x="connsiteX1" y="connsiteY1"/>
              </a:cxn>
              <a:cxn ang="0">
                <a:pos x="connsiteX2" y="connsiteY2"/>
              </a:cxn>
              <a:cxn ang="0">
                <a:pos x="connsiteX3" y="connsiteY3"/>
              </a:cxn>
            </a:cxnLst>
            <a:rect l="l" t="t" r="r" b="b"/>
            <a:pathLst>
              <a:path w="9164399" h="499461">
                <a:moveTo>
                  <a:pt x="0" y="6015"/>
                </a:moveTo>
                <a:cubicBezTo>
                  <a:pt x="1395" y="170497"/>
                  <a:pt x="2789" y="334979"/>
                  <a:pt x="4184" y="499461"/>
                </a:cubicBezTo>
                <a:lnTo>
                  <a:pt x="9164399" y="0"/>
                </a:lnTo>
                <a:lnTo>
                  <a:pt x="0" y="6015"/>
                </a:lnTo>
                <a:close/>
              </a:path>
            </a:pathLst>
          </a:custGeom>
          <a:solidFill>
            <a:srgbClr val="164469">
              <a:alpha val="14902"/>
            </a:srgb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effectLst/>
              <a:latin typeface="Segoe UI"/>
            </a:endParaRPr>
          </a:p>
        </p:txBody>
      </p:sp>
      <p:pic>
        <p:nvPicPr>
          <p:cNvPr id="7" name="Picture 6">
            <a:extLst>
              <a:ext uri="{FF2B5EF4-FFF2-40B4-BE49-F238E27FC236}">
                <a16:creationId xmlns:a16="http://schemas.microsoft.com/office/drawing/2014/main" id="{3349E080-732C-4921-861E-55FECCFED417}"/>
              </a:ext>
              <a:ext uri="{C183D7F6-B498-43B3-948B-1728B52AA6E4}">
                <adec:decorative xmlns:adec="http://schemas.microsoft.com/office/drawing/2017/decorative" val="1"/>
              </a:ext>
            </a:extLst>
          </p:cNvPr>
          <p:cNvPicPr>
            <a:picLocks noChangeAspect="1"/>
          </p:cNvPicPr>
          <p:nvPr/>
        </p:nvPicPr>
        <p:blipFill>
          <a:blip r:embed="rId20"/>
          <a:stretch>
            <a:fillRect/>
          </a:stretch>
        </p:blipFill>
        <p:spPr>
          <a:xfrm>
            <a:off x="7412669" y="4876694"/>
            <a:ext cx="1426531" cy="471579"/>
          </a:xfrm>
          <a:prstGeom prst="rect">
            <a:avLst/>
          </a:prstGeom>
        </p:spPr>
      </p:pic>
    </p:spTree>
    <p:extLst>
      <p:ext uri="{BB962C8B-B14F-4D97-AF65-F5344CB8AC3E}">
        <p14:creationId xmlns:p14="http://schemas.microsoft.com/office/powerpoint/2010/main" val="632847030"/>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70" r:id="rId4"/>
    <p:sldLayoutId id="2147483651" r:id="rId5"/>
    <p:sldLayoutId id="2147483652" r:id="rId6"/>
    <p:sldLayoutId id="2147483653" r:id="rId7"/>
    <p:sldLayoutId id="2147483654" r:id="rId8"/>
    <p:sldLayoutId id="2147483655" r:id="rId9"/>
    <p:sldLayoutId id="2147483687" r:id="rId10"/>
    <p:sldLayoutId id="2147483658" r:id="rId11"/>
    <p:sldLayoutId id="2147483692" r:id="rId12"/>
    <p:sldLayoutId id="2147483671" r:id="rId13"/>
    <p:sldLayoutId id="2147483659" r:id="rId14"/>
    <p:sldLayoutId id="2147483693" r:id="rId15"/>
    <p:sldLayoutId id="2147483689" r:id="rId16"/>
    <p:sldLayoutId id="2147483672" r:id="rId17"/>
    <p:sldLayoutId id="2147483690" r:id="rId18"/>
  </p:sldLayoutIdLst>
  <p:hf hdr="0" ftr="0" dt="0"/>
  <p:txStyles>
    <p:titleStyle>
      <a:lvl1pPr algn="l" defTabSz="457200" rtl="0" eaLnBrk="1" latinLnBrk="0" hangingPunct="1">
        <a:spcBef>
          <a:spcPct val="0"/>
        </a:spcBef>
        <a:buNone/>
        <a:defRPr sz="4000" b="1" kern="1200">
          <a:solidFill>
            <a:schemeClr val="tx1"/>
          </a:solidFill>
          <a:latin typeface="Segoe UI"/>
          <a:ea typeface="+mj-ea"/>
          <a:cs typeface="+mj-cs"/>
        </a:defRPr>
      </a:lvl1pPr>
    </p:titleStyle>
    <p:bodyStyle>
      <a:lvl1pPr marL="342900" indent="-342900" algn="l" defTabSz="457200" rtl="0" eaLnBrk="1" latinLnBrk="0" hangingPunct="1">
        <a:spcBef>
          <a:spcPts val="900"/>
        </a:spcBef>
        <a:buFont typeface="Arial"/>
        <a:buChar char="•"/>
        <a:defRPr sz="3200" kern="1200">
          <a:solidFill>
            <a:schemeClr val="tx1"/>
          </a:solidFill>
          <a:latin typeface="Segoe UI" panose="020B0502040204020203" pitchFamily="34" charset="0"/>
          <a:ea typeface="+mn-ea"/>
          <a:cs typeface="Segoe UI" panose="020B0502040204020203" pitchFamily="34" charset="0"/>
        </a:defRPr>
      </a:lvl1pPr>
      <a:lvl2pPr marL="742950" indent="-285750" algn="l" defTabSz="457200" rtl="0" eaLnBrk="1" latinLnBrk="0" hangingPunct="1">
        <a:spcBef>
          <a:spcPts val="900"/>
        </a:spcBef>
        <a:buFont typeface="Arial"/>
        <a:buChar char="–"/>
        <a:defRPr sz="2800" kern="1200">
          <a:solidFill>
            <a:schemeClr val="tx1"/>
          </a:solidFill>
          <a:latin typeface="Segoe UI Light" panose="020B0502040204020203" pitchFamily="34" charset="0"/>
          <a:ea typeface="+mn-ea"/>
          <a:cs typeface="Segoe UI Light" panose="020B0502040204020203" pitchFamily="34" charset="0"/>
        </a:defRPr>
      </a:lvl2pPr>
      <a:lvl3pPr marL="1143000" indent="-228600" algn="l" defTabSz="457200" rtl="0" eaLnBrk="1" latinLnBrk="0" hangingPunct="1">
        <a:spcBef>
          <a:spcPts val="900"/>
        </a:spcBef>
        <a:buFont typeface="Arial"/>
        <a:buChar char="•"/>
        <a:defRPr sz="2400" kern="1200">
          <a:solidFill>
            <a:schemeClr val="tx1"/>
          </a:solidFill>
          <a:latin typeface="Segoe UI Light" panose="020B0502040204020203" pitchFamily="34" charset="0"/>
          <a:ea typeface="+mn-ea"/>
          <a:cs typeface="Segoe UI Light" panose="020B0502040204020203" pitchFamily="34" charset="0"/>
        </a:defRPr>
      </a:lvl3pPr>
      <a:lvl4pPr marL="16002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4pPr>
      <a:lvl5pPr marL="20574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584"/>
            <a:ext cx="8229600" cy="365755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Placeholder 1"/>
          <p:cNvSpPr>
            <a:spLocks noGrp="1"/>
          </p:cNvSpPr>
          <p:nvPr>
            <p:ph type="title"/>
          </p:nvPr>
        </p:nvSpPr>
        <p:spPr>
          <a:xfrm>
            <a:off x="457200" y="309580"/>
            <a:ext cx="8229600" cy="952500"/>
          </a:xfrm>
          <a:prstGeom prst="rect">
            <a:avLst/>
          </a:prstGeom>
        </p:spPr>
        <p:txBody>
          <a:bodyPr vert="horz" lIns="91440" tIns="45720" rIns="91440" bIns="45720" rtlCol="0" anchor="t" anchorCtr="0">
            <a:normAutofit/>
          </a:bodyPr>
          <a:lstStyle/>
          <a:p>
            <a:r>
              <a:rPr lang="en-US"/>
              <a:t>Click to edit Master title style</a:t>
            </a:r>
          </a:p>
        </p:txBody>
      </p:sp>
      <p:sp>
        <p:nvSpPr>
          <p:cNvPr id="5" name="Slide Number Placeholder 4"/>
          <p:cNvSpPr>
            <a:spLocks noGrp="1"/>
          </p:cNvSpPr>
          <p:nvPr>
            <p:ph type="sldNum" sz="quarter" idx="4"/>
          </p:nvPr>
        </p:nvSpPr>
        <p:spPr>
          <a:xfrm>
            <a:off x="457200" y="5297488"/>
            <a:ext cx="2057400" cy="303212"/>
          </a:xfrm>
          <a:prstGeom prst="rect">
            <a:avLst/>
          </a:prstGeom>
        </p:spPr>
        <p:txBody>
          <a:bodyPr vert="horz" lIns="91440" tIns="45720" rIns="91440" bIns="45720" rtlCol="0" anchor="ctr"/>
          <a:lstStyle>
            <a:lvl1pPr algn="l">
              <a:defRPr sz="800">
                <a:solidFill>
                  <a:schemeClr val="tx1"/>
                </a:solidFill>
              </a:defRPr>
            </a:lvl1pPr>
          </a:lstStyle>
          <a:p>
            <a:fld id="{1D648693-0942-45E9-83AE-76FC568F9452}" type="slidenum">
              <a:rPr lang="en-US" smtClean="0"/>
              <a:pPr/>
              <a:t>‹#›</a:t>
            </a:fld>
            <a:endParaRPr lang="en-US"/>
          </a:p>
        </p:txBody>
      </p:sp>
      <p:sp>
        <p:nvSpPr>
          <p:cNvPr id="6" name="Isosceles Triangle 14">
            <a:extLst>
              <a:ext uri="{FF2B5EF4-FFF2-40B4-BE49-F238E27FC236}">
                <a16:creationId xmlns:a16="http://schemas.microsoft.com/office/drawing/2014/main" id="{8744B0B0-8A1A-4583-B0F2-6FDA3020753D}"/>
              </a:ext>
            </a:extLst>
          </p:cNvPr>
          <p:cNvSpPr/>
          <p:nvPr/>
        </p:nvSpPr>
        <p:spPr>
          <a:xfrm>
            <a:off x="0" y="-6167"/>
            <a:ext cx="9164399" cy="301334"/>
          </a:xfrm>
          <a:custGeom>
            <a:avLst/>
            <a:gdLst>
              <a:gd name="connsiteX0" fmla="*/ 0 w 9152368"/>
              <a:gd name="connsiteY0" fmla="*/ 384859 h 384859"/>
              <a:gd name="connsiteX1" fmla="*/ 4576184 w 9152368"/>
              <a:gd name="connsiteY1" fmla="*/ 0 h 384859"/>
              <a:gd name="connsiteX2" fmla="*/ 9152368 w 9152368"/>
              <a:gd name="connsiteY2" fmla="*/ 384859 h 384859"/>
              <a:gd name="connsiteX3" fmla="*/ 0 w 9152368"/>
              <a:gd name="connsiteY3" fmla="*/ 384859 h 384859"/>
              <a:gd name="connsiteX0" fmla="*/ 0 w 9164399"/>
              <a:gd name="connsiteY0" fmla="*/ 1106905 h 1106905"/>
              <a:gd name="connsiteX1" fmla="*/ 4576184 w 9164399"/>
              <a:gd name="connsiteY1" fmla="*/ 722046 h 1106905"/>
              <a:gd name="connsiteX2" fmla="*/ 9164399 w 9164399"/>
              <a:gd name="connsiteY2" fmla="*/ 0 h 1106905"/>
              <a:gd name="connsiteX3" fmla="*/ 0 w 9164399"/>
              <a:gd name="connsiteY3" fmla="*/ 1106905 h 1106905"/>
              <a:gd name="connsiteX0" fmla="*/ 0 w 9164399"/>
              <a:gd name="connsiteY0" fmla="*/ 6015 h 722046"/>
              <a:gd name="connsiteX1" fmla="*/ 4576184 w 9164399"/>
              <a:gd name="connsiteY1" fmla="*/ 722046 h 722046"/>
              <a:gd name="connsiteX2" fmla="*/ 9164399 w 9164399"/>
              <a:gd name="connsiteY2" fmla="*/ 0 h 722046"/>
              <a:gd name="connsiteX3" fmla="*/ 0 w 9164399"/>
              <a:gd name="connsiteY3" fmla="*/ 6015 h 722046"/>
              <a:gd name="connsiteX0" fmla="*/ 0 w 9164399"/>
              <a:gd name="connsiteY0" fmla="*/ 6015 h 499461"/>
              <a:gd name="connsiteX1" fmla="*/ 4184 w 9164399"/>
              <a:gd name="connsiteY1" fmla="*/ 499461 h 499461"/>
              <a:gd name="connsiteX2" fmla="*/ 9164399 w 9164399"/>
              <a:gd name="connsiteY2" fmla="*/ 0 h 499461"/>
              <a:gd name="connsiteX3" fmla="*/ 0 w 9164399"/>
              <a:gd name="connsiteY3" fmla="*/ 6015 h 499461"/>
            </a:gdLst>
            <a:ahLst/>
            <a:cxnLst>
              <a:cxn ang="0">
                <a:pos x="connsiteX0" y="connsiteY0"/>
              </a:cxn>
              <a:cxn ang="0">
                <a:pos x="connsiteX1" y="connsiteY1"/>
              </a:cxn>
              <a:cxn ang="0">
                <a:pos x="connsiteX2" y="connsiteY2"/>
              </a:cxn>
              <a:cxn ang="0">
                <a:pos x="connsiteX3" y="connsiteY3"/>
              </a:cxn>
            </a:cxnLst>
            <a:rect l="l" t="t" r="r" b="b"/>
            <a:pathLst>
              <a:path w="9164399" h="499461">
                <a:moveTo>
                  <a:pt x="0" y="6015"/>
                </a:moveTo>
                <a:cubicBezTo>
                  <a:pt x="1395" y="170497"/>
                  <a:pt x="2789" y="334979"/>
                  <a:pt x="4184" y="499461"/>
                </a:cubicBezTo>
                <a:lnTo>
                  <a:pt x="9164399" y="0"/>
                </a:lnTo>
                <a:lnTo>
                  <a:pt x="0" y="6015"/>
                </a:lnTo>
                <a:close/>
              </a:path>
            </a:pathLst>
          </a:custGeom>
          <a:solidFill>
            <a:srgbClr val="164469">
              <a:alpha val="14902"/>
            </a:srgb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effectLst/>
              <a:latin typeface="Segoe UI"/>
            </a:endParaRPr>
          </a:p>
        </p:txBody>
      </p:sp>
    </p:spTree>
    <p:extLst>
      <p:ext uri="{BB962C8B-B14F-4D97-AF65-F5344CB8AC3E}">
        <p14:creationId xmlns:p14="http://schemas.microsoft.com/office/powerpoint/2010/main" val="791547151"/>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81" r:id="rId3"/>
    <p:sldLayoutId id="2147483682" r:id="rId4"/>
    <p:sldLayoutId id="2147483688" r:id="rId5"/>
    <p:sldLayoutId id="2147483685" r:id="rId6"/>
    <p:sldLayoutId id="2147483686" r:id="rId7"/>
    <p:sldLayoutId id="2147483691" r:id="rId8"/>
  </p:sldLayoutIdLst>
  <p:hf hdr="0" ftr="0" dt="0"/>
  <p:txStyles>
    <p:titleStyle>
      <a:lvl1pPr algn="l" defTabSz="457200" rtl="0" eaLnBrk="1" latinLnBrk="0" hangingPunct="1">
        <a:spcBef>
          <a:spcPct val="0"/>
        </a:spcBef>
        <a:buNone/>
        <a:defRPr sz="4000" b="1" kern="1200">
          <a:solidFill>
            <a:schemeClr val="tx1"/>
          </a:solidFill>
          <a:latin typeface="Segoe UI"/>
          <a:ea typeface="+mj-ea"/>
          <a:cs typeface="+mj-cs"/>
        </a:defRPr>
      </a:lvl1pPr>
    </p:titleStyle>
    <p:bodyStyle>
      <a:lvl1pPr marL="342900" indent="-342900" algn="l" defTabSz="457200" rtl="0" eaLnBrk="1" latinLnBrk="0" hangingPunct="1">
        <a:spcBef>
          <a:spcPts val="900"/>
        </a:spcBef>
        <a:buFont typeface="Arial"/>
        <a:buChar char="•"/>
        <a:defRPr sz="3200" kern="1200">
          <a:solidFill>
            <a:schemeClr val="tx1"/>
          </a:solidFill>
          <a:latin typeface="Segoe UI" panose="020B0502040204020203" pitchFamily="34" charset="0"/>
          <a:ea typeface="+mn-ea"/>
          <a:cs typeface="Segoe UI" panose="020B0502040204020203" pitchFamily="34" charset="0"/>
        </a:defRPr>
      </a:lvl1pPr>
      <a:lvl2pPr marL="742950" indent="-285750" algn="l" defTabSz="457200" rtl="0" eaLnBrk="1" latinLnBrk="0" hangingPunct="1">
        <a:spcBef>
          <a:spcPts val="900"/>
        </a:spcBef>
        <a:buFont typeface="Arial"/>
        <a:buChar char="–"/>
        <a:defRPr sz="2800" kern="1200">
          <a:solidFill>
            <a:schemeClr val="tx1"/>
          </a:solidFill>
          <a:latin typeface="Segoe UI Light" panose="020B0502040204020203" pitchFamily="34" charset="0"/>
          <a:ea typeface="+mn-ea"/>
          <a:cs typeface="Segoe UI Light" panose="020B0502040204020203" pitchFamily="34" charset="0"/>
        </a:defRPr>
      </a:lvl2pPr>
      <a:lvl3pPr marL="1143000" indent="-228600" algn="l" defTabSz="457200" rtl="0" eaLnBrk="1" latinLnBrk="0" hangingPunct="1">
        <a:spcBef>
          <a:spcPts val="900"/>
        </a:spcBef>
        <a:buFont typeface="Arial"/>
        <a:buChar char="•"/>
        <a:defRPr sz="2400" kern="1200">
          <a:solidFill>
            <a:schemeClr val="tx1"/>
          </a:solidFill>
          <a:latin typeface="Segoe UI Light" panose="020B0502040204020203" pitchFamily="34" charset="0"/>
          <a:ea typeface="+mn-ea"/>
          <a:cs typeface="Segoe UI Light" panose="020B0502040204020203" pitchFamily="34" charset="0"/>
        </a:defRPr>
      </a:lvl3pPr>
      <a:lvl4pPr marL="16002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4pPr>
      <a:lvl5pPr marL="20574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3" Type="http://schemas.openxmlformats.org/officeDocument/2006/relationships/hyperlink" Target="https://www.uspto.gov/FeeSettingAndAdjusting" TargetMode="External"/><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6FBD39E6-2E2C-40BF-96C7-6EBB84D2A9C9}"/>
              </a:ext>
            </a:extLst>
          </p:cNvPr>
          <p:cNvSpPr>
            <a:spLocks noGrp="1"/>
          </p:cNvSpPr>
          <p:nvPr>
            <p:ph type="subTitle" idx="1"/>
          </p:nvPr>
        </p:nvSpPr>
        <p:spPr/>
        <p:txBody>
          <a:bodyPr/>
          <a:lstStyle/>
          <a:p>
            <a:r>
              <a:rPr lang="en-US"/>
              <a:t>`</a:t>
            </a:r>
          </a:p>
        </p:txBody>
      </p:sp>
      <p:sp>
        <p:nvSpPr>
          <p:cNvPr id="5" name="Title 4">
            <a:extLst>
              <a:ext uri="{FF2B5EF4-FFF2-40B4-BE49-F238E27FC236}">
                <a16:creationId xmlns:a16="http://schemas.microsoft.com/office/drawing/2014/main" id="{B5338C51-986B-48BC-ADBE-E2D90C643330}"/>
              </a:ext>
            </a:extLst>
          </p:cNvPr>
          <p:cNvSpPr>
            <a:spLocks noGrp="1"/>
          </p:cNvSpPr>
          <p:nvPr>
            <p:ph type="title" idx="4294967295"/>
          </p:nvPr>
        </p:nvSpPr>
        <p:spPr>
          <a:xfrm>
            <a:off x="0" y="-952500"/>
            <a:ext cx="8229600" cy="952500"/>
          </a:xfrm>
        </p:spPr>
        <p:txBody>
          <a:bodyPr vert="horz" lIns="91440" tIns="45720" rIns="91440" bIns="45720" rtlCol="0" anchor="b" anchorCtr="0">
            <a:normAutofit/>
          </a:bodyPr>
          <a:lstStyle/>
          <a:p>
            <a:r>
              <a:rPr lang="en-US"/>
              <a:t>USPTO opening Slide</a:t>
            </a:r>
          </a:p>
        </p:txBody>
      </p:sp>
    </p:spTree>
    <p:extLst>
      <p:ext uri="{BB962C8B-B14F-4D97-AF65-F5344CB8AC3E}">
        <p14:creationId xmlns:p14="http://schemas.microsoft.com/office/powerpoint/2010/main" val="2347686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380803E-69AF-41A9-B663-F65D8DAA5E4E}"/>
              </a:ext>
            </a:extLst>
          </p:cNvPr>
          <p:cNvSpPr>
            <a:spLocks noGrp="1"/>
          </p:cNvSpPr>
          <p:nvPr>
            <p:ph type="title"/>
          </p:nvPr>
        </p:nvSpPr>
        <p:spPr/>
        <p:txBody>
          <a:bodyPr>
            <a:normAutofit fontScale="90000"/>
          </a:bodyPr>
          <a:lstStyle/>
          <a:p>
            <a:r>
              <a:rPr lang="en-US" sz="4000" b="1">
                <a:latin typeface="+mn-lt"/>
              </a:rPr>
              <a:t>Trademark fee adjustments: NPRM to final </a:t>
            </a:r>
            <a:r>
              <a:rPr lang="en-US">
                <a:latin typeface="+mn-lt"/>
              </a:rPr>
              <a:t>r</a:t>
            </a:r>
            <a:r>
              <a:rPr lang="en-US" sz="4000" b="1">
                <a:latin typeface="+mn-lt"/>
              </a:rPr>
              <a:t>ule </a:t>
            </a:r>
            <a:r>
              <a:rPr lang="en-US" sz="4000" b="0"/>
              <a:t>(cont.)</a:t>
            </a:r>
            <a:endParaRPr lang="en-US"/>
          </a:p>
        </p:txBody>
      </p:sp>
      <p:sp>
        <p:nvSpPr>
          <p:cNvPr id="2" name="Content Placeholder 1">
            <a:extLst>
              <a:ext uri="{FF2B5EF4-FFF2-40B4-BE49-F238E27FC236}">
                <a16:creationId xmlns:a16="http://schemas.microsoft.com/office/drawing/2014/main" id="{B38165C8-7FBA-4C18-AFC8-A436501BD0C6}"/>
              </a:ext>
            </a:extLst>
          </p:cNvPr>
          <p:cNvSpPr>
            <a:spLocks noGrp="1"/>
          </p:cNvSpPr>
          <p:nvPr>
            <p:ph idx="1"/>
          </p:nvPr>
        </p:nvSpPr>
        <p:spPr>
          <a:xfrm>
            <a:off x="457200" y="1849583"/>
            <a:ext cx="8229600" cy="1136505"/>
          </a:xfrm>
        </p:spPr>
        <p:txBody>
          <a:bodyPr vert="horz" lIns="91440" tIns="45720" rIns="91440" bIns="45720" rtlCol="0" anchor="t">
            <a:normAutofit fontScale="32500" lnSpcReduction="20000"/>
          </a:bodyPr>
          <a:lstStyle/>
          <a:p>
            <a:r>
              <a:rPr lang="en-US">
                <a:latin typeface="Segoe UI"/>
                <a:cs typeface="Segoe UI"/>
              </a:rPr>
              <a:t>Due to technological and administrative limitations the World Intellectual Property Organization (WIPO) is currently unable to collect surcharges.</a:t>
            </a:r>
          </a:p>
          <a:p>
            <a:r>
              <a:rPr lang="en-US">
                <a:latin typeface="Segoe UI"/>
                <a:cs typeface="Segoe UI"/>
              </a:rPr>
              <a:t>We have decided not to implement the proposed base application and surcharge structure for section 66(a) filings. The $600 flat fee is commensurate with what we estimate applicants would pay, on average, if filing directly with the USPTO under the base application and surcharge system.</a:t>
            </a:r>
          </a:p>
          <a:p>
            <a:r>
              <a:rPr lang="en-US">
                <a:latin typeface="Segoe UI"/>
                <a:cs typeface="Segoe UI"/>
              </a:rPr>
              <a:t>Madrid filing fees </a:t>
            </a:r>
            <a:r>
              <a:rPr lang="en-US" sz="3200">
                <a:latin typeface="Segoe UI"/>
                <a:cs typeface="Segoe UI"/>
              </a:rPr>
              <a:t>that have been </a:t>
            </a:r>
            <a:r>
              <a:rPr lang="en-US">
                <a:latin typeface="Segoe UI"/>
                <a:cs typeface="Segoe UI"/>
              </a:rPr>
              <a:t>adjusted</a:t>
            </a:r>
            <a:r>
              <a:rPr lang="en-US" sz="3200">
                <a:latin typeface="Segoe UI"/>
                <a:cs typeface="Segoe UI"/>
              </a:rPr>
              <a:t> between the NPRM and final rule are listed in the table below:</a:t>
            </a:r>
            <a:r>
              <a:rPr lang="en-US">
                <a:latin typeface="Segoe UI"/>
                <a:cs typeface="Segoe UI"/>
              </a:rPr>
              <a:t> </a:t>
            </a:r>
            <a:endParaRPr lang="en-US" sz="3200"/>
          </a:p>
          <a:p>
            <a:endParaRPr lang="en-US"/>
          </a:p>
        </p:txBody>
      </p:sp>
      <p:graphicFrame>
        <p:nvGraphicFramePr>
          <p:cNvPr id="5" name="Table 6">
            <a:extLst>
              <a:ext uri="{FF2B5EF4-FFF2-40B4-BE49-F238E27FC236}">
                <a16:creationId xmlns:a16="http://schemas.microsoft.com/office/drawing/2014/main" id="{B61D9D11-05C8-4D38-9BCE-42286C14C130}"/>
              </a:ext>
            </a:extLst>
          </p:cNvPr>
          <p:cNvGraphicFramePr>
            <a:graphicFrameLocks/>
          </p:cNvGraphicFramePr>
          <p:nvPr>
            <p:extLst>
              <p:ext uri="{D42A27DB-BD31-4B8C-83A1-F6EECF244321}">
                <p14:modId xmlns:p14="http://schemas.microsoft.com/office/powerpoint/2010/main" val="3520804646"/>
              </p:ext>
            </p:extLst>
          </p:nvPr>
        </p:nvGraphicFramePr>
        <p:xfrm>
          <a:off x="457200" y="2984005"/>
          <a:ext cx="8229597" cy="2401193"/>
        </p:xfrm>
        <a:graphic>
          <a:graphicData uri="http://schemas.openxmlformats.org/drawingml/2006/table">
            <a:tbl>
              <a:tblPr firstRow="1" bandRow="1">
                <a:tableStyleId>{5C22544A-7EE6-4342-B048-85BDC9FD1C3A}</a:tableStyleId>
              </a:tblPr>
              <a:tblGrid>
                <a:gridCol w="3032149">
                  <a:extLst>
                    <a:ext uri="{9D8B030D-6E8A-4147-A177-3AD203B41FA5}">
                      <a16:colId xmlns:a16="http://schemas.microsoft.com/office/drawing/2014/main" val="1126513720"/>
                    </a:ext>
                  </a:extLst>
                </a:gridCol>
                <a:gridCol w="583372">
                  <a:extLst>
                    <a:ext uri="{9D8B030D-6E8A-4147-A177-3AD203B41FA5}">
                      <a16:colId xmlns:a16="http://schemas.microsoft.com/office/drawing/2014/main" val="3926148121"/>
                    </a:ext>
                  </a:extLst>
                </a:gridCol>
                <a:gridCol w="769939">
                  <a:extLst>
                    <a:ext uri="{9D8B030D-6E8A-4147-A177-3AD203B41FA5}">
                      <a16:colId xmlns:a16="http://schemas.microsoft.com/office/drawing/2014/main" val="3909659946"/>
                    </a:ext>
                  </a:extLst>
                </a:gridCol>
                <a:gridCol w="804671">
                  <a:extLst>
                    <a:ext uri="{9D8B030D-6E8A-4147-A177-3AD203B41FA5}">
                      <a16:colId xmlns:a16="http://schemas.microsoft.com/office/drawing/2014/main" val="1318343174"/>
                    </a:ext>
                  </a:extLst>
                </a:gridCol>
                <a:gridCol w="1441095">
                  <a:extLst>
                    <a:ext uri="{9D8B030D-6E8A-4147-A177-3AD203B41FA5}">
                      <a16:colId xmlns:a16="http://schemas.microsoft.com/office/drawing/2014/main" val="1550104846"/>
                    </a:ext>
                  </a:extLst>
                </a:gridCol>
                <a:gridCol w="1598371">
                  <a:extLst>
                    <a:ext uri="{9D8B030D-6E8A-4147-A177-3AD203B41FA5}">
                      <a16:colId xmlns:a16="http://schemas.microsoft.com/office/drawing/2014/main" val="2816922582"/>
                    </a:ext>
                  </a:extLst>
                </a:gridCol>
              </a:tblGrid>
              <a:tr h="338930">
                <a:tc>
                  <a:txBody>
                    <a:bodyPr/>
                    <a:lstStyle/>
                    <a:p>
                      <a:pPr algn="ctr" fontAlgn="ctr"/>
                      <a:r>
                        <a:rPr lang="en-US" sz="1100" b="1" i="0" u="none" strike="noStrike" dirty="0">
                          <a:solidFill>
                            <a:schemeClr val="bg1"/>
                          </a:solidFill>
                          <a:effectLst/>
                          <a:latin typeface="+mn-lt"/>
                        </a:rPr>
                        <a:t>Description</a:t>
                      </a:r>
                    </a:p>
                  </a:txBody>
                  <a:tcPr marL="12063" marR="12063" marT="12063" marB="0" anchor="ctr">
                    <a:solidFill>
                      <a:srgbClr val="003865"/>
                    </a:solidFill>
                  </a:tcPr>
                </a:tc>
                <a:tc>
                  <a:txBody>
                    <a:bodyPr/>
                    <a:lstStyle/>
                    <a:p>
                      <a:pPr algn="ctr" fontAlgn="ctr"/>
                      <a:r>
                        <a:rPr lang="en-US" sz="1100" b="1" i="0" u="none" strike="noStrike" dirty="0">
                          <a:solidFill>
                            <a:schemeClr val="bg1"/>
                          </a:solidFill>
                          <a:effectLst/>
                          <a:latin typeface="+mn-lt"/>
                        </a:rPr>
                        <a:t>Current</a:t>
                      </a:r>
                    </a:p>
                    <a:p>
                      <a:pPr algn="ctr" fontAlgn="ctr"/>
                      <a:r>
                        <a:rPr lang="en-US" sz="1100" b="1" i="0" u="none" strike="noStrike" dirty="0">
                          <a:solidFill>
                            <a:schemeClr val="bg1"/>
                          </a:solidFill>
                          <a:effectLst/>
                          <a:latin typeface="+mn-lt"/>
                        </a:rPr>
                        <a:t>fee</a:t>
                      </a:r>
                    </a:p>
                  </a:txBody>
                  <a:tcPr marL="12063" marR="12063" marT="12063" marB="0" anchor="ctr">
                    <a:solidFill>
                      <a:srgbClr val="003865"/>
                    </a:solidFill>
                  </a:tcPr>
                </a:tc>
                <a:tc>
                  <a:txBody>
                    <a:bodyPr/>
                    <a:lstStyle/>
                    <a:p>
                      <a:pPr algn="ctr" fontAlgn="ctr"/>
                      <a:r>
                        <a:rPr lang="en-US" sz="1100" b="1" i="0" u="none" strike="noStrike" dirty="0">
                          <a:solidFill>
                            <a:schemeClr val="bg1"/>
                          </a:solidFill>
                          <a:effectLst/>
                          <a:latin typeface="+mn-lt"/>
                        </a:rPr>
                        <a:t>NPRM fee</a:t>
                      </a:r>
                    </a:p>
                  </a:txBody>
                  <a:tcPr marL="12063" marR="12063" marT="12063" marB="0" anchor="ctr">
                    <a:solidFill>
                      <a:srgbClr val="003865"/>
                    </a:solidFill>
                  </a:tcPr>
                </a:tc>
                <a:tc>
                  <a:txBody>
                    <a:bodyPr/>
                    <a:lstStyle/>
                    <a:p>
                      <a:pPr algn="ctr" fontAlgn="ctr"/>
                      <a:r>
                        <a:rPr lang="en-US" sz="1100" b="1" i="0" u="none" strike="noStrike" dirty="0">
                          <a:solidFill>
                            <a:schemeClr val="bg1"/>
                          </a:solidFill>
                          <a:effectLst/>
                          <a:latin typeface="+mn-lt"/>
                        </a:rPr>
                        <a:t>Final rule fee</a:t>
                      </a:r>
                    </a:p>
                  </a:txBody>
                  <a:tcPr marL="11657" marR="11657" marT="11657" marB="0" anchor="ctr">
                    <a:solidFill>
                      <a:srgbClr val="003865"/>
                    </a:solidFill>
                  </a:tcPr>
                </a:tc>
                <a:tc>
                  <a:txBody>
                    <a:bodyPr/>
                    <a:lstStyle/>
                    <a:p>
                      <a:pPr algn="ctr" fontAlgn="ctr"/>
                      <a:r>
                        <a:rPr lang="en-US" sz="1100" b="1" i="0" u="none" strike="noStrike" dirty="0">
                          <a:solidFill>
                            <a:schemeClr val="bg1"/>
                          </a:solidFill>
                          <a:effectLst/>
                          <a:latin typeface="+mn-lt"/>
                        </a:rPr>
                        <a:t>Percentage</a:t>
                      </a:r>
                      <a:r>
                        <a:rPr lang="en-US" sz="1100" b="1" i="0" u="none" strike="noStrike" baseline="0" dirty="0">
                          <a:solidFill>
                            <a:schemeClr val="bg1"/>
                          </a:solidFill>
                          <a:effectLst/>
                          <a:latin typeface="+mn-lt"/>
                        </a:rPr>
                        <a:t> change</a:t>
                      </a:r>
                    </a:p>
                    <a:p>
                      <a:pPr algn="ctr" fontAlgn="ctr"/>
                      <a:r>
                        <a:rPr lang="en-US" sz="1100" b="1" i="0" u="none" strike="noStrike" baseline="0" dirty="0">
                          <a:solidFill>
                            <a:schemeClr val="bg1"/>
                          </a:solidFill>
                          <a:effectLst/>
                          <a:latin typeface="+mn-lt"/>
                        </a:rPr>
                        <a:t>(NPRM to final rule)</a:t>
                      </a:r>
                      <a:endParaRPr lang="en-US" sz="1100" b="1" i="0" u="none" strike="noStrike" dirty="0">
                        <a:solidFill>
                          <a:schemeClr val="bg1"/>
                        </a:solidFill>
                        <a:effectLst/>
                        <a:latin typeface="+mn-lt"/>
                      </a:endParaRPr>
                    </a:p>
                  </a:txBody>
                  <a:tcPr marL="11657" marR="11657" marT="11657" marB="0" anchor="ctr">
                    <a:solidFill>
                      <a:srgbClr val="003865"/>
                    </a:solidFill>
                  </a:tcPr>
                </a:tc>
                <a:tc>
                  <a:txBody>
                    <a:bodyPr/>
                    <a:lstStyle/>
                    <a:p>
                      <a:pPr algn="ctr" fontAlgn="ctr"/>
                      <a:r>
                        <a:rPr lang="en-US" sz="1100" b="1" i="0" u="none" strike="noStrike" dirty="0">
                          <a:solidFill>
                            <a:schemeClr val="bg1"/>
                          </a:solidFill>
                          <a:effectLst/>
                          <a:latin typeface="+mn-lt"/>
                        </a:rPr>
                        <a:t>Percentage change</a:t>
                      </a:r>
                    </a:p>
                    <a:p>
                      <a:pPr algn="ctr" fontAlgn="ctr"/>
                      <a:r>
                        <a:rPr lang="en-US" sz="1100" b="1" i="0" u="none" strike="noStrike" dirty="0">
                          <a:solidFill>
                            <a:schemeClr val="bg1"/>
                          </a:solidFill>
                          <a:effectLst/>
                          <a:latin typeface="+mn-lt"/>
                        </a:rPr>
                        <a:t>(Current to final rule)</a:t>
                      </a:r>
                    </a:p>
                  </a:txBody>
                  <a:tcPr marL="11657" marR="11657" marT="11657" marB="0" anchor="ctr">
                    <a:solidFill>
                      <a:srgbClr val="003865"/>
                    </a:solidFill>
                  </a:tcPr>
                </a:tc>
                <a:extLst>
                  <a:ext uri="{0D108BD9-81ED-4DB2-BD59-A6C34878D82A}">
                    <a16:rowId xmlns:a16="http://schemas.microsoft.com/office/drawing/2014/main" val="3547680792"/>
                  </a:ext>
                </a:extLst>
              </a:tr>
              <a:tr h="491260">
                <a:tc>
                  <a:txBody>
                    <a:bodyPr/>
                    <a:lstStyle/>
                    <a:p>
                      <a:pPr marL="0" lvl="0" algn="l">
                        <a:lnSpc>
                          <a:spcPct val="100000"/>
                        </a:lnSpc>
                        <a:spcBef>
                          <a:spcPts val="600"/>
                        </a:spcBef>
                        <a:spcAft>
                          <a:spcPts val="600"/>
                        </a:spcAft>
                        <a:buNone/>
                      </a:pPr>
                      <a:r>
                        <a:rPr lang="en-US" sz="900" strike="noStrike" baseline="0" dirty="0">
                          <a:latin typeface="+mn-lt"/>
                        </a:rPr>
                        <a:t>Base application filed with WIPO (§ 66(a)), per class​</a:t>
                      </a:r>
                      <a:endParaRPr lang="en-US" sz="900" dirty="0"/>
                    </a:p>
                  </a:txBody>
                  <a:tcPr marL="45720" marR="45720" anchor="ctr">
                    <a:solidFill>
                      <a:srgbClr val="D9D9D6"/>
                    </a:solidFill>
                  </a:tcPr>
                </a:tc>
                <a:tc>
                  <a:txBody>
                    <a:bodyPr/>
                    <a:lstStyle/>
                    <a:p>
                      <a:pPr marL="0" lvl="0" algn="r" defTabSz="457200" rtl="0">
                        <a:spcBef>
                          <a:spcPts val="0"/>
                        </a:spcBef>
                        <a:spcAft>
                          <a:spcPts val="0"/>
                        </a:spcAft>
                        <a:buNone/>
                        <a:tabLst/>
                        <a:defRPr/>
                      </a:pPr>
                      <a:r>
                        <a:rPr lang="en-US" sz="900" b="0" i="0" u="none" strike="noStrike" kern="1200" dirty="0">
                          <a:solidFill>
                            <a:srgbClr val="000000"/>
                          </a:solidFill>
                          <a:effectLst/>
                          <a:latin typeface="+mn-lt"/>
                        </a:rPr>
                        <a:t>$500</a:t>
                      </a:r>
                      <a:endParaRPr lang="en-US" sz="900" dirty="0"/>
                    </a:p>
                  </a:txBody>
                  <a:tcPr anchor="ctr">
                    <a:solidFill>
                      <a:srgbClr val="D9D9D6"/>
                    </a:solidFill>
                  </a:tcPr>
                </a:tc>
                <a:tc>
                  <a:txBody>
                    <a:bodyPr/>
                    <a:lstStyle/>
                    <a:p>
                      <a:pPr marL="0" lvl="0" algn="r" rtl="0">
                        <a:spcBef>
                          <a:spcPts val="0"/>
                        </a:spcBef>
                        <a:spcAft>
                          <a:spcPts val="0"/>
                        </a:spcAft>
                        <a:buNone/>
                      </a:pPr>
                      <a:r>
                        <a:rPr lang="en-US" sz="900" b="0" i="0" u="none" strike="noStrike" kern="1200" dirty="0">
                          <a:solidFill>
                            <a:srgbClr val="000000"/>
                          </a:solidFill>
                          <a:effectLst/>
                          <a:latin typeface="+mn-lt"/>
                        </a:rPr>
                        <a:t>$350 + applicable surcharges</a:t>
                      </a:r>
                      <a:endParaRPr lang="en-US" sz="900" dirty="0"/>
                    </a:p>
                  </a:txBody>
                  <a:tcPr anchor="ctr">
                    <a:solidFill>
                      <a:srgbClr val="D9D9D6"/>
                    </a:solidFill>
                  </a:tcPr>
                </a:tc>
                <a:tc>
                  <a:txBody>
                    <a:bodyPr/>
                    <a:lstStyle/>
                    <a:p>
                      <a:pPr marL="0" lvl="0" algn="r" rtl="0">
                        <a:spcBef>
                          <a:spcPts val="0"/>
                        </a:spcBef>
                        <a:spcAft>
                          <a:spcPts val="0"/>
                        </a:spcAft>
                        <a:buNone/>
                      </a:pPr>
                      <a:r>
                        <a:rPr lang="en-US" sz="900" b="0" i="0" u="none" strike="noStrike" kern="1200" dirty="0">
                          <a:solidFill>
                            <a:srgbClr val="000000"/>
                          </a:solidFill>
                          <a:effectLst/>
                          <a:latin typeface="+mn-lt"/>
                        </a:rPr>
                        <a:t>$600</a:t>
                      </a:r>
                      <a:endParaRPr lang="en-US" sz="900" dirty="0"/>
                    </a:p>
                  </a:txBody>
                  <a:tcPr anchor="ctr">
                    <a:solidFill>
                      <a:srgbClr val="D9D9D6"/>
                    </a:solidFill>
                  </a:tcPr>
                </a:tc>
                <a:tc>
                  <a:txBody>
                    <a:bodyPr/>
                    <a:lstStyle/>
                    <a:p>
                      <a:pPr lvl="0" algn="r" defTabSz="457200">
                        <a:buNone/>
                        <a:tabLst/>
                        <a:defRPr/>
                      </a:pPr>
                      <a:r>
                        <a:rPr lang="en-US" sz="900" dirty="0">
                          <a:latin typeface="+mn-lt"/>
                        </a:rPr>
                        <a:t>+71%</a:t>
                      </a:r>
                      <a:endParaRPr lang="en-US" sz="900" dirty="0"/>
                    </a:p>
                  </a:txBody>
                  <a:tcPr anchor="ctr">
                    <a:solidFill>
                      <a:srgbClr val="D9D9D6"/>
                    </a:solidFill>
                  </a:tcPr>
                </a:tc>
                <a:tc>
                  <a:txBody>
                    <a:bodyPr/>
                    <a:lstStyle/>
                    <a:p>
                      <a:pPr lvl="0" algn="r" defTabSz="457200">
                        <a:buNone/>
                        <a:tabLst/>
                        <a:defRPr/>
                      </a:pPr>
                      <a:r>
                        <a:rPr lang="en-US" sz="900" dirty="0">
                          <a:latin typeface="+mn-lt"/>
                        </a:rPr>
                        <a:t>+20%</a:t>
                      </a:r>
                      <a:endParaRPr lang="en-US" sz="900" dirty="0"/>
                    </a:p>
                  </a:txBody>
                  <a:tcPr anchor="ctr">
                    <a:solidFill>
                      <a:srgbClr val="D9D9D6"/>
                    </a:solidFill>
                  </a:tcPr>
                </a:tc>
                <a:extLst>
                  <a:ext uri="{0D108BD9-81ED-4DB2-BD59-A6C34878D82A}">
                    <a16:rowId xmlns:a16="http://schemas.microsoft.com/office/drawing/2014/main" val="3906600593"/>
                  </a:ext>
                </a:extLst>
              </a:tr>
              <a:tr h="491260">
                <a:tc>
                  <a:txBody>
                    <a:bodyPr/>
                    <a:lstStyle/>
                    <a:p>
                      <a:pPr marL="0" marR="0" lvl="0" indent="0" algn="l" rtl="0">
                        <a:lnSpc>
                          <a:spcPct val="100000"/>
                        </a:lnSpc>
                        <a:spcBef>
                          <a:spcPts val="600"/>
                        </a:spcBef>
                        <a:spcAft>
                          <a:spcPts val="600"/>
                        </a:spcAft>
                        <a:buClrTx/>
                        <a:buSzTx/>
                        <a:buFontTx/>
                        <a:buNone/>
                      </a:pPr>
                      <a:r>
                        <a:rPr lang="en-US" sz="900" strike="noStrike" baseline="0" dirty="0">
                          <a:latin typeface="+mn-lt"/>
                        </a:rPr>
                        <a:t>Base application filed with WIPO (§ 66(a)) (subsequent designation), per class​</a:t>
                      </a:r>
                      <a:endParaRPr lang="en-US" sz="900" dirty="0"/>
                    </a:p>
                  </a:txBody>
                  <a:tcPr marL="45720" marR="45720" anchor="ctr">
                    <a:solidFill>
                      <a:srgbClr val="D9D9D6"/>
                    </a:solidFill>
                  </a:tcPr>
                </a:tc>
                <a:tc>
                  <a:txBody>
                    <a:bodyPr/>
                    <a:lstStyle/>
                    <a:p>
                      <a:pPr marL="0" lvl="0" algn="r" defTabSz="457200" rtl="0">
                        <a:spcBef>
                          <a:spcPts val="0"/>
                        </a:spcBef>
                        <a:spcAft>
                          <a:spcPts val="0"/>
                        </a:spcAft>
                        <a:buNone/>
                        <a:tabLst/>
                        <a:defRPr/>
                      </a:pPr>
                      <a:r>
                        <a:rPr lang="en-US" sz="900" b="0" i="0" u="none" strike="noStrike" kern="1200" dirty="0">
                          <a:solidFill>
                            <a:srgbClr val="000000"/>
                          </a:solidFill>
                          <a:effectLst/>
                          <a:latin typeface="+mn-lt"/>
                        </a:rPr>
                        <a:t>$500</a:t>
                      </a:r>
                      <a:endParaRPr lang="en-US" sz="900" dirty="0"/>
                    </a:p>
                  </a:txBody>
                  <a:tcPr anchor="ctr">
                    <a:solidFill>
                      <a:srgbClr val="D9D9D6"/>
                    </a:solidFill>
                  </a:tcPr>
                </a:tc>
                <a:tc>
                  <a:txBody>
                    <a:bodyPr/>
                    <a:lstStyle/>
                    <a:p>
                      <a:pPr marL="0" lvl="0" algn="r" rtl="0">
                        <a:spcBef>
                          <a:spcPts val="0"/>
                        </a:spcBef>
                        <a:spcAft>
                          <a:spcPts val="0"/>
                        </a:spcAft>
                        <a:buNone/>
                      </a:pPr>
                      <a:r>
                        <a:rPr lang="en-US" sz="900" b="0" i="0" u="none" strike="noStrike" kern="1200" dirty="0">
                          <a:solidFill>
                            <a:srgbClr val="000000"/>
                          </a:solidFill>
                          <a:effectLst/>
                          <a:latin typeface="+mn-lt"/>
                        </a:rPr>
                        <a:t>$350 + applicable surcharges</a:t>
                      </a:r>
                      <a:endParaRPr lang="en-US" sz="900" dirty="0"/>
                    </a:p>
                  </a:txBody>
                  <a:tcPr anchor="ctr">
                    <a:solidFill>
                      <a:srgbClr val="D9D9D6"/>
                    </a:solidFill>
                  </a:tcPr>
                </a:tc>
                <a:tc>
                  <a:txBody>
                    <a:bodyPr/>
                    <a:lstStyle/>
                    <a:p>
                      <a:pPr marL="0" lvl="0" algn="r" rtl="0">
                        <a:spcBef>
                          <a:spcPts val="0"/>
                        </a:spcBef>
                        <a:spcAft>
                          <a:spcPts val="0"/>
                        </a:spcAft>
                        <a:buNone/>
                      </a:pPr>
                      <a:r>
                        <a:rPr lang="en-US" sz="900" b="0" i="0" u="none" strike="noStrike" kern="1200" dirty="0">
                          <a:solidFill>
                            <a:srgbClr val="000000"/>
                          </a:solidFill>
                          <a:effectLst/>
                          <a:latin typeface="+mn-lt"/>
                        </a:rPr>
                        <a:t>$600</a:t>
                      </a:r>
                      <a:endParaRPr lang="en-US" sz="900" dirty="0"/>
                    </a:p>
                  </a:txBody>
                  <a:tcPr anchor="ctr">
                    <a:solidFill>
                      <a:srgbClr val="D9D9D6"/>
                    </a:solidFill>
                  </a:tcPr>
                </a:tc>
                <a:tc>
                  <a:txBody>
                    <a:bodyPr/>
                    <a:lstStyle/>
                    <a:p>
                      <a:pPr lvl="0" algn="r" defTabSz="457200">
                        <a:buNone/>
                        <a:tabLst/>
                        <a:defRPr/>
                      </a:pPr>
                      <a:r>
                        <a:rPr lang="en-US" sz="900" dirty="0">
                          <a:latin typeface="+mn-lt"/>
                        </a:rPr>
                        <a:t>+71%</a:t>
                      </a:r>
                      <a:endParaRPr lang="en-US" sz="900" dirty="0"/>
                    </a:p>
                  </a:txBody>
                  <a:tcPr anchor="ctr">
                    <a:solidFill>
                      <a:srgbClr val="D9D9D6"/>
                    </a:solidFill>
                  </a:tcPr>
                </a:tc>
                <a:tc>
                  <a:txBody>
                    <a:bodyPr/>
                    <a:lstStyle/>
                    <a:p>
                      <a:pPr lvl="0" algn="r" defTabSz="457200">
                        <a:buNone/>
                        <a:tabLst/>
                        <a:defRPr/>
                      </a:pPr>
                      <a:r>
                        <a:rPr lang="en-US" sz="900" dirty="0">
                          <a:latin typeface="+mn-lt"/>
                        </a:rPr>
                        <a:t>+20%</a:t>
                      </a:r>
                      <a:endParaRPr lang="en-US" sz="900" dirty="0"/>
                    </a:p>
                  </a:txBody>
                  <a:tcPr anchor="ctr">
                    <a:solidFill>
                      <a:srgbClr val="D9D9D6"/>
                    </a:solidFill>
                  </a:tcPr>
                </a:tc>
                <a:extLst>
                  <a:ext uri="{0D108BD9-81ED-4DB2-BD59-A6C34878D82A}">
                    <a16:rowId xmlns:a16="http://schemas.microsoft.com/office/drawing/2014/main" val="3206554946"/>
                  </a:ext>
                </a:extLst>
              </a:tr>
              <a:tr h="316490">
                <a:tc>
                  <a:txBody>
                    <a:bodyPr/>
                    <a:lstStyle/>
                    <a:p>
                      <a:pPr marL="0" lvl="0" algn="l">
                        <a:lnSpc>
                          <a:spcPct val="100000"/>
                        </a:lnSpc>
                        <a:spcBef>
                          <a:spcPts val="600"/>
                        </a:spcBef>
                        <a:spcAft>
                          <a:spcPts val="600"/>
                        </a:spcAft>
                        <a:buNone/>
                      </a:pPr>
                      <a:r>
                        <a:rPr lang="en-US" sz="900" dirty="0"/>
                        <a:t>Fee for insufficient information </a:t>
                      </a:r>
                      <a:r>
                        <a:rPr lang="en-US" sz="900" strike="noStrike" baseline="0" dirty="0">
                          <a:latin typeface="+mn-lt"/>
                        </a:rPr>
                        <a:t>(§ 66(a))</a:t>
                      </a:r>
                      <a:r>
                        <a:rPr lang="en-US" sz="900" dirty="0"/>
                        <a:t>, per class</a:t>
                      </a:r>
                    </a:p>
                  </a:txBody>
                  <a:tcPr marL="45720" marR="45720" anchor="ctr">
                    <a:solidFill>
                      <a:srgbClr val="D9D9D6"/>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kern="1200" dirty="0">
                          <a:solidFill>
                            <a:srgbClr val="000000"/>
                          </a:solidFill>
                          <a:effectLst/>
                          <a:latin typeface="+mn-lt"/>
                        </a:rPr>
                        <a:t>n/a</a:t>
                      </a:r>
                    </a:p>
                  </a:txBody>
                  <a:tcPr anchor="ctr">
                    <a:solidFill>
                      <a:srgbClr val="D9D9D6"/>
                    </a:solidFill>
                  </a:tcPr>
                </a:tc>
                <a:tc>
                  <a:txBody>
                    <a:bodyPr/>
                    <a:lstStyle/>
                    <a:p>
                      <a:pPr marL="0" algn="r" rtl="0" eaLnBrk="1" fontAlgn="ctr" latinLnBrk="0" hangingPunct="1">
                        <a:spcBef>
                          <a:spcPts val="0"/>
                        </a:spcBef>
                        <a:spcAft>
                          <a:spcPts val="0"/>
                        </a:spcAft>
                      </a:pPr>
                      <a:r>
                        <a:rPr lang="en-US" sz="900" b="0" i="0" u="none" strike="noStrike" kern="1200" dirty="0">
                          <a:solidFill>
                            <a:srgbClr val="000000"/>
                          </a:solidFill>
                          <a:effectLst/>
                          <a:latin typeface="+mn-lt"/>
                        </a:rPr>
                        <a:t>$100</a:t>
                      </a:r>
                    </a:p>
                  </a:txBody>
                  <a:tcPr anchor="ctr">
                    <a:solidFill>
                      <a:srgbClr val="D9D9D6"/>
                    </a:solidFill>
                  </a:tcPr>
                </a:tc>
                <a:tc>
                  <a:txBody>
                    <a:bodyPr/>
                    <a:lstStyle/>
                    <a:p>
                      <a:pPr marL="0" algn="r" rtl="0" eaLnBrk="1" fontAlgn="ctr" latinLnBrk="0" hangingPunct="1">
                        <a:spcBef>
                          <a:spcPts val="0"/>
                        </a:spcBef>
                        <a:spcAft>
                          <a:spcPts val="0"/>
                        </a:spcAft>
                      </a:pPr>
                      <a:r>
                        <a:rPr lang="en-US" sz="900" b="0" i="0" u="none" strike="noStrike" kern="1200" dirty="0">
                          <a:solidFill>
                            <a:srgbClr val="000000"/>
                          </a:solidFill>
                          <a:effectLst/>
                          <a:latin typeface="+mn-lt"/>
                        </a:rPr>
                        <a:t>Removed</a:t>
                      </a:r>
                    </a:p>
                  </a:txBody>
                  <a:tcPr anchor="ctr">
                    <a:solidFill>
                      <a:srgbClr val="D9D9D6"/>
                    </a:solid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900" b="0" i="0" u="none" strike="noStrike" kern="1200" dirty="0">
                          <a:solidFill>
                            <a:srgbClr val="000000"/>
                          </a:solidFill>
                          <a:effectLst/>
                          <a:latin typeface="+mn-lt"/>
                        </a:rPr>
                        <a:t>n/a</a:t>
                      </a:r>
                    </a:p>
                  </a:txBody>
                  <a:tcPr anchor="ctr">
                    <a:solidFill>
                      <a:srgbClr val="D9D9D6"/>
                    </a:solid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900" b="0" i="0" u="none" strike="noStrike" kern="1200" dirty="0">
                          <a:solidFill>
                            <a:srgbClr val="000000"/>
                          </a:solidFill>
                          <a:effectLst/>
                          <a:latin typeface="+mn-lt"/>
                        </a:rPr>
                        <a:t>n/a</a:t>
                      </a:r>
                    </a:p>
                  </a:txBody>
                  <a:tcPr anchor="ctr">
                    <a:solidFill>
                      <a:srgbClr val="D9D9D6"/>
                    </a:solidFill>
                  </a:tcPr>
                </a:tc>
                <a:extLst>
                  <a:ext uri="{0D108BD9-81ED-4DB2-BD59-A6C34878D82A}">
                    <a16:rowId xmlns:a16="http://schemas.microsoft.com/office/drawing/2014/main" val="620952000"/>
                  </a:ext>
                </a:extLst>
              </a:tr>
              <a:tr h="316490">
                <a:tc>
                  <a:txBody>
                    <a:bodyPr/>
                    <a:lstStyle/>
                    <a:p>
                      <a:pPr marL="0" lvl="0" algn="l">
                        <a:lnSpc>
                          <a:spcPct val="100000"/>
                        </a:lnSpc>
                        <a:spcBef>
                          <a:spcPts val="600"/>
                        </a:spcBef>
                        <a:spcAft>
                          <a:spcPts val="600"/>
                        </a:spcAft>
                        <a:buNone/>
                      </a:pPr>
                      <a:r>
                        <a:rPr lang="en-US" sz="900" dirty="0"/>
                        <a:t>Fee for using the free-form text box to enter the identification of goods/services </a:t>
                      </a:r>
                      <a:r>
                        <a:rPr lang="en-US" sz="900" strike="noStrike" baseline="0" dirty="0">
                          <a:latin typeface="+mn-lt"/>
                        </a:rPr>
                        <a:t>(§ 66(a))</a:t>
                      </a:r>
                      <a:r>
                        <a:rPr lang="en-US" sz="900" dirty="0"/>
                        <a:t>, per class</a:t>
                      </a:r>
                    </a:p>
                  </a:txBody>
                  <a:tcPr marL="45720" marR="45720" anchor="ctr">
                    <a:solidFill>
                      <a:srgbClr val="D9D9D6"/>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kern="1200" dirty="0">
                          <a:solidFill>
                            <a:srgbClr val="000000"/>
                          </a:solidFill>
                          <a:effectLst/>
                          <a:latin typeface="+mn-lt"/>
                        </a:rPr>
                        <a:t>n/a</a:t>
                      </a:r>
                    </a:p>
                  </a:txBody>
                  <a:tcPr anchor="ctr">
                    <a:solidFill>
                      <a:srgbClr val="D9D9D6"/>
                    </a:solidFill>
                  </a:tcPr>
                </a:tc>
                <a:tc>
                  <a:txBody>
                    <a:bodyPr/>
                    <a:lstStyle/>
                    <a:p>
                      <a:pPr marL="0" algn="r" rtl="0" eaLnBrk="1" fontAlgn="ctr" latinLnBrk="0" hangingPunct="1">
                        <a:spcBef>
                          <a:spcPts val="0"/>
                        </a:spcBef>
                        <a:spcAft>
                          <a:spcPts val="0"/>
                        </a:spcAft>
                      </a:pPr>
                      <a:r>
                        <a:rPr lang="en-US" sz="900" b="0" i="0" u="none" strike="noStrike" kern="1200" dirty="0">
                          <a:solidFill>
                            <a:srgbClr val="000000"/>
                          </a:solidFill>
                          <a:effectLst/>
                          <a:latin typeface="+mn-lt"/>
                        </a:rPr>
                        <a:t>$200</a:t>
                      </a:r>
                    </a:p>
                  </a:txBody>
                  <a:tcPr anchor="ctr">
                    <a:solidFill>
                      <a:srgbClr val="D9D9D6"/>
                    </a:solidFill>
                  </a:tcPr>
                </a:tc>
                <a:tc>
                  <a:txBody>
                    <a:bodyPr/>
                    <a:lstStyle/>
                    <a:p>
                      <a:pPr marL="0" algn="r" rtl="0" eaLnBrk="1" fontAlgn="ctr" latinLnBrk="0" hangingPunct="1">
                        <a:spcBef>
                          <a:spcPts val="0"/>
                        </a:spcBef>
                        <a:spcAft>
                          <a:spcPts val="0"/>
                        </a:spcAft>
                      </a:pPr>
                      <a:r>
                        <a:rPr lang="en-US" sz="900" b="0" i="0" u="none" strike="noStrike" kern="1200" dirty="0">
                          <a:solidFill>
                            <a:srgbClr val="000000"/>
                          </a:solidFill>
                          <a:effectLst/>
                          <a:latin typeface="+mn-lt"/>
                        </a:rPr>
                        <a:t>Removed</a:t>
                      </a:r>
                    </a:p>
                  </a:txBody>
                  <a:tcPr anchor="ctr">
                    <a:solidFill>
                      <a:srgbClr val="D9D9D6"/>
                    </a:solid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900" b="0" i="0" u="none" strike="noStrike" kern="1200" dirty="0">
                          <a:solidFill>
                            <a:srgbClr val="000000"/>
                          </a:solidFill>
                          <a:effectLst/>
                          <a:latin typeface="+mn-lt"/>
                        </a:rPr>
                        <a:t>n/a</a:t>
                      </a:r>
                    </a:p>
                  </a:txBody>
                  <a:tcPr anchor="ctr">
                    <a:solidFill>
                      <a:srgbClr val="D9D9D6"/>
                    </a:solid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900" b="0" i="0" u="none" strike="noStrike" kern="1200" dirty="0">
                          <a:solidFill>
                            <a:srgbClr val="000000"/>
                          </a:solidFill>
                          <a:effectLst/>
                          <a:latin typeface="+mn-lt"/>
                        </a:rPr>
                        <a:t>n/a</a:t>
                      </a:r>
                    </a:p>
                  </a:txBody>
                  <a:tcPr anchor="ctr">
                    <a:solidFill>
                      <a:srgbClr val="D9D9D6"/>
                    </a:solidFill>
                  </a:tcPr>
                </a:tc>
                <a:extLst>
                  <a:ext uri="{0D108BD9-81ED-4DB2-BD59-A6C34878D82A}">
                    <a16:rowId xmlns:a16="http://schemas.microsoft.com/office/drawing/2014/main" val="1351235036"/>
                  </a:ext>
                </a:extLst>
              </a:tr>
              <a:tr h="316490">
                <a:tc>
                  <a:txBody>
                    <a:bodyPr/>
                    <a:lstStyle/>
                    <a:p>
                      <a:pPr marL="0" lvl="0" algn="l">
                        <a:lnSpc>
                          <a:spcPct val="100000"/>
                        </a:lnSpc>
                        <a:spcBef>
                          <a:spcPts val="600"/>
                        </a:spcBef>
                        <a:spcAft>
                          <a:spcPts val="600"/>
                        </a:spcAft>
                        <a:buNone/>
                      </a:pPr>
                      <a:r>
                        <a:rPr lang="en-US" sz="900" strike="noStrike" baseline="0" dirty="0">
                          <a:latin typeface="+mn-lt"/>
                        </a:rPr>
                        <a:t>For each additional group of 1,000 characters beyond the first 1,000 (§ 66(a)), per class</a:t>
                      </a:r>
                    </a:p>
                  </a:txBody>
                  <a:tcPr marL="45720" marR="45720" anchor="ctr">
                    <a:solidFill>
                      <a:srgbClr val="D9D9D6"/>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kern="1200" dirty="0">
                          <a:solidFill>
                            <a:srgbClr val="000000"/>
                          </a:solidFill>
                          <a:effectLst/>
                          <a:latin typeface="+mn-lt"/>
                        </a:rPr>
                        <a:t>n/a</a:t>
                      </a:r>
                    </a:p>
                  </a:txBody>
                  <a:tcPr anchor="ctr">
                    <a:solidFill>
                      <a:srgbClr val="D9D9D6"/>
                    </a:solidFill>
                  </a:tcPr>
                </a:tc>
                <a:tc>
                  <a:txBody>
                    <a:bodyPr/>
                    <a:lstStyle/>
                    <a:p>
                      <a:pPr marL="0" algn="r" rtl="0" eaLnBrk="1" fontAlgn="ctr" latinLnBrk="0" hangingPunct="1">
                        <a:spcBef>
                          <a:spcPts val="0"/>
                        </a:spcBef>
                        <a:spcAft>
                          <a:spcPts val="0"/>
                        </a:spcAft>
                      </a:pPr>
                      <a:r>
                        <a:rPr lang="en-US" sz="900" b="0" i="0" u="none" strike="noStrike" kern="1200" dirty="0">
                          <a:solidFill>
                            <a:srgbClr val="000000"/>
                          </a:solidFill>
                          <a:effectLst/>
                          <a:latin typeface="+mn-lt"/>
                        </a:rPr>
                        <a:t>$200</a:t>
                      </a:r>
                    </a:p>
                  </a:txBody>
                  <a:tcPr anchor="ctr">
                    <a:solidFill>
                      <a:srgbClr val="D9D9D6"/>
                    </a:solidFill>
                  </a:tcPr>
                </a:tc>
                <a:tc>
                  <a:txBody>
                    <a:bodyPr/>
                    <a:lstStyle/>
                    <a:p>
                      <a:pPr marL="0" algn="r" rtl="0" eaLnBrk="1" fontAlgn="ctr" latinLnBrk="0" hangingPunct="1">
                        <a:spcBef>
                          <a:spcPts val="0"/>
                        </a:spcBef>
                        <a:spcAft>
                          <a:spcPts val="0"/>
                        </a:spcAft>
                      </a:pPr>
                      <a:r>
                        <a:rPr lang="en-US" sz="900" b="0" i="0" u="none" strike="noStrike" kern="1200" dirty="0">
                          <a:solidFill>
                            <a:srgbClr val="000000"/>
                          </a:solidFill>
                          <a:effectLst/>
                          <a:latin typeface="+mn-lt"/>
                        </a:rPr>
                        <a:t>Removed</a:t>
                      </a:r>
                    </a:p>
                  </a:txBody>
                  <a:tcPr anchor="ctr">
                    <a:solidFill>
                      <a:srgbClr val="D9D9D6"/>
                    </a:solid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900" b="0" i="0" u="none" strike="noStrike" kern="1200" dirty="0">
                          <a:solidFill>
                            <a:srgbClr val="000000"/>
                          </a:solidFill>
                          <a:effectLst/>
                          <a:latin typeface="+mn-lt"/>
                        </a:rPr>
                        <a:t>n/a</a:t>
                      </a:r>
                    </a:p>
                  </a:txBody>
                  <a:tcPr anchor="ctr">
                    <a:solidFill>
                      <a:srgbClr val="D9D9D6"/>
                    </a:solidFill>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900" b="0" i="0" u="none" strike="noStrike" kern="1200" dirty="0">
                          <a:solidFill>
                            <a:srgbClr val="000000"/>
                          </a:solidFill>
                          <a:effectLst/>
                          <a:latin typeface="+mn-lt"/>
                        </a:rPr>
                        <a:t>n/a</a:t>
                      </a:r>
                    </a:p>
                  </a:txBody>
                  <a:tcPr anchor="ctr">
                    <a:solidFill>
                      <a:srgbClr val="D9D9D6"/>
                    </a:solidFill>
                  </a:tcPr>
                </a:tc>
                <a:extLst>
                  <a:ext uri="{0D108BD9-81ED-4DB2-BD59-A6C34878D82A}">
                    <a16:rowId xmlns:a16="http://schemas.microsoft.com/office/drawing/2014/main" val="2971930465"/>
                  </a:ext>
                </a:extLst>
              </a:tr>
            </a:tbl>
          </a:graphicData>
        </a:graphic>
      </p:graphicFrame>
      <p:sp>
        <p:nvSpPr>
          <p:cNvPr id="4" name="Slide Number Placeholder 3">
            <a:extLst>
              <a:ext uri="{FF2B5EF4-FFF2-40B4-BE49-F238E27FC236}">
                <a16:creationId xmlns:a16="http://schemas.microsoft.com/office/drawing/2014/main" id="{365D0C4C-D741-4110-BB6E-4D6FC148A207}"/>
              </a:ext>
            </a:extLst>
          </p:cNvPr>
          <p:cNvSpPr>
            <a:spLocks noGrp="1"/>
          </p:cNvSpPr>
          <p:nvPr>
            <p:ph type="sldNum" sz="quarter" idx="10"/>
          </p:nvPr>
        </p:nvSpPr>
        <p:spPr/>
        <p:txBody>
          <a:bodyPr/>
          <a:lstStyle/>
          <a:p>
            <a:fld id="{1D648693-0942-45E9-83AE-76FC568F9452}" type="slidenum">
              <a:rPr lang="en-US" smtClean="0"/>
              <a:pPr/>
              <a:t>10</a:t>
            </a:fld>
            <a:endParaRPr lang="en-US"/>
          </a:p>
        </p:txBody>
      </p:sp>
    </p:spTree>
    <p:extLst>
      <p:ext uri="{BB962C8B-B14F-4D97-AF65-F5344CB8AC3E}">
        <p14:creationId xmlns:p14="http://schemas.microsoft.com/office/powerpoint/2010/main" val="1981185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0AE7C-88BB-4C48-B986-20D8243CBC66}"/>
              </a:ext>
            </a:extLst>
          </p:cNvPr>
          <p:cNvSpPr>
            <a:spLocks noGrp="1"/>
          </p:cNvSpPr>
          <p:nvPr>
            <p:ph type="title"/>
          </p:nvPr>
        </p:nvSpPr>
        <p:spPr/>
        <p:txBody>
          <a:bodyPr>
            <a:normAutofit/>
          </a:bodyPr>
          <a:lstStyle/>
          <a:p>
            <a:r>
              <a:rPr lang="en-US"/>
              <a:t>Targeted adjustments</a:t>
            </a:r>
          </a:p>
        </p:txBody>
      </p:sp>
    </p:spTree>
    <p:extLst>
      <p:ext uri="{BB962C8B-B14F-4D97-AF65-F5344CB8AC3E}">
        <p14:creationId xmlns:p14="http://schemas.microsoft.com/office/powerpoint/2010/main" val="15541519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F8C42EB-262B-4AA5-8E73-A652898FA52F}"/>
              </a:ext>
            </a:extLst>
          </p:cNvPr>
          <p:cNvSpPr>
            <a:spLocks noGrp="1"/>
          </p:cNvSpPr>
          <p:nvPr>
            <p:ph type="title"/>
          </p:nvPr>
        </p:nvSpPr>
        <p:spPr/>
        <p:txBody>
          <a:bodyPr>
            <a:normAutofit/>
          </a:bodyPr>
          <a:lstStyle/>
          <a:p>
            <a:r>
              <a:rPr lang="en-US" sz="3600"/>
              <a:t>Applications</a:t>
            </a:r>
            <a:endParaRPr lang="en-US" sz="3600" b="0" i="1"/>
          </a:p>
        </p:txBody>
      </p:sp>
      <p:sp>
        <p:nvSpPr>
          <p:cNvPr id="2" name="Content Placeholder 1">
            <a:extLst>
              <a:ext uri="{FF2B5EF4-FFF2-40B4-BE49-F238E27FC236}">
                <a16:creationId xmlns:a16="http://schemas.microsoft.com/office/drawing/2014/main" id="{7DE41188-2064-40DB-9AD0-C017B8C8D34A}"/>
              </a:ext>
            </a:extLst>
          </p:cNvPr>
          <p:cNvSpPr>
            <a:spLocks noGrp="1"/>
          </p:cNvSpPr>
          <p:nvPr>
            <p:ph idx="1"/>
          </p:nvPr>
        </p:nvSpPr>
        <p:spPr/>
        <p:txBody>
          <a:bodyPr vert="horz" lIns="91440" tIns="45720" rIns="91440" bIns="45720" rtlCol="0" anchor="t">
            <a:normAutofit lnSpcReduction="10000"/>
          </a:bodyPr>
          <a:lstStyle/>
          <a:p>
            <a:pPr>
              <a:lnSpc>
                <a:spcPct val="120000"/>
              </a:lnSpc>
            </a:pPr>
            <a:r>
              <a:rPr lang="en-US" sz="1600">
                <a:latin typeface="Segoe UI"/>
                <a:cs typeface="Segoe UI"/>
              </a:rPr>
              <a:t>Implementing a single base application filing option with a corresponding fee </a:t>
            </a:r>
          </a:p>
          <a:p>
            <a:pPr lvl="1">
              <a:lnSpc>
                <a:spcPct val="120000"/>
              </a:lnSpc>
            </a:pPr>
            <a:r>
              <a:rPr lang="en-US" sz="1400">
                <a:latin typeface="Segoe UI Light"/>
                <a:cs typeface="Segoe UI Light"/>
              </a:rPr>
              <a:t>Discontinuing the current Trademark Electronic Application System (TEAS) Standard and Plus application filing options and fees.  </a:t>
            </a:r>
          </a:p>
          <a:p>
            <a:pPr>
              <a:lnSpc>
                <a:spcPct val="120000"/>
              </a:lnSpc>
            </a:pPr>
            <a:r>
              <a:rPr lang="en-US" sz="1600">
                <a:latin typeface="Segoe UI"/>
                <a:cs typeface="Segoe UI"/>
              </a:rPr>
              <a:t>Applications currently filed using the TEAS Plus filing method are more efficient and aid in pendency reduction because they are complete and make use of the preapproved drop-down selections of goods or services.</a:t>
            </a:r>
          </a:p>
          <a:p>
            <a:pPr lvl="1">
              <a:lnSpc>
                <a:spcPct val="120000"/>
              </a:lnSpc>
            </a:pPr>
            <a:r>
              <a:rPr lang="en-US" sz="1400">
                <a:latin typeface="Segoe UI Light"/>
                <a:cs typeface="Segoe UI Light"/>
              </a:rPr>
              <a:t>Only approximately one half of trademark applications are filed using TEAS Plus.</a:t>
            </a:r>
          </a:p>
          <a:p>
            <a:pPr lvl="1">
              <a:lnSpc>
                <a:spcPct val="120000"/>
              </a:lnSpc>
            </a:pPr>
            <a:r>
              <a:rPr lang="en-US" sz="1400">
                <a:latin typeface="Segoe UI Light"/>
                <a:cs typeface="Segoe UI Light"/>
              </a:rPr>
              <a:t>When applicants do not provide all the necessary information upon filing, examiners are required to perform additional work that increases cost and application processing time. </a:t>
            </a:r>
          </a:p>
          <a:p>
            <a:pPr lvl="1">
              <a:lnSpc>
                <a:spcPct val="120000"/>
              </a:lnSpc>
            </a:pPr>
            <a:r>
              <a:rPr lang="en-US" sz="1400">
                <a:latin typeface="Segoe UI Light"/>
                <a:cs typeface="Segoe UI Light"/>
              </a:rPr>
              <a:t>Applications with descriptions of goods or services that are long, with thousands of characters, require additional work during examination and increase costs that are borne by all trademark owners. </a:t>
            </a:r>
            <a:endParaRPr lang="en-US" sz="1400"/>
          </a:p>
        </p:txBody>
      </p:sp>
      <p:sp>
        <p:nvSpPr>
          <p:cNvPr id="4" name="Slide Number Placeholder 3">
            <a:extLst>
              <a:ext uri="{FF2B5EF4-FFF2-40B4-BE49-F238E27FC236}">
                <a16:creationId xmlns:a16="http://schemas.microsoft.com/office/drawing/2014/main" id="{B322A72C-6954-4B9D-9F4E-5E4332002A1B}"/>
              </a:ext>
            </a:extLst>
          </p:cNvPr>
          <p:cNvSpPr>
            <a:spLocks noGrp="1"/>
          </p:cNvSpPr>
          <p:nvPr>
            <p:ph type="sldNum" sz="quarter" idx="10"/>
          </p:nvPr>
        </p:nvSpPr>
        <p:spPr/>
        <p:txBody>
          <a:bodyPr/>
          <a:lstStyle/>
          <a:p>
            <a:fld id="{1D648693-0942-45E9-83AE-76FC568F9452}" type="slidenum">
              <a:rPr lang="en-US" smtClean="0"/>
              <a:pPr/>
              <a:t>12</a:t>
            </a:fld>
            <a:endParaRPr lang="en-US"/>
          </a:p>
        </p:txBody>
      </p:sp>
    </p:spTree>
    <p:extLst>
      <p:ext uri="{BB962C8B-B14F-4D97-AF65-F5344CB8AC3E}">
        <p14:creationId xmlns:p14="http://schemas.microsoft.com/office/powerpoint/2010/main" val="502400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F8C42EB-262B-4AA5-8E73-A652898FA52F}"/>
              </a:ext>
            </a:extLst>
          </p:cNvPr>
          <p:cNvSpPr>
            <a:spLocks noGrp="1"/>
          </p:cNvSpPr>
          <p:nvPr>
            <p:ph type="title"/>
          </p:nvPr>
        </p:nvSpPr>
        <p:spPr/>
        <p:txBody>
          <a:bodyPr>
            <a:normAutofit/>
          </a:bodyPr>
          <a:lstStyle/>
          <a:p>
            <a:r>
              <a:rPr lang="en-US" sz="3600"/>
              <a:t>Applications </a:t>
            </a:r>
            <a:r>
              <a:rPr lang="en-US" sz="2800" b="0"/>
              <a:t>(cont.)</a:t>
            </a:r>
          </a:p>
        </p:txBody>
      </p:sp>
      <p:sp>
        <p:nvSpPr>
          <p:cNvPr id="2" name="Content Placeholder 1" descr="&#10;">
            <a:extLst>
              <a:ext uri="{FF2B5EF4-FFF2-40B4-BE49-F238E27FC236}">
                <a16:creationId xmlns:a16="http://schemas.microsoft.com/office/drawing/2014/main" id="{7DE41188-2064-40DB-9AD0-C017B8C8D34A}"/>
              </a:ext>
            </a:extLst>
          </p:cNvPr>
          <p:cNvSpPr>
            <a:spLocks noGrp="1"/>
          </p:cNvSpPr>
          <p:nvPr>
            <p:ph idx="1"/>
          </p:nvPr>
        </p:nvSpPr>
        <p:spPr/>
        <p:txBody>
          <a:bodyPr vert="horz" lIns="91440" tIns="45720" rIns="91440" bIns="45720" rtlCol="0" anchor="t">
            <a:normAutofit fontScale="47500" lnSpcReduction="20000"/>
          </a:bodyPr>
          <a:lstStyle/>
          <a:p>
            <a:pPr>
              <a:lnSpc>
                <a:spcPct val="120000"/>
              </a:lnSpc>
            </a:pPr>
            <a:r>
              <a:rPr lang="en-US">
                <a:latin typeface="Segoe UI"/>
                <a:cs typeface="Segoe UI"/>
              </a:rPr>
              <a:t>With the new single </a:t>
            </a:r>
            <a:r>
              <a:rPr lang="en-US" b="1">
                <a:latin typeface="Segoe UI"/>
                <a:cs typeface="Segoe UI"/>
              </a:rPr>
              <a:t>base</a:t>
            </a:r>
            <a:r>
              <a:rPr lang="en-US">
                <a:latin typeface="Segoe UI"/>
                <a:cs typeface="Segoe UI"/>
              </a:rPr>
              <a:t> </a:t>
            </a:r>
            <a:r>
              <a:rPr lang="en-US" b="1">
                <a:latin typeface="Segoe UI"/>
                <a:cs typeface="Segoe UI"/>
              </a:rPr>
              <a:t>application</a:t>
            </a:r>
            <a:r>
              <a:rPr lang="en-US">
                <a:latin typeface="Segoe UI"/>
                <a:cs typeface="Segoe UI"/>
              </a:rPr>
              <a:t> filing fee, applicants will pay </a:t>
            </a:r>
            <a:r>
              <a:rPr lang="en-US" b="1">
                <a:latin typeface="Segoe UI"/>
                <a:cs typeface="Segoe UI"/>
              </a:rPr>
              <a:t>application</a:t>
            </a:r>
            <a:r>
              <a:rPr lang="en-US">
                <a:latin typeface="Segoe UI"/>
                <a:cs typeface="Segoe UI"/>
              </a:rPr>
              <a:t> </a:t>
            </a:r>
            <a:r>
              <a:rPr lang="en-US" b="1">
                <a:latin typeface="Segoe UI"/>
                <a:cs typeface="Segoe UI"/>
              </a:rPr>
              <a:t>surcharge </a:t>
            </a:r>
            <a:r>
              <a:rPr lang="en-US">
                <a:latin typeface="Segoe UI"/>
                <a:cs typeface="Segoe UI"/>
              </a:rPr>
              <a:t>fees if the following actions occur during filing:</a:t>
            </a:r>
          </a:p>
          <a:p>
            <a:pPr lvl="1">
              <a:lnSpc>
                <a:spcPct val="120000"/>
              </a:lnSpc>
            </a:pPr>
            <a:r>
              <a:rPr lang="en-US">
                <a:latin typeface="Segoe UI Light"/>
                <a:cs typeface="Segoe UI Light"/>
              </a:rPr>
              <a:t>Submissions of incomplete applications (other than applications denied a filing date for failure to satisfy the requirements under 37 CFR § 2.21).</a:t>
            </a:r>
            <a:endParaRPr lang="en-US"/>
          </a:p>
          <a:p>
            <a:pPr lvl="2">
              <a:lnSpc>
                <a:spcPct val="120000"/>
              </a:lnSpc>
            </a:pPr>
            <a:r>
              <a:rPr lang="en-US" sz="2500">
                <a:latin typeface="Segoe UI Light"/>
                <a:cs typeface="Segoe UI Light"/>
              </a:rPr>
              <a:t>The information required for a base application is the same as current TEAS Plus requirements.</a:t>
            </a:r>
          </a:p>
          <a:p>
            <a:pPr lvl="1">
              <a:lnSpc>
                <a:spcPct val="120000"/>
              </a:lnSpc>
            </a:pPr>
            <a:r>
              <a:rPr lang="en-US">
                <a:latin typeface="Segoe UI Light"/>
                <a:cs typeface="Segoe UI Light"/>
              </a:rPr>
              <a:t>Using the free-form text field instead of using the preapproved drop-down fields containing acceptable identifications of goods and services from the Trademark Next Generation ID Manual.</a:t>
            </a:r>
            <a:endParaRPr lang="en-US"/>
          </a:p>
          <a:p>
            <a:pPr lvl="2">
              <a:lnSpc>
                <a:spcPct val="120000"/>
              </a:lnSpc>
            </a:pPr>
            <a:r>
              <a:rPr lang="en-US">
                <a:latin typeface="Segoe UI Light"/>
                <a:cs typeface="Segoe UI Light"/>
              </a:rPr>
              <a:t>Applies to any usage of the free-form text field, even if the identifications typed or pasted appear in the ID Manual.  </a:t>
            </a:r>
          </a:p>
          <a:p>
            <a:pPr lvl="1">
              <a:lnSpc>
                <a:spcPct val="120000"/>
              </a:lnSpc>
            </a:pPr>
            <a:r>
              <a:rPr lang="en-US">
                <a:latin typeface="Segoe UI Light"/>
                <a:cs typeface="Segoe UI Light"/>
              </a:rPr>
              <a:t>When using the free-form field, providing long identifications of goods or services, which often overclaim use of the mark with listed goods and services. </a:t>
            </a:r>
          </a:p>
          <a:p>
            <a:pPr>
              <a:lnSpc>
                <a:spcPct val="120000"/>
              </a:lnSpc>
            </a:pPr>
            <a:r>
              <a:rPr lang="en-US">
                <a:latin typeface="Segoe UI"/>
                <a:cs typeface="Segoe UI"/>
              </a:rPr>
              <a:t>Applying surcharge fees to the base application filing fee encourages filing applications that elicit faster processing times, enhancing the quality of incoming applications, and improving processing efficiencies.</a:t>
            </a:r>
            <a:endParaRPr lang="en-US"/>
          </a:p>
          <a:p>
            <a:endParaRPr lang="en-US"/>
          </a:p>
        </p:txBody>
      </p:sp>
      <p:sp>
        <p:nvSpPr>
          <p:cNvPr id="6" name="Rectangle 5">
            <a:extLst>
              <a:ext uri="{FF2B5EF4-FFF2-40B4-BE49-F238E27FC236}">
                <a16:creationId xmlns:a16="http://schemas.microsoft.com/office/drawing/2014/main" id="{CB12A77D-3E1E-400D-8BFC-E6C2D0BF5BD9}"/>
              </a:ext>
            </a:extLst>
          </p:cNvPr>
          <p:cNvSpPr/>
          <p:nvPr/>
        </p:nvSpPr>
        <p:spPr>
          <a:xfrm>
            <a:off x="798963" y="5142559"/>
            <a:ext cx="2185214" cy="246221"/>
          </a:xfrm>
          <a:prstGeom prst="rect">
            <a:avLst/>
          </a:prstGeom>
        </p:spPr>
        <p:txBody>
          <a:bodyPr wrap="none" lIns="91440" tIns="45720" rIns="91440" bIns="45720" anchor="t">
            <a:spAutoFit/>
          </a:bodyPr>
          <a:lstStyle/>
          <a:p>
            <a:r>
              <a:rPr lang="en-US" sz="1000"/>
              <a:t>(see details on the following pages)</a:t>
            </a:r>
            <a:endParaRPr lang="en-US" sz="1000">
              <a:cs typeface="Segoe UI"/>
            </a:endParaRPr>
          </a:p>
        </p:txBody>
      </p:sp>
      <p:sp>
        <p:nvSpPr>
          <p:cNvPr id="4" name="Slide Number Placeholder 3">
            <a:extLst>
              <a:ext uri="{FF2B5EF4-FFF2-40B4-BE49-F238E27FC236}">
                <a16:creationId xmlns:a16="http://schemas.microsoft.com/office/drawing/2014/main" id="{B322A72C-6954-4B9D-9F4E-5E4332002A1B}"/>
              </a:ext>
            </a:extLst>
          </p:cNvPr>
          <p:cNvSpPr>
            <a:spLocks noGrp="1"/>
          </p:cNvSpPr>
          <p:nvPr>
            <p:ph type="sldNum" sz="quarter" idx="10"/>
          </p:nvPr>
        </p:nvSpPr>
        <p:spPr/>
        <p:txBody>
          <a:bodyPr/>
          <a:lstStyle/>
          <a:p>
            <a:fld id="{1D648693-0942-45E9-83AE-76FC568F9452}" type="slidenum">
              <a:rPr lang="en-US" smtClean="0"/>
              <a:pPr/>
              <a:t>13</a:t>
            </a:fld>
            <a:endParaRPr lang="en-US"/>
          </a:p>
        </p:txBody>
      </p:sp>
    </p:spTree>
    <p:extLst>
      <p:ext uri="{BB962C8B-B14F-4D97-AF65-F5344CB8AC3E}">
        <p14:creationId xmlns:p14="http://schemas.microsoft.com/office/powerpoint/2010/main" val="1246355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E38DDF1-5F61-8CB9-36AE-AA1FFD34FA6F}"/>
              </a:ext>
            </a:extLst>
          </p:cNvPr>
          <p:cNvSpPr>
            <a:spLocks noGrp="1"/>
          </p:cNvSpPr>
          <p:nvPr>
            <p:ph type="title"/>
          </p:nvPr>
        </p:nvSpPr>
        <p:spPr/>
        <p:txBody>
          <a:bodyPr>
            <a:noAutofit/>
          </a:bodyPr>
          <a:lstStyle/>
          <a:p>
            <a:r>
              <a:rPr lang="en-US" sz="3600"/>
              <a:t>Base applications</a:t>
            </a:r>
            <a:endParaRPr lang="en-US" sz="2800" b="0" i="1"/>
          </a:p>
        </p:txBody>
      </p:sp>
      <p:sp>
        <p:nvSpPr>
          <p:cNvPr id="2" name="Content Placeholder 1">
            <a:extLst>
              <a:ext uri="{FF2B5EF4-FFF2-40B4-BE49-F238E27FC236}">
                <a16:creationId xmlns:a16="http://schemas.microsoft.com/office/drawing/2014/main" id="{795CCC18-8E3E-379C-BF30-9C702D4C7610}"/>
              </a:ext>
            </a:extLst>
          </p:cNvPr>
          <p:cNvSpPr>
            <a:spLocks noGrp="1"/>
          </p:cNvSpPr>
          <p:nvPr>
            <p:ph idx="1"/>
          </p:nvPr>
        </p:nvSpPr>
        <p:spPr>
          <a:xfrm>
            <a:off x="457200" y="1447584"/>
            <a:ext cx="8229600" cy="3786267"/>
          </a:xfrm>
        </p:spPr>
        <p:txBody>
          <a:bodyPr vert="horz" lIns="91440" tIns="45720" rIns="91440" bIns="45720" rtlCol="0" anchor="t">
            <a:normAutofit/>
          </a:bodyPr>
          <a:lstStyle/>
          <a:p>
            <a:r>
              <a:rPr lang="en-US" sz="1600">
                <a:latin typeface="Segoe UI"/>
                <a:cs typeface="Segoe UI"/>
              </a:rPr>
              <a:t>Setting the fee for a </a:t>
            </a:r>
            <a:r>
              <a:rPr lang="en-US" sz="1600" b="1">
                <a:latin typeface="Segoe UI"/>
                <a:cs typeface="Segoe UI"/>
              </a:rPr>
              <a:t>base application </a:t>
            </a:r>
            <a:r>
              <a:rPr lang="en-US" sz="1600">
                <a:latin typeface="Segoe UI"/>
                <a:cs typeface="Segoe UI"/>
              </a:rPr>
              <a:t>at a rate greater ($100 more) than the TEAS Plus fee to recover some additional examination costs earlier in the trademark life cycle.</a:t>
            </a:r>
            <a:endParaRPr lang="en-US"/>
          </a:p>
          <a:p>
            <a:pPr lvl="1"/>
            <a:r>
              <a:rPr lang="en-US" sz="1400">
                <a:latin typeface="Segoe UI Light"/>
                <a:cs typeface="Segoe UI Light"/>
              </a:rPr>
              <a:t>The information required for a base application is the same as current TEAS Plus requirements. Therefore, we anticipate base applications will have a similar historical cost to TEAS Plus.</a:t>
            </a:r>
            <a:endParaRPr lang="en-US" sz="1400"/>
          </a:p>
          <a:p>
            <a:pPr lvl="1"/>
            <a:r>
              <a:rPr lang="en-US" sz="1400">
                <a:latin typeface="Segoe UI Light"/>
                <a:cs typeface="Segoe UI Light"/>
              </a:rPr>
              <a:t>Maintain a subsidized, low-cost filing option for under-resourced and under-represented brand owners. Not all costs are recovered.</a:t>
            </a:r>
            <a:endParaRPr lang="en-US">
              <a:latin typeface="Segoe UI Light"/>
              <a:cs typeface="Segoe UI Light"/>
            </a:endParaRPr>
          </a:p>
        </p:txBody>
      </p:sp>
      <p:graphicFrame>
        <p:nvGraphicFramePr>
          <p:cNvPr id="6" name="Content Placeholder 4">
            <a:extLst>
              <a:ext uri="{FF2B5EF4-FFF2-40B4-BE49-F238E27FC236}">
                <a16:creationId xmlns:a16="http://schemas.microsoft.com/office/drawing/2014/main" id="{49DDB668-B4AE-4000-8880-4C492E9EFC7D}"/>
              </a:ext>
            </a:extLst>
          </p:cNvPr>
          <p:cNvGraphicFramePr>
            <a:graphicFrameLocks/>
          </p:cNvGraphicFramePr>
          <p:nvPr>
            <p:extLst>
              <p:ext uri="{D42A27DB-BD31-4B8C-83A1-F6EECF244321}">
                <p14:modId xmlns:p14="http://schemas.microsoft.com/office/powerpoint/2010/main" val="3207584830"/>
              </p:ext>
            </p:extLst>
          </p:nvPr>
        </p:nvGraphicFramePr>
        <p:xfrm>
          <a:off x="449291" y="3563189"/>
          <a:ext cx="8229599" cy="1118252"/>
        </p:xfrm>
        <a:graphic>
          <a:graphicData uri="http://schemas.openxmlformats.org/drawingml/2006/table">
            <a:tbl>
              <a:tblPr firstRow="1" bandRow="1">
                <a:tableStyleId>{5C22544A-7EE6-4342-B048-85BDC9FD1C3A}</a:tableStyleId>
              </a:tblPr>
              <a:tblGrid>
                <a:gridCol w="926327">
                  <a:extLst>
                    <a:ext uri="{9D8B030D-6E8A-4147-A177-3AD203B41FA5}">
                      <a16:colId xmlns:a16="http://schemas.microsoft.com/office/drawing/2014/main" val="2559880622"/>
                    </a:ext>
                  </a:extLst>
                </a:gridCol>
                <a:gridCol w="2759103">
                  <a:extLst>
                    <a:ext uri="{9D8B030D-6E8A-4147-A177-3AD203B41FA5}">
                      <a16:colId xmlns:a16="http://schemas.microsoft.com/office/drawing/2014/main" val="579065524"/>
                    </a:ext>
                  </a:extLst>
                </a:gridCol>
                <a:gridCol w="985961">
                  <a:extLst>
                    <a:ext uri="{9D8B030D-6E8A-4147-A177-3AD203B41FA5}">
                      <a16:colId xmlns:a16="http://schemas.microsoft.com/office/drawing/2014/main" val="3685220340"/>
                    </a:ext>
                  </a:extLst>
                </a:gridCol>
                <a:gridCol w="782684">
                  <a:extLst>
                    <a:ext uri="{9D8B030D-6E8A-4147-A177-3AD203B41FA5}">
                      <a16:colId xmlns:a16="http://schemas.microsoft.com/office/drawing/2014/main" val="1453193676"/>
                    </a:ext>
                  </a:extLst>
                </a:gridCol>
                <a:gridCol w="1173337">
                  <a:extLst>
                    <a:ext uri="{9D8B030D-6E8A-4147-A177-3AD203B41FA5}">
                      <a16:colId xmlns:a16="http://schemas.microsoft.com/office/drawing/2014/main" val="2861426548"/>
                    </a:ext>
                  </a:extLst>
                </a:gridCol>
                <a:gridCol w="803082">
                  <a:extLst>
                    <a:ext uri="{9D8B030D-6E8A-4147-A177-3AD203B41FA5}">
                      <a16:colId xmlns:a16="http://schemas.microsoft.com/office/drawing/2014/main" val="1374106642"/>
                    </a:ext>
                  </a:extLst>
                </a:gridCol>
                <a:gridCol w="799105">
                  <a:extLst>
                    <a:ext uri="{9D8B030D-6E8A-4147-A177-3AD203B41FA5}">
                      <a16:colId xmlns:a16="http://schemas.microsoft.com/office/drawing/2014/main" val="2628033061"/>
                    </a:ext>
                  </a:extLst>
                </a:gridCol>
              </a:tblGrid>
              <a:tr h="466225">
                <a:tc>
                  <a:txBody>
                    <a:bodyPr/>
                    <a:lstStyle/>
                    <a:p>
                      <a:pPr marL="0" marR="0" algn="ctr"/>
                      <a:r>
                        <a:rPr lang="en-US" sz="1200">
                          <a:effectLst/>
                          <a:latin typeface="Segoe UI"/>
                        </a:rPr>
                        <a:t>Fee code</a:t>
                      </a:r>
                      <a:endParaRPr lang="en-US" sz="1200">
                        <a:effectLst/>
                        <a:latin typeface="Segoe UI"/>
                        <a:ea typeface="Times New Roman"/>
                        <a:cs typeface="Times New Roman"/>
                      </a:endParaRPr>
                    </a:p>
                  </a:txBody>
                  <a:tcPr marL="68580" marR="68580" marT="0" marB="0" anchor="ctr">
                    <a:solidFill>
                      <a:srgbClr val="003865"/>
                    </a:solidFill>
                  </a:tcPr>
                </a:tc>
                <a:tc>
                  <a:txBody>
                    <a:bodyPr/>
                    <a:lstStyle/>
                    <a:p>
                      <a:pPr marL="0" marR="0" algn="ctr"/>
                      <a:r>
                        <a:rPr lang="en-US" sz="1200">
                          <a:effectLst/>
                          <a:latin typeface="Segoe UI"/>
                        </a:rPr>
                        <a:t>Description</a:t>
                      </a:r>
                      <a:endParaRPr lang="en-US" sz="1200" baseline="3000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a:effectLst/>
                          <a:latin typeface="Segoe UI"/>
                        </a:rPr>
                        <a:t>Historical cost</a:t>
                      </a:r>
                    </a:p>
                    <a:p>
                      <a:pPr marL="0" marR="0" algn="ctr">
                        <a:spcBef>
                          <a:spcPts val="0"/>
                        </a:spcBef>
                        <a:spcAft>
                          <a:spcPts val="0"/>
                        </a:spcAft>
                      </a:pPr>
                      <a:r>
                        <a:rPr lang="en-US" sz="1200">
                          <a:effectLst/>
                          <a:latin typeface="Segoe UI"/>
                        </a:rPr>
                        <a:t>(FY 2023)</a:t>
                      </a:r>
                      <a:endParaRPr lang="en-US" sz="120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a:effectLst/>
                          <a:latin typeface="Segoe UI"/>
                        </a:rPr>
                        <a:t>Current fee </a:t>
                      </a:r>
                      <a:endParaRPr lang="en-US" sz="120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a:effectLst/>
                          <a:latin typeface="Segoe UI"/>
                        </a:rPr>
                        <a:t>Final rule fee</a:t>
                      </a:r>
                      <a:endParaRPr lang="en-US" sz="120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a:effectLst/>
                          <a:latin typeface="Segoe UI"/>
                          <a:ea typeface="Times New Roman"/>
                          <a:cs typeface="Times New Roman"/>
                        </a:rPr>
                        <a:t>Dollar change</a:t>
                      </a:r>
                    </a:p>
                  </a:txBody>
                  <a:tcPr marL="68580" marR="68580" marT="0" marB="0" anchor="ctr">
                    <a:solidFill>
                      <a:srgbClr val="003865"/>
                    </a:solidFill>
                  </a:tcPr>
                </a:tc>
                <a:tc>
                  <a:txBody>
                    <a:bodyPr/>
                    <a:lstStyle/>
                    <a:p>
                      <a:pPr marL="0" marR="0" algn="ctr">
                        <a:spcBef>
                          <a:spcPts val="0"/>
                        </a:spcBef>
                        <a:spcAft>
                          <a:spcPts val="0"/>
                        </a:spcAft>
                      </a:pPr>
                      <a:r>
                        <a:rPr lang="en-US" sz="1200">
                          <a:effectLst/>
                          <a:latin typeface="Segoe UI"/>
                        </a:rPr>
                        <a:t>Percent change</a:t>
                      </a:r>
                      <a:endParaRPr lang="en-US" sz="1200">
                        <a:effectLst/>
                        <a:latin typeface="Segoe UI"/>
                        <a:ea typeface="Times New Roman"/>
                        <a:cs typeface="Times New Roman"/>
                      </a:endParaRPr>
                    </a:p>
                  </a:txBody>
                  <a:tcPr marL="68580" marR="68580" marT="0" marB="0" anchor="ctr">
                    <a:solidFill>
                      <a:srgbClr val="003865"/>
                    </a:solidFill>
                  </a:tcPr>
                </a:tc>
                <a:extLst>
                  <a:ext uri="{0D108BD9-81ED-4DB2-BD59-A6C34878D82A}">
                    <a16:rowId xmlns:a16="http://schemas.microsoft.com/office/drawing/2014/main" val="153372161"/>
                  </a:ext>
                </a:extLst>
              </a:tr>
              <a:tr h="284806">
                <a:tc>
                  <a:txBody>
                    <a:bodyPr/>
                    <a:lstStyle/>
                    <a:p>
                      <a:pPr marL="0" marR="0" lvl="0" algn="ctr">
                        <a:lnSpc>
                          <a:spcPct val="100000"/>
                        </a:lnSpc>
                        <a:spcBef>
                          <a:spcPts val="600"/>
                        </a:spcBef>
                        <a:spcAft>
                          <a:spcPts val="600"/>
                        </a:spcAft>
                        <a:buNone/>
                      </a:pPr>
                      <a:r>
                        <a:rPr lang="en-US" sz="1200" b="1">
                          <a:solidFill>
                            <a:schemeClr val="bg1"/>
                          </a:solidFill>
                        </a:rPr>
                        <a:t>6001</a:t>
                      </a:r>
                    </a:p>
                  </a:txBody>
                  <a:tcPr marL="68580" marR="68580" marT="0" marB="0" anchor="ctr">
                    <a:solidFill>
                      <a:srgbClr val="003865"/>
                    </a:solidFill>
                  </a:tcPr>
                </a:tc>
                <a:tc>
                  <a:txBody>
                    <a:bodyPr/>
                    <a:lstStyle/>
                    <a:p>
                      <a:pPr marL="0" marR="0" lvl="0" algn="l">
                        <a:lnSpc>
                          <a:spcPct val="100000"/>
                        </a:lnSpc>
                        <a:spcBef>
                          <a:spcPts val="600"/>
                        </a:spcBef>
                        <a:spcAft>
                          <a:spcPts val="600"/>
                        </a:spcAft>
                        <a:buNone/>
                      </a:pPr>
                      <a:r>
                        <a:rPr lang="en-US" sz="1200" b="0" i="0" u="none" strike="noStrike" baseline="0" noProof="0">
                          <a:solidFill>
                            <a:srgbClr val="000000"/>
                          </a:solidFill>
                          <a:latin typeface="+mn-lt"/>
                        </a:rPr>
                        <a:t>Application, per class (paper)</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$1,457</a:t>
                      </a:r>
                    </a:p>
                  </a:txBody>
                  <a:tcPr marL="68580" marR="68580" marT="0" marB="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200" b="0">
                          <a:solidFill>
                            <a:schemeClr val="tx1"/>
                          </a:solidFill>
                          <a:effectLst/>
                          <a:latin typeface="+mn-lt"/>
                          <a:ea typeface="Times New Roman"/>
                          <a:cs typeface="Times New Roman"/>
                        </a:rPr>
                        <a:t>$750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$850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$100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13%</a:t>
                      </a:r>
                    </a:p>
                  </a:txBody>
                  <a:tcPr marL="68580" marR="68580" marT="0" marB="0" anchor="ctr">
                    <a:solidFill>
                      <a:srgbClr val="D9D9D6"/>
                    </a:solidFill>
                  </a:tcPr>
                </a:tc>
                <a:extLst>
                  <a:ext uri="{0D108BD9-81ED-4DB2-BD59-A6C34878D82A}">
                    <a16:rowId xmlns:a16="http://schemas.microsoft.com/office/drawing/2014/main" val="1872048003"/>
                  </a:ext>
                </a:extLst>
              </a:tr>
              <a:tr h="284806">
                <a:tc>
                  <a:txBody>
                    <a:bodyPr/>
                    <a:lstStyle/>
                    <a:p>
                      <a:pPr marL="0" lvl="0" algn="ctr">
                        <a:lnSpc>
                          <a:spcPct val="100000"/>
                        </a:lnSpc>
                        <a:spcBef>
                          <a:spcPts val="600"/>
                        </a:spcBef>
                        <a:spcAft>
                          <a:spcPts val="600"/>
                        </a:spcAft>
                        <a:buNone/>
                      </a:pPr>
                      <a:r>
                        <a:rPr lang="en-US" sz="1200" b="1">
                          <a:solidFill>
                            <a:schemeClr val="bg1"/>
                          </a:solidFill>
                          <a:effectLst/>
                          <a:latin typeface="Segoe UI"/>
                        </a:rPr>
                        <a:t>New</a:t>
                      </a:r>
                    </a:p>
                  </a:txBody>
                  <a:tcPr marL="68580" marR="68580" marT="0" marB="0" anchor="ctr">
                    <a:solidFill>
                      <a:srgbClr val="003865"/>
                    </a:solidFill>
                  </a:tcPr>
                </a:tc>
                <a:tc>
                  <a:txBody>
                    <a:bodyPr/>
                    <a:lstStyle/>
                    <a:p>
                      <a:pPr marL="0" lvl="0" algn="l">
                        <a:lnSpc>
                          <a:spcPct val="100000"/>
                        </a:lnSpc>
                        <a:spcBef>
                          <a:spcPts val="600"/>
                        </a:spcBef>
                        <a:spcAft>
                          <a:spcPts val="600"/>
                        </a:spcAft>
                        <a:buNone/>
                      </a:pPr>
                      <a:r>
                        <a:rPr lang="en-US" sz="1200" b="0" i="0" u="none" strike="noStrike" baseline="0" noProof="0">
                          <a:solidFill>
                            <a:srgbClr val="000000"/>
                          </a:solidFill>
                          <a:effectLst/>
                          <a:latin typeface="+mn-lt"/>
                        </a:rPr>
                        <a:t>Base application, per class (electronic)</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200">
                          <a:solidFill>
                            <a:schemeClr val="tx1"/>
                          </a:solidFill>
                          <a:effectLst/>
                          <a:latin typeface="Segoe UI"/>
                        </a:rPr>
                        <a:t>n/a</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200" kern="1200">
                          <a:solidFill>
                            <a:schemeClr val="tx1"/>
                          </a:solidFill>
                          <a:effectLst/>
                          <a:latin typeface="Segoe UI"/>
                          <a:ea typeface="+mn-ea"/>
                          <a:cs typeface="+mn-cs"/>
                        </a:rPr>
                        <a:t>n/a</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200">
                          <a:solidFill>
                            <a:schemeClr val="tx1"/>
                          </a:solidFill>
                          <a:effectLst/>
                          <a:latin typeface="Segoe UI"/>
                        </a:rPr>
                        <a:t>$350</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200" b="0">
                          <a:solidFill>
                            <a:schemeClr val="tx1"/>
                          </a:solidFill>
                          <a:effectLst/>
                          <a:latin typeface="Segoe UI"/>
                          <a:ea typeface="Times New Roman"/>
                          <a:cs typeface="Times New Roman"/>
                        </a:rPr>
                        <a:t>n/a</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200" kern="1200">
                          <a:solidFill>
                            <a:schemeClr val="tx1"/>
                          </a:solidFill>
                          <a:effectLst/>
                          <a:latin typeface="Segoe UI"/>
                          <a:ea typeface="+mn-ea"/>
                          <a:cs typeface="+mn-cs"/>
                        </a:rPr>
                        <a:t>n/a</a:t>
                      </a:r>
                    </a:p>
                  </a:txBody>
                  <a:tcPr marL="68580" marR="68580" marT="0" marB="0" anchor="ctr">
                    <a:solidFill>
                      <a:srgbClr val="D9D9D6"/>
                    </a:solidFill>
                  </a:tcPr>
                </a:tc>
                <a:extLst>
                  <a:ext uri="{0D108BD9-81ED-4DB2-BD59-A6C34878D82A}">
                    <a16:rowId xmlns:a16="http://schemas.microsoft.com/office/drawing/2014/main" val="2913360570"/>
                  </a:ext>
                </a:extLst>
              </a:tr>
            </a:tbl>
          </a:graphicData>
        </a:graphic>
      </p:graphicFrame>
      <p:sp>
        <p:nvSpPr>
          <p:cNvPr id="4" name="Slide Number Placeholder 3">
            <a:extLst>
              <a:ext uri="{FF2B5EF4-FFF2-40B4-BE49-F238E27FC236}">
                <a16:creationId xmlns:a16="http://schemas.microsoft.com/office/drawing/2014/main" id="{635C0B3E-2F5E-1FFB-6743-B64543EC4C06}"/>
              </a:ext>
            </a:extLst>
          </p:cNvPr>
          <p:cNvSpPr>
            <a:spLocks noGrp="1"/>
          </p:cNvSpPr>
          <p:nvPr>
            <p:ph type="sldNum" sz="quarter" idx="10"/>
          </p:nvPr>
        </p:nvSpPr>
        <p:spPr/>
        <p:txBody>
          <a:bodyPr/>
          <a:lstStyle/>
          <a:p>
            <a:fld id="{1D648693-0942-45E9-83AE-76FC568F9452}" type="slidenum">
              <a:rPr lang="en-US" smtClean="0"/>
              <a:pPr/>
              <a:t>14</a:t>
            </a:fld>
            <a:endParaRPr lang="en-US"/>
          </a:p>
        </p:txBody>
      </p:sp>
    </p:spTree>
    <p:extLst>
      <p:ext uri="{BB962C8B-B14F-4D97-AF65-F5344CB8AC3E}">
        <p14:creationId xmlns:p14="http://schemas.microsoft.com/office/powerpoint/2010/main" val="1256860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BBD366E-9900-47E5-A21D-C9A05DC0F2A7}"/>
              </a:ext>
            </a:extLst>
          </p:cNvPr>
          <p:cNvSpPr>
            <a:spLocks noGrp="1"/>
          </p:cNvSpPr>
          <p:nvPr>
            <p:ph type="title"/>
          </p:nvPr>
        </p:nvSpPr>
        <p:spPr/>
        <p:txBody>
          <a:bodyPr>
            <a:normAutofit/>
          </a:bodyPr>
          <a:lstStyle/>
          <a:p>
            <a:r>
              <a:rPr lang="en-US" sz="3600"/>
              <a:t>Base applications </a:t>
            </a:r>
            <a:r>
              <a:rPr lang="en-US" sz="2800" b="0"/>
              <a:t>(cont.)</a:t>
            </a:r>
            <a:endParaRPr lang="en-US" sz="2800" b="0">
              <a:cs typeface="Segoe UI"/>
            </a:endParaRPr>
          </a:p>
          <a:p>
            <a:endParaRPr lang="en-US" sz="3600">
              <a:cs typeface="Segoe UI"/>
            </a:endParaRPr>
          </a:p>
        </p:txBody>
      </p:sp>
      <p:sp>
        <p:nvSpPr>
          <p:cNvPr id="5" name="Content Placeholder 4">
            <a:extLst>
              <a:ext uri="{FF2B5EF4-FFF2-40B4-BE49-F238E27FC236}">
                <a16:creationId xmlns:a16="http://schemas.microsoft.com/office/drawing/2014/main" id="{444D2286-4337-44F5-A4CD-7E22CFC0D9E9}"/>
              </a:ext>
            </a:extLst>
          </p:cNvPr>
          <p:cNvSpPr>
            <a:spLocks noGrp="1"/>
          </p:cNvSpPr>
          <p:nvPr>
            <p:ph idx="1"/>
          </p:nvPr>
        </p:nvSpPr>
        <p:spPr>
          <a:xfrm>
            <a:off x="450145" y="1426418"/>
            <a:ext cx="8229600" cy="865267"/>
          </a:xfrm>
        </p:spPr>
        <p:txBody>
          <a:bodyPr vert="horz" lIns="91440" tIns="45720" rIns="91440" bIns="45720" rtlCol="0" anchor="t">
            <a:noAutofit/>
          </a:bodyPr>
          <a:lstStyle/>
          <a:p>
            <a:pPr>
              <a:lnSpc>
                <a:spcPct val="80000"/>
              </a:lnSpc>
            </a:pPr>
            <a:r>
              <a:rPr lang="en-US" sz="1600">
                <a:latin typeface="Segoe UI"/>
                <a:cs typeface="Segoe UI"/>
              </a:rPr>
              <a:t>The TEAS Standard application filing fee and fees for failing to meet TEAS Plus requirements, per class are </a:t>
            </a:r>
            <a:r>
              <a:rPr lang="en-US" sz="1600" b="1">
                <a:latin typeface="Segoe UI"/>
                <a:cs typeface="Segoe UI"/>
              </a:rPr>
              <a:t>discontinued.</a:t>
            </a:r>
            <a:endParaRPr lang="en-US" sz="1600"/>
          </a:p>
        </p:txBody>
      </p:sp>
      <p:graphicFrame>
        <p:nvGraphicFramePr>
          <p:cNvPr id="6" name="Content Placeholder 4">
            <a:extLst>
              <a:ext uri="{FF2B5EF4-FFF2-40B4-BE49-F238E27FC236}">
                <a16:creationId xmlns:a16="http://schemas.microsoft.com/office/drawing/2014/main" id="{FDD9FB83-908D-43C8-BBF9-1529D9A216AA}"/>
              </a:ext>
            </a:extLst>
          </p:cNvPr>
          <p:cNvGraphicFramePr>
            <a:graphicFrameLocks/>
          </p:cNvGraphicFramePr>
          <p:nvPr>
            <p:extLst>
              <p:ext uri="{D42A27DB-BD31-4B8C-83A1-F6EECF244321}">
                <p14:modId xmlns:p14="http://schemas.microsoft.com/office/powerpoint/2010/main" val="2491839402"/>
              </p:ext>
            </p:extLst>
          </p:nvPr>
        </p:nvGraphicFramePr>
        <p:xfrm>
          <a:off x="452992" y="2660925"/>
          <a:ext cx="8229599" cy="1854199"/>
        </p:xfrm>
        <a:graphic>
          <a:graphicData uri="http://schemas.openxmlformats.org/drawingml/2006/table">
            <a:tbl>
              <a:tblPr firstRow="1" bandRow="1">
                <a:tableStyleId>{5C22544A-7EE6-4342-B048-85BDC9FD1C3A}</a:tableStyleId>
              </a:tblPr>
              <a:tblGrid>
                <a:gridCol w="929148">
                  <a:extLst>
                    <a:ext uri="{9D8B030D-6E8A-4147-A177-3AD203B41FA5}">
                      <a16:colId xmlns:a16="http://schemas.microsoft.com/office/drawing/2014/main" val="2046749720"/>
                    </a:ext>
                  </a:extLst>
                </a:gridCol>
                <a:gridCol w="2753033">
                  <a:extLst>
                    <a:ext uri="{9D8B030D-6E8A-4147-A177-3AD203B41FA5}">
                      <a16:colId xmlns:a16="http://schemas.microsoft.com/office/drawing/2014/main" val="163136057"/>
                    </a:ext>
                  </a:extLst>
                </a:gridCol>
                <a:gridCol w="993058">
                  <a:extLst>
                    <a:ext uri="{9D8B030D-6E8A-4147-A177-3AD203B41FA5}">
                      <a16:colId xmlns:a16="http://schemas.microsoft.com/office/drawing/2014/main" val="807796088"/>
                    </a:ext>
                  </a:extLst>
                </a:gridCol>
                <a:gridCol w="963561">
                  <a:extLst>
                    <a:ext uri="{9D8B030D-6E8A-4147-A177-3AD203B41FA5}">
                      <a16:colId xmlns:a16="http://schemas.microsoft.com/office/drawing/2014/main" val="3657224819"/>
                    </a:ext>
                  </a:extLst>
                </a:gridCol>
                <a:gridCol w="879594">
                  <a:extLst>
                    <a:ext uri="{9D8B030D-6E8A-4147-A177-3AD203B41FA5}">
                      <a16:colId xmlns:a16="http://schemas.microsoft.com/office/drawing/2014/main" val="2838969407"/>
                    </a:ext>
                  </a:extLst>
                </a:gridCol>
                <a:gridCol w="909877">
                  <a:extLst>
                    <a:ext uri="{9D8B030D-6E8A-4147-A177-3AD203B41FA5}">
                      <a16:colId xmlns:a16="http://schemas.microsoft.com/office/drawing/2014/main" val="2612566839"/>
                    </a:ext>
                  </a:extLst>
                </a:gridCol>
                <a:gridCol w="801328">
                  <a:extLst>
                    <a:ext uri="{9D8B030D-6E8A-4147-A177-3AD203B41FA5}">
                      <a16:colId xmlns:a16="http://schemas.microsoft.com/office/drawing/2014/main" val="3113290421"/>
                    </a:ext>
                  </a:extLst>
                </a:gridCol>
              </a:tblGrid>
              <a:tr h="370840">
                <a:tc>
                  <a:txBody>
                    <a:bodyPr/>
                    <a:lstStyle/>
                    <a:p>
                      <a:pPr marL="0" marR="0" algn="ctr"/>
                      <a:r>
                        <a:rPr lang="en-US" sz="1000">
                          <a:effectLst/>
                          <a:latin typeface="Segoe UI"/>
                        </a:rPr>
                        <a:t>Fee code</a:t>
                      </a:r>
                      <a:endParaRPr lang="en-US" sz="1000">
                        <a:effectLst/>
                        <a:latin typeface="Segoe UI"/>
                        <a:ea typeface="Times New Roman"/>
                        <a:cs typeface="Times New Roman"/>
                      </a:endParaRPr>
                    </a:p>
                  </a:txBody>
                  <a:tcPr marL="68580" marR="68580" marT="0" marB="0" anchor="ctr">
                    <a:solidFill>
                      <a:srgbClr val="003865"/>
                    </a:solidFill>
                  </a:tcPr>
                </a:tc>
                <a:tc>
                  <a:txBody>
                    <a:bodyPr/>
                    <a:lstStyle/>
                    <a:p>
                      <a:pPr marL="0" marR="0" algn="ctr"/>
                      <a:r>
                        <a:rPr lang="en-US" sz="1000">
                          <a:effectLst/>
                          <a:latin typeface="Segoe UI"/>
                        </a:rPr>
                        <a:t>Description</a:t>
                      </a:r>
                      <a:endParaRPr lang="en-US" sz="1000" baseline="3000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000">
                          <a:effectLst/>
                          <a:latin typeface="Segoe UI"/>
                        </a:rPr>
                        <a:t>Historical cost</a:t>
                      </a:r>
                    </a:p>
                    <a:p>
                      <a:pPr marL="0" marR="0" algn="ctr">
                        <a:spcBef>
                          <a:spcPts val="0"/>
                        </a:spcBef>
                        <a:spcAft>
                          <a:spcPts val="0"/>
                        </a:spcAft>
                      </a:pPr>
                      <a:r>
                        <a:rPr lang="en-US" sz="1000">
                          <a:effectLst/>
                          <a:latin typeface="Segoe UI"/>
                        </a:rPr>
                        <a:t>(FY 2023)</a:t>
                      </a:r>
                      <a:endParaRPr lang="en-US" sz="100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000">
                          <a:effectLst/>
                          <a:latin typeface="Segoe UI"/>
                        </a:rPr>
                        <a:t>Current fee </a:t>
                      </a:r>
                      <a:endParaRPr lang="en-US" sz="100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000">
                          <a:effectLst/>
                          <a:latin typeface="+mn-lt"/>
                        </a:rPr>
                        <a:t>Final rule fee</a:t>
                      </a:r>
                      <a:endParaRPr lang="en-US" sz="1000">
                        <a:effectLst/>
                        <a:latin typeface="+mn-lt"/>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000">
                          <a:effectLst/>
                          <a:latin typeface="Segoe UI"/>
                          <a:ea typeface="Times New Roman"/>
                          <a:cs typeface="Times New Roman"/>
                        </a:rPr>
                        <a:t>Dollar change</a:t>
                      </a:r>
                    </a:p>
                  </a:txBody>
                  <a:tcPr marL="68580" marR="68580" marT="0" marB="0" anchor="ctr">
                    <a:solidFill>
                      <a:srgbClr val="003865"/>
                    </a:solidFill>
                  </a:tcPr>
                </a:tc>
                <a:tc>
                  <a:txBody>
                    <a:bodyPr/>
                    <a:lstStyle/>
                    <a:p>
                      <a:pPr marL="0" marR="0" algn="ctr">
                        <a:spcBef>
                          <a:spcPts val="0"/>
                        </a:spcBef>
                        <a:spcAft>
                          <a:spcPts val="0"/>
                        </a:spcAft>
                      </a:pPr>
                      <a:r>
                        <a:rPr lang="en-US" sz="1000">
                          <a:effectLst/>
                          <a:latin typeface="Segoe UI"/>
                        </a:rPr>
                        <a:t>Percent change</a:t>
                      </a:r>
                      <a:endParaRPr lang="en-US" sz="1000">
                        <a:effectLst/>
                        <a:latin typeface="Segoe UI"/>
                        <a:ea typeface="Times New Roman"/>
                        <a:cs typeface="Times New Roman"/>
                      </a:endParaRPr>
                    </a:p>
                  </a:txBody>
                  <a:tcPr marL="68580" marR="68580" marT="0" marB="0" anchor="ctr">
                    <a:solidFill>
                      <a:srgbClr val="003865"/>
                    </a:solidFill>
                  </a:tcPr>
                </a:tc>
                <a:extLst>
                  <a:ext uri="{0D108BD9-81ED-4DB2-BD59-A6C34878D82A}">
                    <a16:rowId xmlns:a16="http://schemas.microsoft.com/office/drawing/2014/main" val="405390214"/>
                  </a:ext>
                </a:extLst>
              </a:tr>
              <a:tr h="370840">
                <a:tc>
                  <a:txBody>
                    <a:bodyPr/>
                    <a:lstStyle/>
                    <a:p>
                      <a:pPr marL="0" lvl="0" algn="ctr">
                        <a:lnSpc>
                          <a:spcPct val="100000"/>
                        </a:lnSpc>
                        <a:spcBef>
                          <a:spcPts val="600"/>
                        </a:spcBef>
                        <a:spcAft>
                          <a:spcPts val="600"/>
                        </a:spcAft>
                        <a:buNone/>
                      </a:pPr>
                      <a:r>
                        <a:rPr lang="en-US" sz="1000" b="1">
                          <a:solidFill>
                            <a:schemeClr val="bg1"/>
                          </a:solidFill>
                          <a:effectLst/>
                          <a:latin typeface="Segoe UI"/>
                        </a:rPr>
                        <a:t>6008</a:t>
                      </a:r>
                    </a:p>
                  </a:txBody>
                  <a:tcPr marL="68580" marR="68580" marT="0" marB="0" anchor="ctr">
                    <a:solidFill>
                      <a:srgbClr val="003865"/>
                    </a:solidFill>
                  </a:tcPr>
                </a:tc>
                <a:tc>
                  <a:txBody>
                    <a:bodyPr/>
                    <a:lstStyle/>
                    <a:p>
                      <a:pPr marL="0" marR="0" lvl="0" indent="0" algn="l" rtl="0" eaLnBrk="1" fontAlgn="auto" latinLnBrk="0" hangingPunct="1">
                        <a:lnSpc>
                          <a:spcPct val="100000"/>
                        </a:lnSpc>
                        <a:spcBef>
                          <a:spcPts val="600"/>
                        </a:spcBef>
                        <a:spcAft>
                          <a:spcPts val="600"/>
                        </a:spcAft>
                        <a:buClrTx/>
                        <a:buSzTx/>
                        <a:buFontTx/>
                        <a:buNone/>
                      </a:pPr>
                      <a:r>
                        <a:rPr lang="en-US" sz="1000"/>
                        <a:t>Fee for failing to meet TEAS Plus requirements, per class </a:t>
                      </a:r>
                      <a:r>
                        <a:rPr lang="en-US" sz="1000" b="0" i="0" u="none" strike="noStrike" noProof="0">
                          <a:solidFill>
                            <a:srgbClr val="000000"/>
                          </a:solidFill>
                          <a:latin typeface="Segoe UI"/>
                        </a:rPr>
                        <a:t>(paper)</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a:solidFill>
                            <a:schemeClr val="tx1"/>
                          </a:solidFill>
                          <a:effectLst/>
                          <a:latin typeface="Segoe UI"/>
                        </a:rPr>
                        <a:t>n/a</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kern="1200">
                          <a:solidFill>
                            <a:schemeClr val="tx1"/>
                          </a:solidFill>
                          <a:effectLst/>
                          <a:latin typeface="Segoe UI"/>
                          <a:ea typeface="+mn-ea"/>
                          <a:cs typeface="+mn-cs"/>
                        </a:rPr>
                        <a:t>$100</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b="0">
                          <a:solidFill>
                            <a:schemeClr val="tx1"/>
                          </a:solidFill>
                          <a:effectLst/>
                          <a:latin typeface="+mn-lt"/>
                          <a:ea typeface="Times New Roman"/>
                          <a:cs typeface="Times New Roman"/>
                        </a:rPr>
                        <a:t>discontinue</a:t>
                      </a:r>
                      <a:endParaRPr lang="en-US" sz="1000">
                        <a:solidFill>
                          <a:schemeClr val="tx1"/>
                        </a:solidFill>
                        <a:effectLst/>
                        <a:latin typeface="Segoe UI"/>
                      </a:endParaRP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b="0">
                          <a:solidFill>
                            <a:schemeClr val="tx1"/>
                          </a:solidFill>
                          <a:effectLst/>
                          <a:latin typeface="Segoe UI"/>
                          <a:ea typeface="Times New Roman"/>
                          <a:cs typeface="Times New Roman"/>
                        </a:rPr>
                        <a:t>n/a</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kern="1200">
                          <a:solidFill>
                            <a:schemeClr val="tx1"/>
                          </a:solidFill>
                          <a:effectLst/>
                          <a:latin typeface="+mn-lt"/>
                          <a:ea typeface="+mn-ea"/>
                          <a:cs typeface="+mn-cs"/>
                        </a:rPr>
                        <a:t>n/a</a:t>
                      </a:r>
                    </a:p>
                  </a:txBody>
                  <a:tcPr marL="68580" marR="68580" marT="0" marB="0" anchor="ctr">
                    <a:solidFill>
                      <a:srgbClr val="D9D9D6"/>
                    </a:solidFill>
                  </a:tcPr>
                </a:tc>
                <a:extLst>
                  <a:ext uri="{0D108BD9-81ED-4DB2-BD59-A6C34878D82A}">
                    <a16:rowId xmlns:a16="http://schemas.microsoft.com/office/drawing/2014/main" val="3939208474"/>
                  </a:ext>
                </a:extLst>
              </a:tr>
              <a:tr h="370840">
                <a:tc>
                  <a:txBody>
                    <a:bodyPr/>
                    <a:lstStyle/>
                    <a:p>
                      <a:pPr marL="0" lvl="0" algn="ctr">
                        <a:lnSpc>
                          <a:spcPct val="100000"/>
                        </a:lnSpc>
                        <a:spcBef>
                          <a:spcPts val="600"/>
                        </a:spcBef>
                        <a:spcAft>
                          <a:spcPts val="600"/>
                        </a:spcAft>
                        <a:buNone/>
                      </a:pPr>
                      <a:r>
                        <a:rPr lang="en-US" sz="1000" b="1">
                          <a:solidFill>
                            <a:schemeClr val="bg1"/>
                          </a:solidFill>
                          <a:effectLst/>
                          <a:latin typeface="Segoe UI"/>
                        </a:rPr>
                        <a:t>7008</a:t>
                      </a:r>
                    </a:p>
                  </a:txBody>
                  <a:tcPr marL="68580" marR="68580" marT="0" marB="0" anchor="ctr">
                    <a:solidFill>
                      <a:srgbClr val="003865"/>
                    </a:solidFill>
                  </a:tcPr>
                </a:tc>
                <a:tc>
                  <a:txBody>
                    <a:bodyPr/>
                    <a:lstStyle/>
                    <a:p>
                      <a:pPr marL="0" lvl="0" algn="l">
                        <a:lnSpc>
                          <a:spcPct val="100000"/>
                        </a:lnSpc>
                        <a:spcBef>
                          <a:spcPts val="600"/>
                        </a:spcBef>
                        <a:spcAft>
                          <a:spcPts val="600"/>
                        </a:spcAft>
                        <a:buNone/>
                      </a:pPr>
                      <a:r>
                        <a:rPr lang="en-US" sz="1000"/>
                        <a:t>Fee for failing to meet TEAS Plus requirements, per class </a:t>
                      </a:r>
                      <a:r>
                        <a:rPr lang="en-US" sz="1000" b="0" i="0" u="none" strike="noStrike" baseline="0" noProof="0">
                          <a:solidFill>
                            <a:srgbClr val="000000"/>
                          </a:solidFill>
                          <a:latin typeface="+mn-lt"/>
                        </a:rPr>
                        <a:t>(electronic)</a:t>
                      </a:r>
                      <a:endParaRPr lang="en-US" sz="1000"/>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a:solidFill>
                            <a:schemeClr val="tx1"/>
                          </a:solidFill>
                          <a:effectLst/>
                          <a:latin typeface="Segoe UI"/>
                        </a:rPr>
                        <a:t>$4</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kern="1200">
                          <a:solidFill>
                            <a:schemeClr val="tx1"/>
                          </a:solidFill>
                          <a:effectLst/>
                          <a:latin typeface="Segoe UI"/>
                          <a:ea typeface="+mn-ea"/>
                          <a:cs typeface="+mn-cs"/>
                        </a:rPr>
                        <a:t>$100</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b="0">
                          <a:solidFill>
                            <a:schemeClr val="tx1"/>
                          </a:solidFill>
                          <a:effectLst/>
                          <a:latin typeface="+mn-lt"/>
                          <a:ea typeface="Times New Roman"/>
                          <a:cs typeface="Times New Roman"/>
                        </a:rPr>
                        <a:t>discontinue</a:t>
                      </a:r>
                      <a:endParaRPr lang="en-US" sz="1000">
                        <a:solidFill>
                          <a:schemeClr val="tx1"/>
                        </a:solidFill>
                        <a:effectLst/>
                        <a:latin typeface="Segoe UI"/>
                      </a:endParaRP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b="0">
                          <a:solidFill>
                            <a:schemeClr val="tx1"/>
                          </a:solidFill>
                          <a:effectLst/>
                          <a:latin typeface="Segoe UI"/>
                          <a:ea typeface="Times New Roman"/>
                          <a:cs typeface="Times New Roman"/>
                        </a:rPr>
                        <a:t>n/a</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kern="1200">
                          <a:solidFill>
                            <a:schemeClr val="tx1"/>
                          </a:solidFill>
                          <a:effectLst/>
                          <a:latin typeface="Segoe UI"/>
                          <a:ea typeface="+mn-ea"/>
                          <a:cs typeface="+mn-cs"/>
                        </a:rPr>
                        <a:t>n/a</a:t>
                      </a:r>
                    </a:p>
                  </a:txBody>
                  <a:tcPr marL="68580" marR="68580" marT="0" marB="0" anchor="ctr">
                    <a:solidFill>
                      <a:srgbClr val="D9D9D6"/>
                    </a:solidFill>
                  </a:tcPr>
                </a:tc>
                <a:extLst>
                  <a:ext uri="{0D108BD9-81ED-4DB2-BD59-A6C34878D82A}">
                    <a16:rowId xmlns:a16="http://schemas.microsoft.com/office/drawing/2014/main" val="613661012"/>
                  </a:ext>
                </a:extLst>
              </a:tr>
              <a:tr h="370839">
                <a:tc>
                  <a:txBody>
                    <a:bodyPr/>
                    <a:lstStyle/>
                    <a:p>
                      <a:pPr marL="0" lvl="0" algn="ctr">
                        <a:lnSpc>
                          <a:spcPct val="100000"/>
                        </a:lnSpc>
                        <a:spcBef>
                          <a:spcPts val="600"/>
                        </a:spcBef>
                        <a:spcAft>
                          <a:spcPts val="600"/>
                        </a:spcAft>
                        <a:buNone/>
                      </a:pPr>
                      <a:r>
                        <a:rPr lang="en-US" sz="1000" b="1">
                          <a:solidFill>
                            <a:schemeClr val="bg1"/>
                          </a:solidFill>
                          <a:effectLst/>
                          <a:latin typeface="Segoe UI"/>
                        </a:rPr>
                        <a:t>7007</a:t>
                      </a:r>
                    </a:p>
                  </a:txBody>
                  <a:tcPr marL="68580" marR="68580" marT="0" marB="0" anchor="ctr">
                    <a:solidFill>
                      <a:srgbClr val="003865"/>
                    </a:solidFill>
                  </a:tcPr>
                </a:tc>
                <a:tc>
                  <a:txBody>
                    <a:bodyPr/>
                    <a:lstStyle/>
                    <a:p>
                      <a:pPr marL="0" lvl="0" algn="l">
                        <a:lnSpc>
                          <a:spcPct val="100000"/>
                        </a:lnSpc>
                        <a:spcBef>
                          <a:spcPts val="600"/>
                        </a:spcBef>
                        <a:spcAft>
                          <a:spcPts val="600"/>
                        </a:spcAft>
                        <a:buNone/>
                      </a:pPr>
                      <a:r>
                        <a:rPr lang="en-US" sz="1000" b="0" i="0" u="none" strike="noStrike" baseline="0" noProof="0">
                          <a:solidFill>
                            <a:srgbClr val="000000"/>
                          </a:solidFill>
                          <a:effectLst/>
                          <a:latin typeface="Segoe UI"/>
                        </a:rPr>
                        <a:t>Application (TEAS Plus), per class</a:t>
                      </a:r>
                      <a:endParaRPr lang="en-US" sz="1000"/>
                    </a:p>
                  </a:txBody>
                  <a:tcPr marL="68580" marR="68580" marT="0" marB="0" anchor="ctr">
                    <a:solidFill>
                      <a:srgbClr val="D9D9D6"/>
                    </a:solidFill>
                  </a:tcPr>
                </a:tc>
                <a:tc>
                  <a:txBody>
                    <a:bodyPr/>
                    <a:lstStyle/>
                    <a:p>
                      <a:pPr lvl="0" algn="r">
                        <a:lnSpc>
                          <a:spcPct val="100000"/>
                        </a:lnSpc>
                        <a:spcBef>
                          <a:spcPts val="0"/>
                        </a:spcBef>
                        <a:spcAft>
                          <a:spcPts val="0"/>
                        </a:spcAft>
                        <a:buNone/>
                      </a:pPr>
                      <a:r>
                        <a:rPr lang="en-US" sz="1000" b="0" i="0" u="none" strike="noStrike" noProof="0">
                          <a:solidFill>
                            <a:schemeClr val="tx1"/>
                          </a:solidFill>
                          <a:effectLst/>
                          <a:latin typeface="Segoe UI"/>
                        </a:rPr>
                        <a:t>$402</a:t>
                      </a:r>
                      <a:endParaRPr lang="en-US" sz="1000" b="0" i="0" u="none" strike="noStrike" noProof="0">
                        <a:solidFill>
                          <a:srgbClr val="000000"/>
                        </a:solidFill>
                        <a:effectLst/>
                        <a:latin typeface="Segoe UI"/>
                      </a:endParaRPr>
                    </a:p>
                  </a:txBody>
                  <a:tcPr marL="68580" marR="68580" marT="0" marB="0" anchor="ctr">
                    <a:solidFill>
                      <a:srgbClr val="D9D9D6"/>
                    </a:solidFill>
                  </a:tcPr>
                </a:tc>
                <a:tc>
                  <a:txBody>
                    <a:bodyPr/>
                    <a:lstStyle/>
                    <a:p>
                      <a:pPr marL="0" lvl="0" indent="0" algn="r">
                        <a:lnSpc>
                          <a:spcPct val="100000"/>
                        </a:lnSpc>
                        <a:buNone/>
                      </a:pPr>
                      <a:r>
                        <a:rPr lang="en-US" sz="1000" b="0" i="0" u="none" strike="noStrike" baseline="0" noProof="0">
                          <a:solidFill>
                            <a:srgbClr val="000000"/>
                          </a:solidFill>
                          <a:effectLst/>
                          <a:latin typeface="Segoe UI"/>
                        </a:rPr>
                        <a:t>$250</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b="0">
                          <a:solidFill>
                            <a:schemeClr val="tx1"/>
                          </a:solidFill>
                          <a:effectLst/>
                          <a:latin typeface="Segoe UI"/>
                          <a:ea typeface="Times New Roman"/>
                          <a:cs typeface="Times New Roman"/>
                        </a:rPr>
                        <a:t>discontinue</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b="0">
                          <a:solidFill>
                            <a:schemeClr val="tx1"/>
                          </a:solidFill>
                          <a:effectLst/>
                          <a:latin typeface="Segoe UI"/>
                          <a:ea typeface="Times New Roman"/>
                          <a:cs typeface="Times New Roman"/>
                        </a:rPr>
                        <a:t>n/a</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kern="1200">
                          <a:solidFill>
                            <a:schemeClr val="tx1"/>
                          </a:solidFill>
                          <a:effectLst/>
                          <a:latin typeface="+mn-lt"/>
                          <a:ea typeface="+mn-ea"/>
                          <a:cs typeface="+mn-cs"/>
                        </a:rPr>
                        <a:t>n/a</a:t>
                      </a:r>
                    </a:p>
                  </a:txBody>
                  <a:tcPr marL="68580" marR="68580" marT="0" marB="0" anchor="ctr">
                    <a:solidFill>
                      <a:srgbClr val="D9D9D6"/>
                    </a:solidFill>
                  </a:tcPr>
                </a:tc>
                <a:extLst>
                  <a:ext uri="{0D108BD9-81ED-4DB2-BD59-A6C34878D82A}">
                    <a16:rowId xmlns:a16="http://schemas.microsoft.com/office/drawing/2014/main" val="3764695595"/>
                  </a:ext>
                </a:extLst>
              </a:tr>
              <a:tr h="370840">
                <a:tc>
                  <a:txBody>
                    <a:bodyPr/>
                    <a:lstStyle/>
                    <a:p>
                      <a:pPr marL="0" marR="0" lvl="0" algn="ctr">
                        <a:lnSpc>
                          <a:spcPct val="100000"/>
                        </a:lnSpc>
                        <a:spcBef>
                          <a:spcPts val="600"/>
                        </a:spcBef>
                        <a:spcAft>
                          <a:spcPts val="600"/>
                        </a:spcAft>
                        <a:buNone/>
                      </a:pPr>
                      <a:r>
                        <a:rPr lang="en-US" sz="1000" b="1">
                          <a:solidFill>
                            <a:schemeClr val="bg1"/>
                          </a:solidFill>
                          <a:effectLst/>
                          <a:latin typeface="Segoe UI"/>
                        </a:rPr>
                        <a:t>7009</a:t>
                      </a:r>
                      <a:endParaRPr lang="en-US" sz="1000" b="1">
                        <a:solidFill>
                          <a:schemeClr val="bg1"/>
                        </a:solidFill>
                      </a:endParaRPr>
                    </a:p>
                  </a:txBody>
                  <a:tcPr marL="68580" marR="68580" marT="0" marB="0" anchor="ctr">
                    <a:solidFill>
                      <a:srgbClr val="003865"/>
                    </a:solidFill>
                  </a:tcPr>
                </a:tc>
                <a:tc>
                  <a:txBody>
                    <a:bodyPr/>
                    <a:lstStyle/>
                    <a:p>
                      <a:pPr marL="0" marR="0" lvl="0" algn="l">
                        <a:lnSpc>
                          <a:spcPct val="100000"/>
                        </a:lnSpc>
                        <a:spcBef>
                          <a:spcPts val="600"/>
                        </a:spcBef>
                        <a:spcAft>
                          <a:spcPts val="600"/>
                        </a:spcAft>
                        <a:buNone/>
                      </a:pPr>
                      <a:r>
                        <a:rPr lang="en-US" sz="1000" b="0" i="0" u="none" strike="noStrike" baseline="0" noProof="0">
                          <a:solidFill>
                            <a:srgbClr val="000000"/>
                          </a:solidFill>
                          <a:effectLst/>
                          <a:latin typeface="+mn-lt"/>
                        </a:rPr>
                        <a:t>Application (TEAS Standard), per class</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000" b="0">
                          <a:solidFill>
                            <a:schemeClr val="tx1"/>
                          </a:solidFill>
                          <a:effectLst/>
                          <a:latin typeface="Segoe UI"/>
                          <a:ea typeface="Times New Roman"/>
                          <a:cs typeface="Times New Roman"/>
                        </a:rPr>
                        <a:t>$532</a:t>
                      </a:r>
                    </a:p>
                  </a:txBody>
                  <a:tcPr marL="68580" marR="68580" marT="0" marB="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000">
                          <a:solidFill>
                            <a:schemeClr val="tx1"/>
                          </a:solidFill>
                          <a:effectLst/>
                          <a:latin typeface="+mn-lt"/>
                        </a:rPr>
                        <a:t>$350</a:t>
                      </a:r>
                      <a:endParaRPr lang="en-US" sz="1000" b="1">
                        <a:solidFill>
                          <a:schemeClr val="tx1"/>
                        </a:solidFill>
                        <a:effectLst/>
                        <a:latin typeface="+mn-lt"/>
                        <a:ea typeface="Times New Roman"/>
                        <a:cs typeface="Times New Roman"/>
                      </a:endParaRP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000" b="0">
                          <a:solidFill>
                            <a:schemeClr val="tx1"/>
                          </a:solidFill>
                          <a:effectLst/>
                          <a:latin typeface="Segoe UI"/>
                          <a:ea typeface="Times New Roman"/>
                          <a:cs typeface="Times New Roman"/>
                        </a:rPr>
                        <a:t>discontinue</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000" b="0">
                          <a:solidFill>
                            <a:schemeClr val="tx1"/>
                          </a:solidFill>
                          <a:effectLst/>
                          <a:latin typeface="Segoe UI"/>
                          <a:ea typeface="Times New Roman"/>
                          <a:cs typeface="Times New Roman"/>
                        </a:rPr>
                        <a:t>n/a</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kern="1200">
                          <a:solidFill>
                            <a:schemeClr val="tx1"/>
                          </a:solidFill>
                          <a:effectLst/>
                          <a:latin typeface="+mn-lt"/>
                          <a:ea typeface="+mn-ea"/>
                          <a:cs typeface="+mn-cs"/>
                        </a:rPr>
                        <a:t>n/a</a:t>
                      </a:r>
                    </a:p>
                  </a:txBody>
                  <a:tcPr marL="68580" marR="68580" marT="0" marB="0" anchor="ctr">
                    <a:solidFill>
                      <a:srgbClr val="D9D9D6"/>
                    </a:solidFill>
                  </a:tcPr>
                </a:tc>
                <a:extLst>
                  <a:ext uri="{0D108BD9-81ED-4DB2-BD59-A6C34878D82A}">
                    <a16:rowId xmlns:a16="http://schemas.microsoft.com/office/drawing/2014/main" val="3213482612"/>
                  </a:ext>
                </a:extLst>
              </a:tr>
            </a:tbl>
          </a:graphicData>
        </a:graphic>
      </p:graphicFrame>
      <p:sp>
        <p:nvSpPr>
          <p:cNvPr id="4" name="Slide Number Placeholder 3">
            <a:extLst>
              <a:ext uri="{FF2B5EF4-FFF2-40B4-BE49-F238E27FC236}">
                <a16:creationId xmlns:a16="http://schemas.microsoft.com/office/drawing/2014/main" id="{EBC8E6EC-A8AD-4CF4-BB09-2B81BC8B6976}"/>
              </a:ext>
            </a:extLst>
          </p:cNvPr>
          <p:cNvSpPr>
            <a:spLocks noGrp="1"/>
          </p:cNvSpPr>
          <p:nvPr>
            <p:ph type="sldNum" sz="quarter" idx="10"/>
          </p:nvPr>
        </p:nvSpPr>
        <p:spPr/>
        <p:txBody>
          <a:bodyPr/>
          <a:lstStyle/>
          <a:p>
            <a:fld id="{1D648693-0942-45E9-83AE-76FC568F9452}" type="slidenum">
              <a:rPr lang="en-US" smtClean="0"/>
              <a:pPr/>
              <a:t>15</a:t>
            </a:fld>
            <a:endParaRPr lang="en-US"/>
          </a:p>
        </p:txBody>
      </p:sp>
    </p:spTree>
    <p:extLst>
      <p:ext uri="{BB962C8B-B14F-4D97-AF65-F5344CB8AC3E}">
        <p14:creationId xmlns:p14="http://schemas.microsoft.com/office/powerpoint/2010/main" val="20720802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BBD366E-9900-47E5-A21D-C9A05DC0F2A7}"/>
              </a:ext>
            </a:extLst>
          </p:cNvPr>
          <p:cNvSpPr>
            <a:spLocks noGrp="1"/>
          </p:cNvSpPr>
          <p:nvPr>
            <p:ph type="title"/>
          </p:nvPr>
        </p:nvSpPr>
        <p:spPr/>
        <p:txBody>
          <a:bodyPr>
            <a:normAutofit/>
          </a:bodyPr>
          <a:lstStyle/>
          <a:p>
            <a:r>
              <a:rPr lang="en-US" sz="3600"/>
              <a:t>Base application surcharges</a:t>
            </a:r>
            <a:endParaRPr lang="en-US" sz="2800" b="0">
              <a:cs typeface="Segoe UI"/>
            </a:endParaRPr>
          </a:p>
          <a:p>
            <a:r>
              <a:rPr lang="en-US" sz="1800" b="0">
                <a:cs typeface="Segoe UI"/>
              </a:rPr>
              <a:t>Insufficient information and free-form identifications of goods/services (IDs)</a:t>
            </a:r>
          </a:p>
        </p:txBody>
      </p:sp>
      <p:sp>
        <p:nvSpPr>
          <p:cNvPr id="5" name="Content Placeholder 4">
            <a:extLst>
              <a:ext uri="{FF2B5EF4-FFF2-40B4-BE49-F238E27FC236}">
                <a16:creationId xmlns:a16="http://schemas.microsoft.com/office/drawing/2014/main" id="{444D2286-4337-44F5-A4CD-7E22CFC0D9E9}"/>
              </a:ext>
            </a:extLst>
          </p:cNvPr>
          <p:cNvSpPr>
            <a:spLocks noGrp="1"/>
          </p:cNvSpPr>
          <p:nvPr>
            <p:ph idx="1"/>
          </p:nvPr>
        </p:nvSpPr>
        <p:spPr>
          <a:xfrm>
            <a:off x="457200" y="1428428"/>
            <a:ext cx="8223215" cy="1806769"/>
          </a:xfrm>
        </p:spPr>
        <p:txBody>
          <a:bodyPr vert="horz" lIns="91440" tIns="45720" rIns="91440" bIns="45720" rtlCol="0" anchor="t">
            <a:noAutofit/>
          </a:bodyPr>
          <a:lstStyle/>
          <a:p>
            <a:pPr>
              <a:lnSpc>
                <a:spcPct val="80000"/>
              </a:lnSpc>
            </a:pPr>
            <a:r>
              <a:rPr lang="en-US" sz="2000" dirty="0">
                <a:latin typeface="Segoe UI"/>
                <a:cs typeface="Segoe UI"/>
              </a:rPr>
              <a:t>We are </a:t>
            </a:r>
            <a:r>
              <a:rPr lang="en-US" sz="2000" b="1" dirty="0">
                <a:latin typeface="Segoe UI"/>
                <a:cs typeface="Segoe UI"/>
              </a:rPr>
              <a:t>establishing new fees </a:t>
            </a:r>
            <a:r>
              <a:rPr lang="en-US" sz="2000" dirty="0">
                <a:latin typeface="Segoe UI"/>
                <a:cs typeface="Segoe UI"/>
              </a:rPr>
              <a:t>for:</a:t>
            </a:r>
            <a:endParaRPr lang="en-US" sz="2000" dirty="0"/>
          </a:p>
          <a:p>
            <a:pPr lvl="1">
              <a:lnSpc>
                <a:spcPct val="80000"/>
              </a:lnSpc>
            </a:pPr>
            <a:r>
              <a:rPr lang="en-US" sz="1600" dirty="0">
                <a:latin typeface="Segoe UI"/>
                <a:cs typeface="Segoe UI"/>
              </a:rPr>
              <a:t>Filing a base application when complete information is not provided.</a:t>
            </a:r>
            <a:endParaRPr lang="en-US" sz="1600" dirty="0"/>
          </a:p>
          <a:p>
            <a:pPr lvl="1">
              <a:lnSpc>
                <a:spcPct val="80000"/>
              </a:lnSpc>
            </a:pPr>
            <a:r>
              <a:rPr lang="en-US" sz="1600" dirty="0">
                <a:latin typeface="Segoe UI"/>
                <a:cs typeface="Segoe UI"/>
              </a:rPr>
              <a:t>Using the free-from text box to enter identifications of goods or services.</a:t>
            </a:r>
          </a:p>
          <a:p>
            <a:pPr lvl="2">
              <a:lnSpc>
                <a:spcPct val="80000"/>
              </a:lnSpc>
            </a:pPr>
            <a:r>
              <a:rPr lang="en-US" sz="1400" dirty="0">
                <a:latin typeface="Segoe UI"/>
                <a:cs typeface="Segoe UI"/>
              </a:rPr>
              <a:t>1,000 character per class limit for free-form descriptions of goods and services. Each additional block of 1,000 characters used will incur a separate fee as detailed on the next slide. </a:t>
            </a:r>
            <a:endParaRPr lang="en-US" sz="1400" dirty="0"/>
          </a:p>
          <a:p>
            <a:pPr lvl="1">
              <a:lnSpc>
                <a:spcPct val="80000"/>
              </a:lnSpc>
            </a:pPr>
            <a:endParaRPr lang="en-US" sz="1200"/>
          </a:p>
        </p:txBody>
      </p:sp>
      <p:graphicFrame>
        <p:nvGraphicFramePr>
          <p:cNvPr id="6" name="Content Placeholder 4">
            <a:extLst>
              <a:ext uri="{FF2B5EF4-FFF2-40B4-BE49-F238E27FC236}">
                <a16:creationId xmlns:a16="http://schemas.microsoft.com/office/drawing/2014/main" id="{FDD9FB83-908D-43C8-BBF9-1529D9A216AA}"/>
              </a:ext>
            </a:extLst>
          </p:cNvPr>
          <p:cNvGraphicFramePr>
            <a:graphicFrameLocks/>
          </p:cNvGraphicFramePr>
          <p:nvPr>
            <p:extLst>
              <p:ext uri="{D42A27DB-BD31-4B8C-83A1-F6EECF244321}">
                <p14:modId xmlns:p14="http://schemas.microsoft.com/office/powerpoint/2010/main" val="1764538775"/>
              </p:ext>
            </p:extLst>
          </p:nvPr>
        </p:nvGraphicFramePr>
        <p:xfrm>
          <a:off x="452992" y="3031283"/>
          <a:ext cx="8229599" cy="1198880"/>
        </p:xfrm>
        <a:graphic>
          <a:graphicData uri="http://schemas.openxmlformats.org/drawingml/2006/table">
            <a:tbl>
              <a:tblPr firstRow="1" bandRow="1">
                <a:tableStyleId>{5C22544A-7EE6-4342-B048-85BDC9FD1C3A}</a:tableStyleId>
              </a:tblPr>
              <a:tblGrid>
                <a:gridCol w="929148">
                  <a:extLst>
                    <a:ext uri="{9D8B030D-6E8A-4147-A177-3AD203B41FA5}">
                      <a16:colId xmlns:a16="http://schemas.microsoft.com/office/drawing/2014/main" val="2046749720"/>
                    </a:ext>
                  </a:extLst>
                </a:gridCol>
                <a:gridCol w="2753033">
                  <a:extLst>
                    <a:ext uri="{9D8B030D-6E8A-4147-A177-3AD203B41FA5}">
                      <a16:colId xmlns:a16="http://schemas.microsoft.com/office/drawing/2014/main" val="163136057"/>
                    </a:ext>
                  </a:extLst>
                </a:gridCol>
                <a:gridCol w="993058">
                  <a:extLst>
                    <a:ext uri="{9D8B030D-6E8A-4147-A177-3AD203B41FA5}">
                      <a16:colId xmlns:a16="http://schemas.microsoft.com/office/drawing/2014/main" val="807796088"/>
                    </a:ext>
                  </a:extLst>
                </a:gridCol>
                <a:gridCol w="963561">
                  <a:extLst>
                    <a:ext uri="{9D8B030D-6E8A-4147-A177-3AD203B41FA5}">
                      <a16:colId xmlns:a16="http://schemas.microsoft.com/office/drawing/2014/main" val="3657224819"/>
                    </a:ext>
                  </a:extLst>
                </a:gridCol>
                <a:gridCol w="879594">
                  <a:extLst>
                    <a:ext uri="{9D8B030D-6E8A-4147-A177-3AD203B41FA5}">
                      <a16:colId xmlns:a16="http://schemas.microsoft.com/office/drawing/2014/main" val="2838969407"/>
                    </a:ext>
                  </a:extLst>
                </a:gridCol>
                <a:gridCol w="909877">
                  <a:extLst>
                    <a:ext uri="{9D8B030D-6E8A-4147-A177-3AD203B41FA5}">
                      <a16:colId xmlns:a16="http://schemas.microsoft.com/office/drawing/2014/main" val="2612566839"/>
                    </a:ext>
                  </a:extLst>
                </a:gridCol>
                <a:gridCol w="801328">
                  <a:extLst>
                    <a:ext uri="{9D8B030D-6E8A-4147-A177-3AD203B41FA5}">
                      <a16:colId xmlns:a16="http://schemas.microsoft.com/office/drawing/2014/main" val="3113290421"/>
                    </a:ext>
                  </a:extLst>
                </a:gridCol>
              </a:tblGrid>
              <a:tr h="370840">
                <a:tc>
                  <a:txBody>
                    <a:bodyPr/>
                    <a:lstStyle/>
                    <a:p>
                      <a:pPr marL="0" marR="0" algn="ctr"/>
                      <a:r>
                        <a:rPr lang="en-US" sz="1000">
                          <a:effectLst/>
                          <a:latin typeface="Segoe UI"/>
                        </a:rPr>
                        <a:t>Fee code</a:t>
                      </a:r>
                      <a:endParaRPr lang="en-US" sz="1000">
                        <a:effectLst/>
                        <a:latin typeface="Segoe UI"/>
                        <a:ea typeface="Times New Roman"/>
                        <a:cs typeface="Times New Roman"/>
                      </a:endParaRPr>
                    </a:p>
                  </a:txBody>
                  <a:tcPr marL="68580" marR="68580" marT="0" marB="0" anchor="ctr">
                    <a:solidFill>
                      <a:srgbClr val="003865"/>
                    </a:solidFill>
                  </a:tcPr>
                </a:tc>
                <a:tc>
                  <a:txBody>
                    <a:bodyPr/>
                    <a:lstStyle/>
                    <a:p>
                      <a:pPr marL="0" marR="0" algn="ctr"/>
                      <a:r>
                        <a:rPr lang="en-US" sz="1000">
                          <a:effectLst/>
                          <a:latin typeface="Segoe UI"/>
                        </a:rPr>
                        <a:t>Description</a:t>
                      </a:r>
                      <a:endParaRPr lang="en-US" sz="1000" baseline="3000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000">
                          <a:effectLst/>
                          <a:latin typeface="Segoe UI"/>
                        </a:rPr>
                        <a:t>Historical cost</a:t>
                      </a:r>
                    </a:p>
                    <a:p>
                      <a:pPr marL="0" marR="0" algn="ctr">
                        <a:spcBef>
                          <a:spcPts val="0"/>
                        </a:spcBef>
                        <a:spcAft>
                          <a:spcPts val="0"/>
                        </a:spcAft>
                      </a:pPr>
                      <a:r>
                        <a:rPr lang="en-US" sz="1000">
                          <a:effectLst/>
                          <a:latin typeface="Segoe UI"/>
                        </a:rPr>
                        <a:t>(FY 2023)</a:t>
                      </a:r>
                      <a:endParaRPr lang="en-US" sz="100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000">
                          <a:effectLst/>
                          <a:latin typeface="Segoe UI"/>
                        </a:rPr>
                        <a:t>Current fee </a:t>
                      </a:r>
                      <a:endParaRPr lang="en-US" sz="100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000">
                          <a:effectLst/>
                          <a:latin typeface="+mn-lt"/>
                        </a:rPr>
                        <a:t>Final rule fee</a:t>
                      </a:r>
                      <a:endParaRPr lang="en-US" sz="1000">
                        <a:effectLst/>
                        <a:latin typeface="+mn-lt"/>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000">
                          <a:effectLst/>
                          <a:latin typeface="Segoe UI"/>
                          <a:ea typeface="Times New Roman"/>
                          <a:cs typeface="Times New Roman"/>
                        </a:rPr>
                        <a:t>Dollar change</a:t>
                      </a:r>
                    </a:p>
                  </a:txBody>
                  <a:tcPr marL="68580" marR="68580" marT="0" marB="0" anchor="ctr">
                    <a:solidFill>
                      <a:srgbClr val="003865"/>
                    </a:solidFill>
                  </a:tcPr>
                </a:tc>
                <a:tc>
                  <a:txBody>
                    <a:bodyPr/>
                    <a:lstStyle/>
                    <a:p>
                      <a:pPr marL="0" marR="0" algn="ctr">
                        <a:spcBef>
                          <a:spcPts val="0"/>
                        </a:spcBef>
                        <a:spcAft>
                          <a:spcPts val="0"/>
                        </a:spcAft>
                      </a:pPr>
                      <a:r>
                        <a:rPr lang="en-US" sz="1000">
                          <a:effectLst/>
                          <a:latin typeface="Segoe UI"/>
                        </a:rPr>
                        <a:t>Percent change</a:t>
                      </a:r>
                      <a:endParaRPr lang="en-US" sz="1000">
                        <a:effectLst/>
                        <a:latin typeface="Segoe UI"/>
                        <a:ea typeface="Times New Roman"/>
                        <a:cs typeface="Times New Roman"/>
                      </a:endParaRPr>
                    </a:p>
                  </a:txBody>
                  <a:tcPr marL="68580" marR="68580" marT="0" marB="0" anchor="ctr">
                    <a:solidFill>
                      <a:srgbClr val="003865"/>
                    </a:solidFill>
                  </a:tcPr>
                </a:tc>
                <a:extLst>
                  <a:ext uri="{0D108BD9-81ED-4DB2-BD59-A6C34878D82A}">
                    <a16:rowId xmlns:a16="http://schemas.microsoft.com/office/drawing/2014/main" val="405390214"/>
                  </a:ext>
                </a:extLst>
              </a:tr>
              <a:tr h="370840">
                <a:tc>
                  <a:txBody>
                    <a:bodyPr/>
                    <a:lstStyle/>
                    <a:p>
                      <a:pPr marL="0" lvl="0" algn="ctr">
                        <a:lnSpc>
                          <a:spcPct val="100000"/>
                        </a:lnSpc>
                        <a:spcBef>
                          <a:spcPts val="600"/>
                        </a:spcBef>
                        <a:spcAft>
                          <a:spcPts val="600"/>
                        </a:spcAft>
                        <a:buNone/>
                      </a:pPr>
                      <a:r>
                        <a:rPr lang="en-US" sz="1000" b="1">
                          <a:solidFill>
                            <a:schemeClr val="bg1"/>
                          </a:solidFill>
                          <a:effectLst/>
                          <a:latin typeface="Segoe UI"/>
                        </a:rPr>
                        <a:t>New fee code</a:t>
                      </a:r>
                    </a:p>
                  </a:txBody>
                  <a:tcPr marL="68580" marR="68580" marT="0" marB="0" anchor="ctr">
                    <a:solidFill>
                      <a:srgbClr val="003865"/>
                    </a:solidFill>
                  </a:tcPr>
                </a:tc>
                <a:tc>
                  <a:txBody>
                    <a:bodyPr/>
                    <a:lstStyle/>
                    <a:p>
                      <a:pPr marL="0" lvl="0" algn="l">
                        <a:lnSpc>
                          <a:spcPct val="100000"/>
                        </a:lnSpc>
                        <a:spcBef>
                          <a:spcPts val="600"/>
                        </a:spcBef>
                        <a:spcAft>
                          <a:spcPts val="600"/>
                        </a:spcAft>
                        <a:buNone/>
                      </a:pPr>
                      <a:r>
                        <a:rPr lang="en-US" sz="1000"/>
                        <a:t>Fee for insufficient information </a:t>
                      </a:r>
                      <a:r>
                        <a:rPr lang="en-US" sz="1000" b="0" i="0" u="none" strike="noStrike" noProof="0">
                          <a:solidFill>
                            <a:srgbClr val="000000"/>
                          </a:solidFill>
                          <a:latin typeface="Segoe UI"/>
                        </a:rPr>
                        <a:t>(§§1 and 44)</a:t>
                      </a:r>
                      <a:r>
                        <a:rPr lang="en-US" sz="1000"/>
                        <a:t>, per class*</a:t>
                      </a:r>
                      <a:endParaRPr lang="en-US"/>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a:solidFill>
                            <a:schemeClr val="tx1"/>
                          </a:solidFill>
                          <a:effectLst/>
                          <a:latin typeface="Segoe UI"/>
                        </a:rPr>
                        <a:t>n/a</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kern="1200">
                          <a:solidFill>
                            <a:schemeClr val="tx1"/>
                          </a:solidFill>
                          <a:effectLst/>
                          <a:latin typeface="Segoe UI"/>
                          <a:ea typeface="+mn-ea"/>
                          <a:cs typeface="+mn-cs"/>
                        </a:rPr>
                        <a:t>n/a</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a:solidFill>
                            <a:schemeClr val="tx1"/>
                          </a:solidFill>
                          <a:effectLst/>
                          <a:latin typeface="Segoe UI"/>
                        </a:rPr>
                        <a:t>$100</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a:solidFill>
                            <a:schemeClr val="tx1"/>
                          </a:solidFill>
                          <a:effectLst/>
                          <a:latin typeface="Segoe UI"/>
                        </a:rPr>
                        <a:t>n/a</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kern="1200">
                          <a:solidFill>
                            <a:schemeClr val="tx1"/>
                          </a:solidFill>
                          <a:effectLst/>
                          <a:latin typeface="Segoe UI"/>
                          <a:ea typeface="+mn-ea"/>
                          <a:cs typeface="+mn-cs"/>
                        </a:rPr>
                        <a:t>n/a</a:t>
                      </a:r>
                    </a:p>
                  </a:txBody>
                  <a:tcPr marL="68580" marR="68580" marT="0" marB="0" anchor="ctr">
                    <a:solidFill>
                      <a:srgbClr val="D9D9D6"/>
                    </a:solidFill>
                  </a:tcPr>
                </a:tc>
                <a:extLst>
                  <a:ext uri="{0D108BD9-81ED-4DB2-BD59-A6C34878D82A}">
                    <a16:rowId xmlns:a16="http://schemas.microsoft.com/office/drawing/2014/main" val="469207186"/>
                  </a:ext>
                </a:extLst>
              </a:tr>
              <a:tr h="370840">
                <a:tc>
                  <a:txBody>
                    <a:bodyPr/>
                    <a:lstStyle/>
                    <a:p>
                      <a:pPr marL="0" lvl="0" algn="ctr">
                        <a:lnSpc>
                          <a:spcPct val="100000"/>
                        </a:lnSpc>
                        <a:spcBef>
                          <a:spcPts val="600"/>
                        </a:spcBef>
                        <a:spcAft>
                          <a:spcPts val="600"/>
                        </a:spcAft>
                        <a:buNone/>
                      </a:pPr>
                      <a:r>
                        <a:rPr lang="en-US" sz="1000" b="1">
                          <a:solidFill>
                            <a:schemeClr val="bg1"/>
                          </a:solidFill>
                          <a:effectLst/>
                          <a:latin typeface="Segoe UI"/>
                        </a:rPr>
                        <a:t>New fee code</a:t>
                      </a:r>
                    </a:p>
                  </a:txBody>
                  <a:tcPr marL="68580" marR="68580" marT="0" marB="0" anchor="ctr">
                    <a:solidFill>
                      <a:srgbClr val="003865"/>
                    </a:solidFill>
                  </a:tcPr>
                </a:tc>
                <a:tc>
                  <a:txBody>
                    <a:bodyPr/>
                    <a:lstStyle/>
                    <a:p>
                      <a:pPr marL="0" lvl="0" algn="l">
                        <a:lnSpc>
                          <a:spcPct val="100000"/>
                        </a:lnSpc>
                        <a:spcBef>
                          <a:spcPts val="600"/>
                        </a:spcBef>
                        <a:spcAft>
                          <a:spcPts val="600"/>
                        </a:spcAft>
                        <a:buNone/>
                      </a:pPr>
                      <a:r>
                        <a:rPr lang="en-US" sz="1000"/>
                        <a:t>Fee for using the free-form text box to enter the identification of goods/services </a:t>
                      </a:r>
                      <a:r>
                        <a:rPr lang="en-US" sz="1000" b="0" i="0" u="none" strike="noStrike" noProof="0">
                          <a:solidFill>
                            <a:srgbClr val="000000"/>
                          </a:solidFill>
                          <a:latin typeface="Segoe UI"/>
                        </a:rPr>
                        <a:t>(§§1 and 44)</a:t>
                      </a:r>
                      <a:r>
                        <a:rPr lang="en-US" sz="1000"/>
                        <a:t>, per class*</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a:solidFill>
                            <a:schemeClr val="tx1"/>
                          </a:solidFill>
                          <a:effectLst/>
                          <a:latin typeface="Segoe UI"/>
                        </a:rPr>
                        <a:t>n/a</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kern="1200">
                          <a:solidFill>
                            <a:schemeClr val="tx1"/>
                          </a:solidFill>
                          <a:effectLst/>
                          <a:latin typeface="Segoe UI"/>
                          <a:ea typeface="+mn-ea"/>
                          <a:cs typeface="+mn-cs"/>
                        </a:rPr>
                        <a:t>n/a</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a:solidFill>
                            <a:schemeClr val="tx1"/>
                          </a:solidFill>
                          <a:effectLst/>
                          <a:latin typeface="Segoe UI"/>
                        </a:rPr>
                        <a:t>$200</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a:solidFill>
                            <a:schemeClr val="tx1"/>
                          </a:solidFill>
                          <a:effectLst/>
                          <a:latin typeface="Segoe UI"/>
                        </a:rPr>
                        <a:t>n/a</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000" kern="1200" dirty="0">
                          <a:solidFill>
                            <a:schemeClr val="tx1"/>
                          </a:solidFill>
                          <a:effectLst/>
                          <a:latin typeface="Segoe UI"/>
                          <a:ea typeface="+mn-ea"/>
                          <a:cs typeface="+mn-cs"/>
                        </a:rPr>
                        <a:t>n/a</a:t>
                      </a:r>
                    </a:p>
                  </a:txBody>
                  <a:tcPr marL="68580" marR="68580" marT="0" marB="0" anchor="ctr">
                    <a:solidFill>
                      <a:srgbClr val="D9D9D6"/>
                    </a:solidFill>
                  </a:tcPr>
                </a:tc>
                <a:extLst>
                  <a:ext uri="{0D108BD9-81ED-4DB2-BD59-A6C34878D82A}">
                    <a16:rowId xmlns:a16="http://schemas.microsoft.com/office/drawing/2014/main" val="1301210014"/>
                  </a:ext>
                </a:extLst>
              </a:tr>
            </a:tbl>
          </a:graphicData>
        </a:graphic>
      </p:graphicFrame>
      <p:sp>
        <p:nvSpPr>
          <p:cNvPr id="7" name="TextBox 6">
            <a:extLst>
              <a:ext uri="{FF2B5EF4-FFF2-40B4-BE49-F238E27FC236}">
                <a16:creationId xmlns:a16="http://schemas.microsoft.com/office/drawing/2014/main" id="{C7268D9D-5C43-4BBD-CCCE-C46292AD8AB7}"/>
              </a:ext>
            </a:extLst>
          </p:cNvPr>
          <p:cNvSpPr txBox="1"/>
          <p:nvPr/>
        </p:nvSpPr>
        <p:spPr>
          <a:xfrm>
            <a:off x="3803358" y="5388795"/>
            <a:ext cx="4873773" cy="2462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000">
                <a:cs typeface="Segoe UI"/>
              </a:rPr>
              <a:t>*Surcharge will apply to applications filed by paper and electronically.</a:t>
            </a:r>
          </a:p>
        </p:txBody>
      </p:sp>
      <p:sp>
        <p:nvSpPr>
          <p:cNvPr id="4" name="Slide Number Placeholder 3">
            <a:extLst>
              <a:ext uri="{FF2B5EF4-FFF2-40B4-BE49-F238E27FC236}">
                <a16:creationId xmlns:a16="http://schemas.microsoft.com/office/drawing/2014/main" id="{EBC8E6EC-A8AD-4CF4-BB09-2B81BC8B6976}"/>
              </a:ext>
            </a:extLst>
          </p:cNvPr>
          <p:cNvSpPr>
            <a:spLocks noGrp="1"/>
          </p:cNvSpPr>
          <p:nvPr>
            <p:ph type="sldNum" sz="quarter" idx="10"/>
          </p:nvPr>
        </p:nvSpPr>
        <p:spPr/>
        <p:txBody>
          <a:bodyPr/>
          <a:lstStyle/>
          <a:p>
            <a:fld id="{1D648693-0942-45E9-83AE-76FC568F9452}" type="slidenum">
              <a:rPr lang="en-US" smtClean="0"/>
              <a:pPr/>
              <a:t>16</a:t>
            </a:fld>
            <a:endParaRPr lang="en-US"/>
          </a:p>
        </p:txBody>
      </p:sp>
    </p:spTree>
    <p:extLst>
      <p:ext uri="{BB962C8B-B14F-4D97-AF65-F5344CB8AC3E}">
        <p14:creationId xmlns:p14="http://schemas.microsoft.com/office/powerpoint/2010/main" val="28036599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3FB028C-9484-57A9-8D27-F75B37F03A5E}"/>
              </a:ext>
            </a:extLst>
          </p:cNvPr>
          <p:cNvSpPr>
            <a:spLocks noGrp="1"/>
          </p:cNvSpPr>
          <p:nvPr>
            <p:ph type="title"/>
          </p:nvPr>
        </p:nvSpPr>
        <p:spPr/>
        <p:txBody>
          <a:bodyPr>
            <a:noAutofit/>
          </a:bodyPr>
          <a:lstStyle/>
          <a:p>
            <a:r>
              <a:rPr lang="en-US" sz="3600"/>
              <a:t>Base application surcharges </a:t>
            </a:r>
            <a:r>
              <a:rPr lang="en-US" sz="3800" b="0"/>
              <a:t>(cont.)</a:t>
            </a:r>
            <a:br>
              <a:rPr lang="en-US" sz="3600"/>
            </a:br>
            <a:r>
              <a:rPr lang="en-US" sz="2000" b="0"/>
              <a:t>Character limits for free-form IDs</a:t>
            </a:r>
            <a:endParaRPr lang="en-US" sz="3600" b="0"/>
          </a:p>
        </p:txBody>
      </p:sp>
      <p:sp>
        <p:nvSpPr>
          <p:cNvPr id="6" name="Content Placeholder 5">
            <a:extLst>
              <a:ext uri="{FF2B5EF4-FFF2-40B4-BE49-F238E27FC236}">
                <a16:creationId xmlns:a16="http://schemas.microsoft.com/office/drawing/2014/main" id="{5B020A3C-8AF2-469B-8CFE-B8658C922FE9}"/>
              </a:ext>
            </a:extLst>
          </p:cNvPr>
          <p:cNvSpPr>
            <a:spLocks noGrp="1"/>
          </p:cNvSpPr>
          <p:nvPr>
            <p:ph idx="1"/>
          </p:nvPr>
        </p:nvSpPr>
        <p:spPr>
          <a:xfrm>
            <a:off x="457200" y="1431775"/>
            <a:ext cx="8229600" cy="2387160"/>
          </a:xfrm>
        </p:spPr>
        <p:txBody>
          <a:bodyPr vert="horz" lIns="91440" tIns="45720" rIns="91440" bIns="45720" rtlCol="0" anchor="t">
            <a:normAutofit fontScale="77500" lnSpcReduction="20000"/>
          </a:bodyPr>
          <a:lstStyle/>
          <a:p>
            <a:pPr>
              <a:lnSpc>
                <a:spcPct val="120000"/>
              </a:lnSpc>
            </a:pPr>
            <a:r>
              <a:rPr lang="en-US" sz="1700">
                <a:latin typeface="Segoe UI"/>
                <a:cs typeface="Segoe UI"/>
              </a:rPr>
              <a:t>Establishing a fee for each additional block of 1,000 characters used, in whole or in part, if the ID contains characters beyond that limit.</a:t>
            </a:r>
            <a:endParaRPr lang="en-US"/>
          </a:p>
          <a:p>
            <a:pPr lvl="1">
              <a:lnSpc>
                <a:spcPct val="120000"/>
              </a:lnSpc>
            </a:pPr>
            <a:r>
              <a:rPr lang="en-US" sz="1500">
                <a:latin typeface="Segoe UI Light"/>
                <a:cs typeface="Segoe UI Light"/>
              </a:rPr>
              <a:t>Establishing this application surcharge will align fees with the additional costs of examining lengthy identifications.</a:t>
            </a:r>
          </a:p>
          <a:p>
            <a:pPr lvl="1">
              <a:lnSpc>
                <a:spcPct val="120000"/>
              </a:lnSpc>
            </a:pPr>
            <a:r>
              <a:rPr lang="en-US" sz="1500">
                <a:latin typeface="Segoe UI Light"/>
                <a:cs typeface="Segoe UI Light"/>
              </a:rPr>
              <a:t>About 9% of all trademark applications currently exceed 1,000 characters per class.</a:t>
            </a:r>
          </a:p>
          <a:p>
            <a:pPr lvl="1">
              <a:lnSpc>
                <a:spcPct val="120000"/>
              </a:lnSpc>
            </a:pPr>
            <a:r>
              <a:rPr lang="en-US" sz="1500">
                <a:latin typeface="Segoe UI Light"/>
                <a:cs typeface="Segoe UI Light"/>
              </a:rPr>
              <a:t>The surcharge is for each additional group of 1,000 characters beyond the first 1,000, including all punctuation and spaces.</a:t>
            </a:r>
          </a:p>
          <a:p>
            <a:pPr lvl="1">
              <a:lnSpc>
                <a:spcPct val="120000"/>
              </a:lnSpc>
            </a:pPr>
            <a:r>
              <a:rPr lang="en-US" sz="1500">
                <a:latin typeface="Segoe UI Light"/>
                <a:cs typeface="Segoe UI Light"/>
              </a:rPr>
              <a:t>Character-based limit was selected for operational efficiency. </a:t>
            </a:r>
          </a:p>
          <a:p>
            <a:pPr lvl="2">
              <a:lnSpc>
                <a:spcPct val="120000"/>
              </a:lnSpc>
            </a:pPr>
            <a:r>
              <a:rPr lang="en-US" sz="1600">
                <a:latin typeface="Segoe UI Light"/>
                <a:cs typeface="Segoe UI Light"/>
              </a:rPr>
              <a:t>Accomplished within the electronic application, and applicants have real-time notice of the character count as they enter the identification(s).</a:t>
            </a:r>
            <a:endParaRPr lang="en-US" sz="1600"/>
          </a:p>
        </p:txBody>
      </p:sp>
      <p:graphicFrame>
        <p:nvGraphicFramePr>
          <p:cNvPr id="8" name="Table 7" descr="A table showing unit costs, current fees, proposed fees, and changes in fees for assignments">
            <a:extLst>
              <a:ext uri="{FF2B5EF4-FFF2-40B4-BE49-F238E27FC236}">
                <a16:creationId xmlns:a16="http://schemas.microsoft.com/office/drawing/2014/main" id="{14977E88-8E02-41B1-808A-7C1C4FCCD7F4}"/>
              </a:ext>
            </a:extLst>
          </p:cNvPr>
          <p:cNvGraphicFramePr>
            <a:graphicFrameLocks noGrp="1"/>
          </p:cNvGraphicFramePr>
          <p:nvPr>
            <p:extLst>
              <p:ext uri="{D42A27DB-BD31-4B8C-83A1-F6EECF244321}">
                <p14:modId xmlns:p14="http://schemas.microsoft.com/office/powerpoint/2010/main" val="906485640"/>
              </p:ext>
            </p:extLst>
          </p:nvPr>
        </p:nvGraphicFramePr>
        <p:xfrm>
          <a:off x="458314" y="3768822"/>
          <a:ext cx="8296273" cy="1344053"/>
        </p:xfrm>
        <a:graphic>
          <a:graphicData uri="http://schemas.openxmlformats.org/drawingml/2006/table">
            <a:tbl>
              <a:tblPr firstRow="1" firstCol="1" bandRow="1">
                <a:tableStyleId>{073A0DAA-6AF3-43AB-8588-CEC1D06C72B9}</a:tableStyleId>
              </a:tblPr>
              <a:tblGrid>
                <a:gridCol w="982738">
                  <a:extLst>
                    <a:ext uri="{9D8B030D-6E8A-4147-A177-3AD203B41FA5}">
                      <a16:colId xmlns:a16="http://schemas.microsoft.com/office/drawing/2014/main" val="20000"/>
                    </a:ext>
                  </a:extLst>
                </a:gridCol>
                <a:gridCol w="2763965">
                  <a:extLst>
                    <a:ext uri="{9D8B030D-6E8A-4147-A177-3AD203B41FA5}">
                      <a16:colId xmlns:a16="http://schemas.microsoft.com/office/drawing/2014/main" val="20001"/>
                    </a:ext>
                  </a:extLst>
                </a:gridCol>
                <a:gridCol w="981280">
                  <a:extLst>
                    <a:ext uri="{9D8B030D-6E8A-4147-A177-3AD203B41FA5}">
                      <a16:colId xmlns:a16="http://schemas.microsoft.com/office/drawing/2014/main" val="20002"/>
                    </a:ext>
                  </a:extLst>
                </a:gridCol>
                <a:gridCol w="981280">
                  <a:extLst>
                    <a:ext uri="{9D8B030D-6E8A-4147-A177-3AD203B41FA5}">
                      <a16:colId xmlns:a16="http://schemas.microsoft.com/office/drawing/2014/main" val="20003"/>
                    </a:ext>
                  </a:extLst>
                </a:gridCol>
                <a:gridCol w="855015">
                  <a:extLst>
                    <a:ext uri="{9D8B030D-6E8A-4147-A177-3AD203B41FA5}">
                      <a16:colId xmlns:a16="http://schemas.microsoft.com/office/drawing/2014/main" val="20004"/>
                    </a:ext>
                  </a:extLst>
                </a:gridCol>
                <a:gridCol w="929130">
                  <a:extLst>
                    <a:ext uri="{9D8B030D-6E8A-4147-A177-3AD203B41FA5}">
                      <a16:colId xmlns:a16="http://schemas.microsoft.com/office/drawing/2014/main" val="20005"/>
                    </a:ext>
                  </a:extLst>
                </a:gridCol>
                <a:gridCol w="802865">
                  <a:extLst>
                    <a:ext uri="{9D8B030D-6E8A-4147-A177-3AD203B41FA5}">
                      <a16:colId xmlns:a16="http://schemas.microsoft.com/office/drawing/2014/main" val="20006"/>
                    </a:ext>
                  </a:extLst>
                </a:gridCol>
              </a:tblGrid>
              <a:tr h="703973">
                <a:tc>
                  <a:txBody>
                    <a:bodyPr/>
                    <a:lstStyle/>
                    <a:p>
                      <a:pPr marL="0" marR="0" algn="ctr"/>
                      <a:r>
                        <a:rPr lang="en-US" sz="1200">
                          <a:effectLst/>
                          <a:latin typeface="+mn-lt"/>
                        </a:rPr>
                        <a:t>Fee code</a:t>
                      </a:r>
                      <a:endParaRPr lang="en-US" sz="1200">
                        <a:effectLst/>
                        <a:latin typeface="+mn-lt"/>
                        <a:ea typeface="Times New Roman"/>
                        <a:cs typeface="Times New Roman"/>
                      </a:endParaRPr>
                    </a:p>
                  </a:txBody>
                  <a:tcPr marL="68580" marR="68580" marT="0" marB="0" anchor="ctr">
                    <a:solidFill>
                      <a:srgbClr val="003865"/>
                    </a:solidFill>
                  </a:tcPr>
                </a:tc>
                <a:tc>
                  <a:txBody>
                    <a:bodyPr/>
                    <a:lstStyle/>
                    <a:p>
                      <a:pPr marL="0" marR="0" algn="ctr"/>
                      <a:r>
                        <a:rPr lang="en-US" sz="1200">
                          <a:effectLst/>
                          <a:latin typeface="+mn-lt"/>
                        </a:rPr>
                        <a:t>Description</a:t>
                      </a:r>
                      <a:endParaRPr lang="en-US" sz="1200" baseline="30000">
                        <a:effectLst/>
                        <a:latin typeface="+mn-lt"/>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a:effectLst/>
                          <a:latin typeface="+mn-lt"/>
                        </a:rPr>
                        <a:t>Historical cost</a:t>
                      </a:r>
                    </a:p>
                    <a:p>
                      <a:pPr marL="0" marR="0" algn="ctr">
                        <a:spcBef>
                          <a:spcPts val="0"/>
                        </a:spcBef>
                        <a:spcAft>
                          <a:spcPts val="0"/>
                        </a:spcAft>
                      </a:pPr>
                      <a:r>
                        <a:rPr lang="en-US" sz="1200">
                          <a:effectLst/>
                          <a:latin typeface="+mn-lt"/>
                        </a:rPr>
                        <a:t>(FY 2023)</a:t>
                      </a:r>
                      <a:endParaRPr lang="en-US" sz="1200">
                        <a:effectLst/>
                        <a:latin typeface="+mn-lt"/>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a:effectLst/>
                          <a:latin typeface="+mn-lt"/>
                        </a:rPr>
                        <a:t>Current fee </a:t>
                      </a:r>
                      <a:endParaRPr lang="en-US" sz="1200">
                        <a:effectLst/>
                        <a:latin typeface="+mn-lt"/>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a:effectLst/>
                          <a:latin typeface="+mn-lt"/>
                        </a:rPr>
                        <a:t>Final rule fee</a:t>
                      </a:r>
                      <a:endParaRPr lang="en-US" sz="1200">
                        <a:effectLst/>
                        <a:latin typeface="+mn-lt"/>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a:effectLst/>
                          <a:latin typeface="+mn-lt"/>
                          <a:ea typeface="Times New Roman"/>
                          <a:cs typeface="Times New Roman"/>
                        </a:rPr>
                        <a:t>Dollar </a:t>
                      </a:r>
                      <a:br>
                        <a:rPr lang="en-US" sz="1200">
                          <a:effectLst/>
                          <a:latin typeface="+mn-lt"/>
                          <a:ea typeface="Times New Roman"/>
                          <a:cs typeface="Times New Roman"/>
                        </a:rPr>
                      </a:br>
                      <a:r>
                        <a:rPr lang="en-US" sz="1200">
                          <a:effectLst/>
                          <a:latin typeface="+mn-lt"/>
                          <a:ea typeface="Times New Roman"/>
                          <a:cs typeface="Times New Roman"/>
                        </a:rPr>
                        <a:t>change</a:t>
                      </a:r>
                    </a:p>
                  </a:txBody>
                  <a:tcPr marL="68580" marR="68580" marT="0" marB="0" anchor="ctr">
                    <a:solidFill>
                      <a:srgbClr val="003865"/>
                    </a:solidFill>
                  </a:tcPr>
                </a:tc>
                <a:tc>
                  <a:txBody>
                    <a:bodyPr/>
                    <a:lstStyle/>
                    <a:p>
                      <a:pPr marL="0" marR="0" algn="ctr">
                        <a:spcBef>
                          <a:spcPts val="0"/>
                        </a:spcBef>
                        <a:spcAft>
                          <a:spcPts val="0"/>
                        </a:spcAft>
                      </a:pPr>
                      <a:r>
                        <a:rPr lang="en-US" sz="1200">
                          <a:effectLst/>
                          <a:latin typeface="+mn-lt"/>
                        </a:rPr>
                        <a:t>Percent change</a:t>
                      </a:r>
                      <a:endParaRPr lang="en-US" sz="1200">
                        <a:effectLst/>
                        <a:latin typeface="+mn-lt"/>
                        <a:ea typeface="Times New Roman"/>
                        <a:cs typeface="Times New Roman"/>
                      </a:endParaRPr>
                    </a:p>
                  </a:txBody>
                  <a:tcPr marL="68580" marR="68580" marT="0" marB="0" anchor="ctr">
                    <a:solidFill>
                      <a:srgbClr val="003865"/>
                    </a:solidFill>
                  </a:tcPr>
                </a:tc>
                <a:extLst>
                  <a:ext uri="{0D108BD9-81ED-4DB2-BD59-A6C34878D82A}">
                    <a16:rowId xmlns:a16="http://schemas.microsoft.com/office/drawing/2014/main" val="10000"/>
                  </a:ext>
                </a:extLst>
              </a:tr>
              <a:tr h="215729">
                <a:tc>
                  <a:txBody>
                    <a:bodyPr/>
                    <a:lstStyle/>
                    <a:p>
                      <a:pPr marL="0" marR="0" lvl="0" algn="ctr">
                        <a:lnSpc>
                          <a:spcPct val="100000"/>
                        </a:lnSpc>
                        <a:spcBef>
                          <a:spcPts val="600"/>
                        </a:spcBef>
                        <a:spcAft>
                          <a:spcPts val="600"/>
                        </a:spcAft>
                        <a:buNone/>
                      </a:pPr>
                      <a:r>
                        <a:rPr lang="en-US" sz="1200">
                          <a:solidFill>
                            <a:schemeClr val="bg1"/>
                          </a:solidFill>
                          <a:effectLst/>
                          <a:latin typeface="+mn-lt"/>
                        </a:rPr>
                        <a:t>New fee code</a:t>
                      </a:r>
                      <a:endParaRPr lang="en-US" sz="1200">
                        <a:solidFill>
                          <a:schemeClr val="bg1"/>
                        </a:solidFill>
                        <a:latin typeface="+mn-lt"/>
                      </a:endParaRPr>
                    </a:p>
                  </a:txBody>
                  <a:tcPr marL="45720" marR="45720" anchor="ctr">
                    <a:solidFill>
                      <a:srgbClr val="003865"/>
                    </a:solidFill>
                  </a:tcPr>
                </a:tc>
                <a:tc>
                  <a:txBody>
                    <a:bodyPr/>
                    <a:lstStyle/>
                    <a:p>
                      <a:pPr marL="0" marR="0" lvl="0" algn="l">
                        <a:lnSpc>
                          <a:spcPct val="100000"/>
                        </a:lnSpc>
                        <a:spcBef>
                          <a:spcPts val="600"/>
                        </a:spcBef>
                        <a:spcAft>
                          <a:spcPts val="600"/>
                        </a:spcAft>
                        <a:buNone/>
                      </a:pPr>
                      <a:r>
                        <a:rPr lang="en-US" sz="1200" b="0" i="0" u="none" strike="noStrike" baseline="0" noProof="0">
                          <a:solidFill>
                            <a:srgbClr val="000000"/>
                          </a:solidFill>
                          <a:effectLst/>
                          <a:latin typeface="+mn-lt"/>
                        </a:rPr>
                        <a:t>For each additional group of 1,000 characters beyond the first 1,000 (§§1 and 44), per class* </a:t>
                      </a:r>
                      <a:endParaRPr lang="en-US" sz="1200" b="0" i="0" u="none" strike="noStrike" baseline="0" noProof="0">
                        <a:solidFill>
                          <a:srgbClr val="000000"/>
                        </a:solidFill>
                        <a:latin typeface="+mn-lt"/>
                      </a:endParaRPr>
                    </a:p>
                  </a:txBody>
                  <a:tcPr marL="45720" marR="45720" anchor="ctr">
                    <a:solidFill>
                      <a:srgbClr val="D9D9D6"/>
                    </a:solidFill>
                  </a:tcPr>
                </a:tc>
                <a:tc>
                  <a:txBody>
                    <a:bodyPr/>
                    <a:lstStyle/>
                    <a:p>
                      <a:pPr marL="0" marR="0" algn="ctr">
                        <a:lnSpc>
                          <a:spcPct val="100000"/>
                        </a:lnSpc>
                        <a:spcBef>
                          <a:spcPts val="600"/>
                        </a:spcBef>
                        <a:spcAft>
                          <a:spcPts val="600"/>
                        </a:spcAft>
                      </a:pPr>
                      <a:r>
                        <a:rPr lang="en-US" sz="1200" b="0">
                          <a:solidFill>
                            <a:schemeClr val="tx1"/>
                          </a:solidFill>
                          <a:effectLst/>
                          <a:latin typeface="+mn-lt"/>
                          <a:ea typeface="Times New Roman"/>
                          <a:cs typeface="Times New Roman"/>
                        </a:rPr>
                        <a:t>n/a</a:t>
                      </a:r>
                    </a:p>
                  </a:txBody>
                  <a:tcPr marL="45720" marR="45720" anchor="ctr">
                    <a:solidFill>
                      <a:srgbClr val="D9D9D6"/>
                    </a:solidFill>
                  </a:tcPr>
                </a:tc>
                <a:tc>
                  <a:txBody>
                    <a:bodyPr/>
                    <a:lstStyle/>
                    <a:p>
                      <a:pPr marL="0" marR="0" lvl="0" indent="0" algn="ctr" defTabSz="457200" rtl="0" eaLnBrk="1" fontAlgn="auto" latinLnBrk="0" hangingPunct="1">
                        <a:lnSpc>
                          <a:spcPct val="100000"/>
                        </a:lnSpc>
                        <a:spcBef>
                          <a:spcPts val="600"/>
                        </a:spcBef>
                        <a:spcAft>
                          <a:spcPts val="600"/>
                        </a:spcAft>
                        <a:buClrTx/>
                        <a:buSzTx/>
                        <a:buFontTx/>
                        <a:buNone/>
                        <a:tabLst/>
                        <a:defRPr/>
                      </a:pPr>
                      <a:r>
                        <a:rPr lang="en-US" sz="1200" b="0">
                          <a:solidFill>
                            <a:schemeClr val="tx1"/>
                          </a:solidFill>
                          <a:effectLst/>
                          <a:latin typeface="+mn-lt"/>
                          <a:ea typeface="Times New Roman"/>
                          <a:cs typeface="Times New Roman"/>
                        </a:rPr>
                        <a:t>n/a</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a:solidFill>
                            <a:schemeClr val="tx1"/>
                          </a:solidFill>
                          <a:effectLst/>
                          <a:latin typeface="+mn-lt"/>
                        </a:rPr>
                        <a:t>$200</a:t>
                      </a:r>
                      <a:endParaRPr lang="en-US" sz="1200" b="1">
                        <a:solidFill>
                          <a:schemeClr val="tx1"/>
                        </a:solidFill>
                        <a:effectLst/>
                        <a:latin typeface="+mn-lt"/>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mn-lt"/>
                          <a:ea typeface="Times New Roman"/>
                          <a:cs typeface="Times New Roman"/>
                        </a:rPr>
                        <a:t>n/a</a:t>
                      </a:r>
                    </a:p>
                  </a:txBody>
                  <a:tcPr marL="45720" marR="45720" anchor="ctr">
                    <a:solidFill>
                      <a:srgbClr val="D9D9D6"/>
                    </a:solidFill>
                  </a:tcPr>
                </a:tc>
                <a:tc>
                  <a:txBody>
                    <a:bodyPr/>
                    <a:lstStyle/>
                    <a:p>
                      <a:pPr marL="0" marR="0" algn="ctr">
                        <a:lnSpc>
                          <a:spcPct val="100000"/>
                        </a:lnSpc>
                        <a:spcBef>
                          <a:spcPts val="600"/>
                        </a:spcBef>
                        <a:spcAft>
                          <a:spcPts val="600"/>
                        </a:spcAft>
                      </a:pPr>
                      <a:r>
                        <a:rPr lang="en-US" sz="1200" b="0" kern="1200">
                          <a:solidFill>
                            <a:schemeClr val="tx1"/>
                          </a:solidFill>
                          <a:effectLst/>
                          <a:latin typeface="+mn-lt"/>
                          <a:ea typeface="+mn-ea"/>
                          <a:cs typeface="+mn-cs"/>
                        </a:rPr>
                        <a:t>n/a</a:t>
                      </a:r>
                      <a:endParaRPr lang="en-US" sz="1200" b="0">
                        <a:solidFill>
                          <a:schemeClr val="tx1"/>
                        </a:solidFill>
                        <a:effectLst/>
                        <a:latin typeface="+mn-lt"/>
                        <a:ea typeface="Times New Roman"/>
                        <a:cs typeface="Times New Roman"/>
                      </a:endParaRPr>
                    </a:p>
                  </a:txBody>
                  <a:tcPr marL="45720" marR="45720" anchor="ctr">
                    <a:solidFill>
                      <a:srgbClr val="D9D9D6"/>
                    </a:solidFill>
                  </a:tcPr>
                </a:tc>
                <a:extLst>
                  <a:ext uri="{0D108BD9-81ED-4DB2-BD59-A6C34878D82A}">
                    <a16:rowId xmlns:a16="http://schemas.microsoft.com/office/drawing/2014/main" val="2041854526"/>
                  </a:ext>
                </a:extLst>
              </a:tr>
            </a:tbl>
          </a:graphicData>
        </a:graphic>
      </p:graphicFrame>
      <p:sp>
        <p:nvSpPr>
          <p:cNvPr id="2" name="TextBox 1">
            <a:extLst>
              <a:ext uri="{FF2B5EF4-FFF2-40B4-BE49-F238E27FC236}">
                <a16:creationId xmlns:a16="http://schemas.microsoft.com/office/drawing/2014/main" id="{341C672F-AA0F-1012-4AD2-2AF28AC9748B}"/>
              </a:ext>
            </a:extLst>
          </p:cNvPr>
          <p:cNvSpPr txBox="1"/>
          <p:nvPr/>
        </p:nvSpPr>
        <p:spPr>
          <a:xfrm>
            <a:off x="3880814" y="5141885"/>
            <a:ext cx="4873773" cy="2462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000">
                <a:cs typeface="Segoe UI"/>
              </a:rPr>
              <a:t>*Surcharge will apply to applications filed by paper and electronically.</a:t>
            </a:r>
          </a:p>
        </p:txBody>
      </p:sp>
      <p:sp>
        <p:nvSpPr>
          <p:cNvPr id="4" name="Slide Number Placeholder 3">
            <a:extLst>
              <a:ext uri="{FF2B5EF4-FFF2-40B4-BE49-F238E27FC236}">
                <a16:creationId xmlns:a16="http://schemas.microsoft.com/office/drawing/2014/main" id="{F6F96690-7AFE-1E65-FD4D-D7B9ACA40DB9}"/>
              </a:ext>
            </a:extLst>
          </p:cNvPr>
          <p:cNvSpPr>
            <a:spLocks noGrp="1"/>
          </p:cNvSpPr>
          <p:nvPr>
            <p:ph type="sldNum" sz="quarter" idx="10"/>
          </p:nvPr>
        </p:nvSpPr>
        <p:spPr/>
        <p:txBody>
          <a:bodyPr/>
          <a:lstStyle/>
          <a:p>
            <a:fld id="{1D648693-0942-45E9-83AE-76FC568F9452}" type="slidenum">
              <a:rPr lang="en-US" smtClean="0"/>
              <a:pPr/>
              <a:t>17</a:t>
            </a:fld>
            <a:endParaRPr lang="en-US"/>
          </a:p>
        </p:txBody>
      </p:sp>
    </p:spTree>
    <p:extLst>
      <p:ext uri="{BB962C8B-B14F-4D97-AF65-F5344CB8AC3E}">
        <p14:creationId xmlns:p14="http://schemas.microsoft.com/office/powerpoint/2010/main" val="1574396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BBD366E-9900-47E5-A21D-C9A05DC0F2A7}"/>
              </a:ext>
            </a:extLst>
          </p:cNvPr>
          <p:cNvSpPr>
            <a:spLocks noGrp="1"/>
          </p:cNvSpPr>
          <p:nvPr>
            <p:ph type="title"/>
          </p:nvPr>
        </p:nvSpPr>
        <p:spPr/>
        <p:txBody>
          <a:bodyPr>
            <a:normAutofit/>
          </a:bodyPr>
          <a:lstStyle/>
          <a:p>
            <a:r>
              <a:rPr lang="en-US" sz="3600"/>
              <a:t>Madrid applications</a:t>
            </a:r>
            <a:endParaRPr lang="en-US" sz="2200" i="1"/>
          </a:p>
        </p:txBody>
      </p:sp>
      <p:sp>
        <p:nvSpPr>
          <p:cNvPr id="7" name="Content Placeholder 6">
            <a:extLst>
              <a:ext uri="{FF2B5EF4-FFF2-40B4-BE49-F238E27FC236}">
                <a16:creationId xmlns:a16="http://schemas.microsoft.com/office/drawing/2014/main" id="{6A805F0C-D49A-43FC-A0A2-6B3602E55381}"/>
              </a:ext>
            </a:extLst>
          </p:cNvPr>
          <p:cNvSpPr>
            <a:spLocks noGrp="1"/>
          </p:cNvSpPr>
          <p:nvPr>
            <p:ph idx="1"/>
          </p:nvPr>
        </p:nvSpPr>
        <p:spPr>
          <a:xfrm>
            <a:off x="457200" y="1428428"/>
            <a:ext cx="8229600" cy="1736977"/>
          </a:xfrm>
        </p:spPr>
        <p:txBody>
          <a:bodyPr vert="horz" lIns="91440" tIns="45720" rIns="91440" bIns="45720" rtlCol="0" anchor="t">
            <a:normAutofit lnSpcReduction="10000"/>
          </a:bodyPr>
          <a:lstStyle/>
          <a:p>
            <a:r>
              <a:rPr lang="en-US" sz="1600">
                <a:latin typeface="Segoe UI"/>
                <a:cs typeface="Segoe UI"/>
              </a:rPr>
              <a:t>As noted on slide 10, we have decided not to implement the proposed base application and surcharge structure for section 66(a) filings.</a:t>
            </a:r>
          </a:p>
          <a:p>
            <a:r>
              <a:rPr lang="en-US" sz="1600">
                <a:latin typeface="Segoe UI"/>
                <a:cs typeface="Segoe UI"/>
              </a:rPr>
              <a:t>Instead, we are adjusting the fees paid for Madrid applications under section 66(a) of the Trademark Act to align with proposed fees for domestic applications. </a:t>
            </a:r>
            <a:endParaRPr lang="en-US" sz="1600"/>
          </a:p>
          <a:p>
            <a:r>
              <a:rPr lang="en-US" sz="1600">
                <a:solidFill>
                  <a:srgbClr val="000000"/>
                </a:solidFill>
                <a:latin typeface="Segoe UI"/>
                <a:cs typeface="Segoe UI"/>
              </a:rPr>
              <a:t>The single fee for Madrid filings is set to approximately the same amount on average that an applicant would pay using the new base fee and surcharge system. </a:t>
            </a:r>
          </a:p>
        </p:txBody>
      </p:sp>
      <p:graphicFrame>
        <p:nvGraphicFramePr>
          <p:cNvPr id="5" name="Content Placeholder 4">
            <a:extLst>
              <a:ext uri="{FF2B5EF4-FFF2-40B4-BE49-F238E27FC236}">
                <a16:creationId xmlns:a16="http://schemas.microsoft.com/office/drawing/2014/main" id="{E196E50C-F4EA-4EA0-8AF2-D997E3CA9FF9}"/>
              </a:ext>
            </a:extLst>
          </p:cNvPr>
          <p:cNvGraphicFramePr>
            <a:graphicFrameLocks/>
          </p:cNvGraphicFramePr>
          <p:nvPr>
            <p:extLst>
              <p:ext uri="{D42A27DB-BD31-4B8C-83A1-F6EECF244321}">
                <p14:modId xmlns:p14="http://schemas.microsoft.com/office/powerpoint/2010/main" val="158239882"/>
              </p:ext>
            </p:extLst>
          </p:nvPr>
        </p:nvGraphicFramePr>
        <p:xfrm>
          <a:off x="674517" y="3241942"/>
          <a:ext cx="7778577" cy="1737360"/>
        </p:xfrm>
        <a:graphic>
          <a:graphicData uri="http://schemas.openxmlformats.org/drawingml/2006/table">
            <a:tbl>
              <a:tblPr firstRow="1" bandRow="1">
                <a:tableStyleId>{5C22544A-7EE6-4342-B048-85BDC9FD1C3A}</a:tableStyleId>
              </a:tblPr>
              <a:tblGrid>
                <a:gridCol w="875560">
                  <a:extLst>
                    <a:ext uri="{9D8B030D-6E8A-4147-A177-3AD203B41FA5}">
                      <a16:colId xmlns:a16="http://schemas.microsoft.com/office/drawing/2014/main" val="2559880622"/>
                    </a:ext>
                  </a:extLst>
                </a:gridCol>
                <a:gridCol w="2607890">
                  <a:extLst>
                    <a:ext uri="{9D8B030D-6E8A-4147-A177-3AD203B41FA5}">
                      <a16:colId xmlns:a16="http://schemas.microsoft.com/office/drawing/2014/main" val="579065524"/>
                    </a:ext>
                  </a:extLst>
                </a:gridCol>
                <a:gridCol w="931926">
                  <a:extLst>
                    <a:ext uri="{9D8B030D-6E8A-4147-A177-3AD203B41FA5}">
                      <a16:colId xmlns:a16="http://schemas.microsoft.com/office/drawing/2014/main" val="3685220340"/>
                    </a:ext>
                  </a:extLst>
                </a:gridCol>
                <a:gridCol w="916894">
                  <a:extLst>
                    <a:ext uri="{9D8B030D-6E8A-4147-A177-3AD203B41FA5}">
                      <a16:colId xmlns:a16="http://schemas.microsoft.com/office/drawing/2014/main" val="1453193676"/>
                    </a:ext>
                  </a:extLst>
                </a:gridCol>
                <a:gridCol w="931927">
                  <a:extLst>
                    <a:ext uri="{9D8B030D-6E8A-4147-A177-3AD203B41FA5}">
                      <a16:colId xmlns:a16="http://schemas.microsoft.com/office/drawing/2014/main" val="2861426548"/>
                    </a:ext>
                  </a:extLst>
                </a:gridCol>
                <a:gridCol w="759069">
                  <a:extLst>
                    <a:ext uri="{9D8B030D-6E8A-4147-A177-3AD203B41FA5}">
                      <a16:colId xmlns:a16="http://schemas.microsoft.com/office/drawing/2014/main" val="1374106642"/>
                    </a:ext>
                  </a:extLst>
                </a:gridCol>
                <a:gridCol w="755311">
                  <a:extLst>
                    <a:ext uri="{9D8B030D-6E8A-4147-A177-3AD203B41FA5}">
                      <a16:colId xmlns:a16="http://schemas.microsoft.com/office/drawing/2014/main" val="2628033061"/>
                    </a:ext>
                  </a:extLst>
                </a:gridCol>
              </a:tblGrid>
              <a:tr h="494505">
                <a:tc>
                  <a:txBody>
                    <a:bodyPr/>
                    <a:lstStyle/>
                    <a:p>
                      <a:pPr marL="0" marR="0" algn="ctr"/>
                      <a:r>
                        <a:rPr lang="en-US" sz="1200">
                          <a:effectLst/>
                          <a:latin typeface="+mn-lt"/>
                        </a:rPr>
                        <a:t>Fee code</a:t>
                      </a:r>
                      <a:endParaRPr lang="en-US" sz="1200">
                        <a:effectLst/>
                        <a:latin typeface="+mn-lt"/>
                        <a:ea typeface="Times New Roman"/>
                        <a:cs typeface="Times New Roman"/>
                      </a:endParaRPr>
                    </a:p>
                  </a:txBody>
                  <a:tcPr marL="45720" marR="45720" anchor="ctr">
                    <a:solidFill>
                      <a:srgbClr val="003865"/>
                    </a:solidFill>
                  </a:tcPr>
                </a:tc>
                <a:tc>
                  <a:txBody>
                    <a:bodyPr/>
                    <a:lstStyle/>
                    <a:p>
                      <a:pPr marL="0" marR="0" algn="ctr"/>
                      <a:r>
                        <a:rPr lang="en-US" sz="1200">
                          <a:effectLst/>
                          <a:latin typeface="+mn-lt"/>
                        </a:rPr>
                        <a:t>Description</a:t>
                      </a:r>
                      <a:endParaRPr lang="en-US" sz="1200" baseline="30000">
                        <a:effectLst/>
                        <a:latin typeface="+mn-lt"/>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a:effectLst/>
                          <a:latin typeface="+mn-lt"/>
                        </a:rPr>
                        <a:t>Historical cost</a:t>
                      </a:r>
                    </a:p>
                    <a:p>
                      <a:pPr marL="0" marR="0" algn="ctr">
                        <a:spcBef>
                          <a:spcPts val="0"/>
                        </a:spcBef>
                        <a:spcAft>
                          <a:spcPts val="0"/>
                        </a:spcAft>
                      </a:pPr>
                      <a:r>
                        <a:rPr lang="en-US" sz="1200">
                          <a:effectLst/>
                          <a:latin typeface="+mn-lt"/>
                        </a:rPr>
                        <a:t>(FY 2023)</a:t>
                      </a:r>
                      <a:endParaRPr lang="en-US" sz="1200">
                        <a:effectLst/>
                        <a:latin typeface="+mn-lt"/>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a:effectLst/>
                          <a:latin typeface="+mn-lt"/>
                        </a:rPr>
                        <a:t>Current fee </a:t>
                      </a:r>
                      <a:endParaRPr lang="en-US" sz="1200">
                        <a:effectLst/>
                        <a:latin typeface="+mn-lt"/>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a:effectLst/>
                          <a:latin typeface="+mn-lt"/>
                        </a:rPr>
                        <a:t>Final rule fee</a:t>
                      </a:r>
                      <a:endParaRPr lang="en-US" sz="1200">
                        <a:effectLst/>
                        <a:latin typeface="+mn-lt"/>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a:effectLst/>
                          <a:latin typeface="+mn-lt"/>
                          <a:ea typeface="Times New Roman"/>
                          <a:cs typeface="Times New Roman"/>
                        </a:rPr>
                        <a:t>Dollar change</a:t>
                      </a:r>
                    </a:p>
                  </a:txBody>
                  <a:tcPr marL="45720" marR="45720" anchor="ctr">
                    <a:solidFill>
                      <a:srgbClr val="003865"/>
                    </a:solidFill>
                  </a:tcPr>
                </a:tc>
                <a:tc>
                  <a:txBody>
                    <a:bodyPr/>
                    <a:lstStyle/>
                    <a:p>
                      <a:pPr marL="0" marR="0" algn="ctr">
                        <a:spcBef>
                          <a:spcPts val="0"/>
                        </a:spcBef>
                        <a:spcAft>
                          <a:spcPts val="0"/>
                        </a:spcAft>
                      </a:pPr>
                      <a:r>
                        <a:rPr lang="en-US" sz="1200">
                          <a:effectLst/>
                          <a:latin typeface="+mn-lt"/>
                        </a:rPr>
                        <a:t>Percent change</a:t>
                      </a:r>
                      <a:endParaRPr lang="en-US" sz="1200">
                        <a:effectLst/>
                        <a:latin typeface="+mn-lt"/>
                        <a:ea typeface="Times New Roman"/>
                        <a:cs typeface="Times New Roman"/>
                      </a:endParaRPr>
                    </a:p>
                  </a:txBody>
                  <a:tcPr marL="45720" marR="45720" anchor="ctr">
                    <a:solidFill>
                      <a:srgbClr val="003865"/>
                    </a:solidFill>
                  </a:tcPr>
                </a:tc>
                <a:extLst>
                  <a:ext uri="{0D108BD9-81ED-4DB2-BD59-A6C34878D82A}">
                    <a16:rowId xmlns:a16="http://schemas.microsoft.com/office/drawing/2014/main" val="153372161"/>
                  </a:ext>
                </a:extLst>
              </a:tr>
              <a:tr h="220761">
                <a:tc>
                  <a:txBody>
                    <a:bodyPr/>
                    <a:lstStyle/>
                    <a:p>
                      <a:pPr marL="0" lvl="0" algn="ctr">
                        <a:lnSpc>
                          <a:spcPct val="100000"/>
                        </a:lnSpc>
                        <a:spcBef>
                          <a:spcPts val="600"/>
                        </a:spcBef>
                        <a:spcAft>
                          <a:spcPts val="600"/>
                        </a:spcAft>
                        <a:buNone/>
                      </a:pPr>
                      <a:r>
                        <a:rPr lang="en-US" sz="1200" b="1">
                          <a:solidFill>
                            <a:schemeClr val="bg1"/>
                          </a:solidFill>
                          <a:effectLst/>
                          <a:latin typeface="+mn-lt"/>
                        </a:rPr>
                        <a:t>7931</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1200" strike="noStrike" baseline="0">
                          <a:latin typeface="+mn-lt"/>
                        </a:rPr>
                        <a:t>Application fee filed with WIPO (§ 66(a)), per class</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200" strike="noStrike" baseline="0">
                          <a:solidFill>
                            <a:schemeClr val="tx1"/>
                          </a:solidFill>
                          <a:effectLst/>
                          <a:latin typeface="+mn-lt"/>
                        </a:rPr>
                        <a:t>$890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200" strike="noStrike" kern="1200" baseline="0">
                          <a:solidFill>
                            <a:schemeClr val="tx1"/>
                          </a:solidFill>
                          <a:effectLst/>
                          <a:latin typeface="+mn-lt"/>
                          <a:ea typeface="+mn-ea"/>
                          <a:cs typeface="+mn-cs"/>
                        </a:rPr>
                        <a:t>$500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200" strike="noStrike" baseline="0">
                          <a:solidFill>
                            <a:schemeClr val="tx1"/>
                          </a:solidFill>
                          <a:effectLst/>
                          <a:latin typeface="+mn-lt"/>
                        </a:rPr>
                        <a:t>$600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200" b="0" strike="noStrike" baseline="0">
                          <a:solidFill>
                            <a:schemeClr val="tx1"/>
                          </a:solidFill>
                          <a:effectLst/>
                          <a:latin typeface="+mn-lt"/>
                          <a:ea typeface="Times New Roman"/>
                          <a:cs typeface="Times New Roman"/>
                        </a:rPr>
                        <a:t>$100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200" strike="noStrike" kern="1200" baseline="0">
                          <a:solidFill>
                            <a:schemeClr val="tx1"/>
                          </a:solidFill>
                          <a:effectLst/>
                          <a:latin typeface="+mn-lt"/>
                          <a:ea typeface="+mn-ea"/>
                          <a:cs typeface="+mn-cs"/>
                        </a:rPr>
                        <a:t>20%</a:t>
                      </a:r>
                    </a:p>
                  </a:txBody>
                  <a:tcPr marL="45720" marR="45720" anchor="ctr">
                    <a:solidFill>
                      <a:srgbClr val="D9D9D6"/>
                    </a:solidFill>
                  </a:tcPr>
                </a:tc>
                <a:extLst>
                  <a:ext uri="{0D108BD9-81ED-4DB2-BD59-A6C34878D82A}">
                    <a16:rowId xmlns:a16="http://schemas.microsoft.com/office/drawing/2014/main" val="1797460621"/>
                  </a:ext>
                </a:extLst>
              </a:tr>
              <a:tr h="353218">
                <a:tc>
                  <a:txBody>
                    <a:bodyPr/>
                    <a:lstStyle/>
                    <a:p>
                      <a:pPr marL="0" lvl="0" algn="ctr">
                        <a:lnSpc>
                          <a:spcPct val="100000"/>
                        </a:lnSpc>
                        <a:spcBef>
                          <a:spcPts val="600"/>
                        </a:spcBef>
                        <a:spcAft>
                          <a:spcPts val="600"/>
                        </a:spcAft>
                        <a:buNone/>
                      </a:pPr>
                      <a:r>
                        <a:rPr lang="en-US" sz="1200" b="1">
                          <a:solidFill>
                            <a:schemeClr val="bg1"/>
                          </a:solidFill>
                          <a:effectLst/>
                          <a:latin typeface="+mn-lt"/>
                        </a:rPr>
                        <a:t>7933</a:t>
                      </a:r>
                    </a:p>
                  </a:txBody>
                  <a:tcPr marL="45720" marR="45720" anchor="ctr">
                    <a:solidFill>
                      <a:srgbClr val="003865"/>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1200" strike="noStrike" baseline="0">
                          <a:latin typeface="+mn-lt"/>
                        </a:rPr>
                        <a:t>Subsequent designation fee filed with WIPO</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strike="noStrike" baseline="0">
                          <a:latin typeface="+mn-lt"/>
                        </a:rPr>
                        <a:t>(§ 66(a)), per class</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200" strike="noStrike" baseline="0">
                          <a:solidFill>
                            <a:schemeClr val="tx1"/>
                          </a:solidFill>
                          <a:effectLst/>
                          <a:latin typeface="+mn-lt"/>
                        </a:rPr>
                        <a:t>$863</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200" strike="noStrike" kern="1200" baseline="0">
                          <a:solidFill>
                            <a:schemeClr val="tx1"/>
                          </a:solidFill>
                          <a:effectLst/>
                          <a:latin typeface="+mn-lt"/>
                          <a:ea typeface="+mn-ea"/>
                          <a:cs typeface="+mn-cs"/>
                        </a:rPr>
                        <a:t>$500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200" strike="noStrike" baseline="0">
                          <a:solidFill>
                            <a:schemeClr val="tx1"/>
                          </a:solidFill>
                          <a:effectLst/>
                          <a:latin typeface="+mn-lt"/>
                        </a:rPr>
                        <a:t>$600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200" b="0" strike="noStrike" baseline="0">
                          <a:solidFill>
                            <a:schemeClr val="tx1"/>
                          </a:solidFill>
                          <a:effectLst/>
                          <a:latin typeface="+mn-lt"/>
                          <a:ea typeface="Times New Roman"/>
                          <a:cs typeface="Times New Roman"/>
                        </a:rPr>
                        <a:t>$100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200" strike="noStrike" kern="1200" baseline="0">
                          <a:solidFill>
                            <a:schemeClr val="tx1"/>
                          </a:solidFill>
                          <a:effectLst/>
                          <a:latin typeface="+mn-lt"/>
                          <a:ea typeface="+mn-ea"/>
                          <a:cs typeface="+mn-cs"/>
                        </a:rPr>
                        <a:t>20%</a:t>
                      </a:r>
                    </a:p>
                  </a:txBody>
                  <a:tcPr marL="45720" marR="45720" anchor="ctr">
                    <a:solidFill>
                      <a:srgbClr val="D9D9D6"/>
                    </a:solidFill>
                  </a:tcPr>
                </a:tc>
                <a:extLst>
                  <a:ext uri="{0D108BD9-81ED-4DB2-BD59-A6C34878D82A}">
                    <a16:rowId xmlns:a16="http://schemas.microsoft.com/office/drawing/2014/main" val="645256444"/>
                  </a:ext>
                </a:extLst>
              </a:tr>
            </a:tbl>
          </a:graphicData>
        </a:graphic>
      </p:graphicFrame>
      <p:sp>
        <p:nvSpPr>
          <p:cNvPr id="4" name="Slide Number Placeholder 3">
            <a:extLst>
              <a:ext uri="{FF2B5EF4-FFF2-40B4-BE49-F238E27FC236}">
                <a16:creationId xmlns:a16="http://schemas.microsoft.com/office/drawing/2014/main" id="{EBC8E6EC-A8AD-4CF4-BB09-2B81BC8B6976}"/>
              </a:ext>
            </a:extLst>
          </p:cNvPr>
          <p:cNvSpPr>
            <a:spLocks noGrp="1"/>
          </p:cNvSpPr>
          <p:nvPr>
            <p:ph type="sldNum" sz="quarter" idx="10"/>
          </p:nvPr>
        </p:nvSpPr>
        <p:spPr/>
        <p:txBody>
          <a:bodyPr/>
          <a:lstStyle/>
          <a:p>
            <a:fld id="{1D648693-0942-45E9-83AE-76FC568F9452}" type="slidenum">
              <a:rPr lang="en-US" dirty="0" smtClean="0"/>
              <a:pPr/>
              <a:t>18</a:t>
            </a:fld>
            <a:endParaRPr lang="en-US"/>
          </a:p>
        </p:txBody>
      </p:sp>
    </p:spTree>
    <p:extLst>
      <p:ext uri="{BB962C8B-B14F-4D97-AF65-F5344CB8AC3E}">
        <p14:creationId xmlns:p14="http://schemas.microsoft.com/office/powerpoint/2010/main" val="3993762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2540D8B-EB5F-447A-8F1F-9C42E539FD2D}"/>
              </a:ext>
            </a:extLst>
          </p:cNvPr>
          <p:cNvSpPr>
            <a:spLocks noGrp="1"/>
          </p:cNvSpPr>
          <p:nvPr>
            <p:ph type="title"/>
          </p:nvPr>
        </p:nvSpPr>
        <p:spPr/>
        <p:txBody>
          <a:bodyPr>
            <a:noAutofit/>
          </a:bodyPr>
          <a:lstStyle/>
          <a:p>
            <a:r>
              <a:rPr lang="en-US" sz="3600"/>
              <a:t>Intent-to-use (ITU) filings</a:t>
            </a:r>
            <a:endParaRPr lang="en-US" sz="2200" b="0" i="1"/>
          </a:p>
        </p:txBody>
      </p:sp>
      <p:sp>
        <p:nvSpPr>
          <p:cNvPr id="6" name="Content Placeholder 5">
            <a:extLst>
              <a:ext uri="{FF2B5EF4-FFF2-40B4-BE49-F238E27FC236}">
                <a16:creationId xmlns:a16="http://schemas.microsoft.com/office/drawing/2014/main" id="{E8254803-BB4F-4200-86F8-CAD7C6DE2B1D}"/>
              </a:ext>
            </a:extLst>
          </p:cNvPr>
          <p:cNvSpPr>
            <a:spLocks noGrp="1"/>
          </p:cNvSpPr>
          <p:nvPr>
            <p:ph idx="1"/>
          </p:nvPr>
        </p:nvSpPr>
        <p:spPr/>
        <p:txBody>
          <a:bodyPr vert="horz" lIns="91440" tIns="45720" rIns="91440" bIns="45720" rtlCol="0" anchor="t">
            <a:normAutofit/>
          </a:bodyPr>
          <a:lstStyle/>
          <a:p>
            <a:r>
              <a:rPr lang="en-US" sz="1600">
                <a:latin typeface="+mn-lt"/>
                <a:cs typeface="Segoe UI Light"/>
              </a:rPr>
              <a:t>The fees for processing an amendment to allege use (AAU) and statement of use (SOU) have not been adjusted since the current fees were implemented in 2002. </a:t>
            </a:r>
            <a:r>
              <a:rPr lang="en-US" sz="1800">
                <a:latin typeface="+mn-lt"/>
                <a:cs typeface="Segoe UI Light"/>
              </a:rPr>
              <a:t> </a:t>
            </a:r>
            <a:endParaRPr lang="en-US" sz="1800">
              <a:latin typeface="+mn-lt"/>
            </a:endParaRPr>
          </a:p>
          <a:p>
            <a:pPr lvl="1"/>
            <a:r>
              <a:rPr lang="en-US" sz="1600"/>
              <a:t>The costs of processing these filings have increased due to inflation and application complexity. </a:t>
            </a:r>
          </a:p>
          <a:p>
            <a:pPr lvl="1"/>
            <a:r>
              <a:rPr lang="en-US" sz="1600"/>
              <a:t>The fee adjustment improves cost recovery for processing ITUs and balances the fee structure.</a:t>
            </a:r>
            <a:endParaRPr lang="en-US" sz="1600" strike="sngStrike"/>
          </a:p>
          <a:p>
            <a:endParaRPr lang="en-US" sz="1400"/>
          </a:p>
        </p:txBody>
      </p:sp>
      <p:graphicFrame>
        <p:nvGraphicFramePr>
          <p:cNvPr id="7" name="Content Placeholder 10">
            <a:extLst>
              <a:ext uri="{FF2B5EF4-FFF2-40B4-BE49-F238E27FC236}">
                <a16:creationId xmlns:a16="http://schemas.microsoft.com/office/drawing/2014/main" id="{A1B5BC87-4875-4E99-9BEE-54C43629343E}"/>
              </a:ext>
            </a:extLst>
          </p:cNvPr>
          <p:cNvGraphicFramePr>
            <a:graphicFrameLocks/>
          </p:cNvGraphicFramePr>
          <p:nvPr>
            <p:extLst>
              <p:ext uri="{D42A27DB-BD31-4B8C-83A1-F6EECF244321}">
                <p14:modId xmlns:p14="http://schemas.microsoft.com/office/powerpoint/2010/main" val="3127074391"/>
              </p:ext>
            </p:extLst>
          </p:nvPr>
        </p:nvGraphicFramePr>
        <p:xfrm>
          <a:off x="457201" y="3413616"/>
          <a:ext cx="8229599" cy="1852054"/>
        </p:xfrm>
        <a:graphic>
          <a:graphicData uri="http://schemas.openxmlformats.org/drawingml/2006/table">
            <a:tbl>
              <a:tblPr firstRow="1" bandRow="1">
                <a:tableStyleId>{5C22544A-7EE6-4342-B048-85BDC9FD1C3A}</a:tableStyleId>
              </a:tblPr>
              <a:tblGrid>
                <a:gridCol w="830911">
                  <a:extLst>
                    <a:ext uri="{9D8B030D-6E8A-4147-A177-3AD203B41FA5}">
                      <a16:colId xmlns:a16="http://schemas.microsoft.com/office/drawing/2014/main" val="1880242546"/>
                    </a:ext>
                  </a:extLst>
                </a:gridCol>
                <a:gridCol w="2881552">
                  <a:extLst>
                    <a:ext uri="{9D8B030D-6E8A-4147-A177-3AD203B41FA5}">
                      <a16:colId xmlns:a16="http://schemas.microsoft.com/office/drawing/2014/main" val="1617072663"/>
                    </a:ext>
                  </a:extLst>
                </a:gridCol>
                <a:gridCol w="1250899">
                  <a:extLst>
                    <a:ext uri="{9D8B030D-6E8A-4147-A177-3AD203B41FA5}">
                      <a16:colId xmlns:a16="http://schemas.microsoft.com/office/drawing/2014/main" val="1576103466"/>
                    </a:ext>
                  </a:extLst>
                </a:gridCol>
                <a:gridCol w="811987">
                  <a:extLst>
                    <a:ext uri="{9D8B030D-6E8A-4147-A177-3AD203B41FA5}">
                      <a16:colId xmlns:a16="http://schemas.microsoft.com/office/drawing/2014/main" val="1961331526"/>
                    </a:ext>
                  </a:extLst>
                </a:gridCol>
                <a:gridCol w="995187">
                  <a:extLst>
                    <a:ext uri="{9D8B030D-6E8A-4147-A177-3AD203B41FA5}">
                      <a16:colId xmlns:a16="http://schemas.microsoft.com/office/drawing/2014/main" val="788149106"/>
                    </a:ext>
                  </a:extLst>
                </a:gridCol>
                <a:gridCol w="739471">
                  <a:extLst>
                    <a:ext uri="{9D8B030D-6E8A-4147-A177-3AD203B41FA5}">
                      <a16:colId xmlns:a16="http://schemas.microsoft.com/office/drawing/2014/main" val="4250865585"/>
                    </a:ext>
                  </a:extLst>
                </a:gridCol>
                <a:gridCol w="719592">
                  <a:extLst>
                    <a:ext uri="{9D8B030D-6E8A-4147-A177-3AD203B41FA5}">
                      <a16:colId xmlns:a16="http://schemas.microsoft.com/office/drawing/2014/main" val="2698179144"/>
                    </a:ext>
                  </a:extLst>
                </a:gridCol>
              </a:tblGrid>
              <a:tr h="389014">
                <a:tc>
                  <a:txBody>
                    <a:bodyPr/>
                    <a:lstStyle/>
                    <a:p>
                      <a:pPr marL="0" marR="0" algn="ctr"/>
                      <a:r>
                        <a:rPr lang="en-US" sz="1200">
                          <a:effectLst/>
                          <a:latin typeface="Segoe UI"/>
                        </a:rPr>
                        <a:t>Fee code</a:t>
                      </a:r>
                      <a:endParaRPr lang="en-US" sz="1200">
                        <a:effectLst/>
                        <a:latin typeface="Segoe UI"/>
                        <a:ea typeface="Times New Roman"/>
                        <a:cs typeface="Times New Roman"/>
                      </a:endParaRPr>
                    </a:p>
                  </a:txBody>
                  <a:tcPr marL="68580" marR="68580" marT="0" marB="0" anchor="ctr">
                    <a:solidFill>
                      <a:srgbClr val="003865"/>
                    </a:solidFill>
                  </a:tcPr>
                </a:tc>
                <a:tc>
                  <a:txBody>
                    <a:bodyPr/>
                    <a:lstStyle/>
                    <a:p>
                      <a:pPr marL="0" marR="0" algn="ctr"/>
                      <a:r>
                        <a:rPr lang="en-US" sz="1200">
                          <a:effectLst/>
                          <a:latin typeface="Segoe UI"/>
                        </a:rPr>
                        <a:t>Description</a:t>
                      </a:r>
                      <a:endParaRPr lang="en-US" sz="1200" baseline="3000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a:effectLst/>
                          <a:latin typeface="Segoe UI"/>
                        </a:rPr>
                        <a:t>Historical cost</a:t>
                      </a:r>
                    </a:p>
                    <a:p>
                      <a:pPr marL="0" marR="0" algn="ctr">
                        <a:spcBef>
                          <a:spcPts val="0"/>
                        </a:spcBef>
                        <a:spcAft>
                          <a:spcPts val="0"/>
                        </a:spcAft>
                      </a:pPr>
                      <a:r>
                        <a:rPr lang="en-US" sz="1200">
                          <a:effectLst/>
                          <a:latin typeface="Segoe UI"/>
                        </a:rPr>
                        <a:t>(FY 2023)</a:t>
                      </a:r>
                      <a:endParaRPr lang="en-US" sz="120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a:effectLst/>
                          <a:latin typeface="Segoe UI"/>
                        </a:rPr>
                        <a:t>Current fee </a:t>
                      </a:r>
                      <a:endParaRPr lang="en-US" sz="120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a:effectLst/>
                          <a:latin typeface="+mn-lt"/>
                        </a:rPr>
                        <a:t>Final rule fee</a:t>
                      </a:r>
                      <a:endParaRPr lang="en-US" sz="1200">
                        <a:effectLst/>
                        <a:latin typeface="+mn-lt"/>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a:effectLst/>
                          <a:latin typeface="Segoe UI"/>
                          <a:ea typeface="Times New Roman"/>
                          <a:cs typeface="Times New Roman"/>
                        </a:rPr>
                        <a:t>Dollar change</a:t>
                      </a:r>
                    </a:p>
                  </a:txBody>
                  <a:tcPr marL="68580" marR="68580" marT="0" marB="0" anchor="ctr">
                    <a:solidFill>
                      <a:srgbClr val="003865"/>
                    </a:solidFill>
                  </a:tcPr>
                </a:tc>
                <a:tc>
                  <a:txBody>
                    <a:bodyPr/>
                    <a:lstStyle/>
                    <a:p>
                      <a:pPr marL="0" marR="0" algn="ctr">
                        <a:spcBef>
                          <a:spcPts val="0"/>
                        </a:spcBef>
                        <a:spcAft>
                          <a:spcPts val="0"/>
                        </a:spcAft>
                      </a:pPr>
                      <a:r>
                        <a:rPr lang="en-US" sz="1200">
                          <a:effectLst/>
                          <a:latin typeface="Segoe UI"/>
                        </a:rPr>
                        <a:t>Percent change</a:t>
                      </a:r>
                      <a:endParaRPr lang="en-US" sz="1200">
                        <a:effectLst/>
                        <a:latin typeface="Segoe UI"/>
                        <a:ea typeface="Times New Roman"/>
                        <a:cs typeface="Times New Roman"/>
                      </a:endParaRPr>
                    </a:p>
                  </a:txBody>
                  <a:tcPr marL="68580" marR="68580" marT="0" marB="0" anchor="ctr">
                    <a:solidFill>
                      <a:srgbClr val="003865"/>
                    </a:solidFill>
                  </a:tcPr>
                </a:tc>
                <a:extLst>
                  <a:ext uri="{0D108BD9-81ED-4DB2-BD59-A6C34878D82A}">
                    <a16:rowId xmlns:a16="http://schemas.microsoft.com/office/drawing/2014/main" val="2330760519"/>
                  </a:ext>
                </a:extLst>
              </a:tr>
              <a:tr h="365760">
                <a:tc>
                  <a:txBody>
                    <a:bodyPr/>
                    <a:lstStyle/>
                    <a:p>
                      <a:pPr marL="0" marR="0" lvl="0" algn="ctr">
                        <a:lnSpc>
                          <a:spcPct val="100000"/>
                        </a:lnSpc>
                        <a:spcBef>
                          <a:spcPts val="600"/>
                        </a:spcBef>
                        <a:spcAft>
                          <a:spcPts val="600"/>
                        </a:spcAft>
                        <a:buNone/>
                      </a:pPr>
                      <a:r>
                        <a:rPr lang="en-US" sz="1200" b="1">
                          <a:solidFill>
                            <a:schemeClr val="bg1"/>
                          </a:solidFill>
                        </a:rPr>
                        <a:t>6002</a:t>
                      </a:r>
                    </a:p>
                  </a:txBody>
                  <a:tcPr marL="68580" marR="68580" marT="0" marB="0" anchor="ctr">
                    <a:solidFill>
                      <a:srgbClr val="003865"/>
                    </a:solidFill>
                  </a:tcPr>
                </a:tc>
                <a:tc>
                  <a:txBody>
                    <a:bodyPr/>
                    <a:lstStyle/>
                    <a:p>
                      <a:pPr marL="0" marR="0" lvl="0" algn="l">
                        <a:lnSpc>
                          <a:spcPct val="100000"/>
                        </a:lnSpc>
                        <a:spcBef>
                          <a:spcPts val="600"/>
                        </a:spcBef>
                        <a:spcAft>
                          <a:spcPts val="600"/>
                        </a:spcAft>
                        <a:buNone/>
                      </a:pPr>
                      <a:r>
                        <a:rPr lang="en-US" sz="1200" b="0" i="0" u="none" strike="noStrike" baseline="0" noProof="0">
                          <a:solidFill>
                            <a:schemeClr val="tx1"/>
                          </a:solidFill>
                          <a:latin typeface="+mn-lt"/>
                        </a:rPr>
                        <a:t>AAU, per class (paper)</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n/a</a:t>
                      </a:r>
                    </a:p>
                  </a:txBody>
                  <a:tcPr marL="68580" marR="68580" marT="0" marB="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200" b="0">
                          <a:solidFill>
                            <a:schemeClr val="tx1"/>
                          </a:solidFill>
                          <a:effectLst/>
                          <a:latin typeface="+mn-lt"/>
                          <a:ea typeface="Times New Roman"/>
                          <a:cs typeface="Times New Roman"/>
                        </a:rPr>
                        <a:t>$200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$250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$50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25%</a:t>
                      </a:r>
                    </a:p>
                  </a:txBody>
                  <a:tcPr marL="68580" marR="68580" marT="0" marB="0" anchor="ctr">
                    <a:solidFill>
                      <a:srgbClr val="D9D9D6"/>
                    </a:solidFill>
                  </a:tcPr>
                </a:tc>
                <a:extLst>
                  <a:ext uri="{0D108BD9-81ED-4DB2-BD59-A6C34878D82A}">
                    <a16:rowId xmlns:a16="http://schemas.microsoft.com/office/drawing/2014/main" val="501222200"/>
                  </a:ext>
                </a:extLst>
              </a:tr>
              <a:tr h="365760">
                <a:tc>
                  <a:txBody>
                    <a:bodyPr/>
                    <a:lstStyle/>
                    <a:p>
                      <a:pPr marL="0" marR="0" lvl="0" algn="ctr">
                        <a:lnSpc>
                          <a:spcPct val="100000"/>
                        </a:lnSpc>
                        <a:spcBef>
                          <a:spcPts val="600"/>
                        </a:spcBef>
                        <a:spcAft>
                          <a:spcPts val="600"/>
                        </a:spcAft>
                        <a:buNone/>
                      </a:pPr>
                      <a:r>
                        <a:rPr lang="en-US" sz="1200" b="1">
                          <a:solidFill>
                            <a:schemeClr val="bg1"/>
                          </a:solidFill>
                        </a:rPr>
                        <a:t>7002</a:t>
                      </a:r>
                    </a:p>
                  </a:txBody>
                  <a:tcPr marL="68580" marR="68580" marT="0" marB="0" anchor="ctr">
                    <a:solidFill>
                      <a:srgbClr val="003865"/>
                    </a:solidFill>
                  </a:tcPr>
                </a:tc>
                <a:tc>
                  <a:txBody>
                    <a:bodyPr/>
                    <a:lstStyle/>
                    <a:p>
                      <a:pPr marL="0" marR="0" lvl="0" algn="l">
                        <a:lnSpc>
                          <a:spcPct val="100000"/>
                        </a:lnSpc>
                        <a:spcBef>
                          <a:spcPts val="600"/>
                        </a:spcBef>
                        <a:spcAft>
                          <a:spcPts val="600"/>
                        </a:spcAft>
                        <a:buNone/>
                      </a:pPr>
                      <a:r>
                        <a:rPr lang="en-US" sz="1200" b="0" i="0" u="none" strike="noStrike" baseline="0" noProof="0">
                          <a:solidFill>
                            <a:schemeClr val="tx1"/>
                          </a:solidFill>
                          <a:latin typeface="+mn-lt"/>
                        </a:rPr>
                        <a:t>AAU, per class (electronic)</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$152</a:t>
                      </a:r>
                    </a:p>
                  </a:txBody>
                  <a:tcPr marL="68580" marR="68580" marT="0" marB="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200" b="0">
                          <a:solidFill>
                            <a:schemeClr val="tx1"/>
                          </a:solidFill>
                          <a:effectLst/>
                          <a:latin typeface="+mn-lt"/>
                          <a:ea typeface="Times New Roman"/>
                          <a:cs typeface="Times New Roman"/>
                        </a:rPr>
                        <a:t>$100</a:t>
                      </a:r>
                    </a:p>
                  </a:txBody>
                  <a:tcPr marL="68580" marR="68580" marT="0" marB="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200" b="0">
                          <a:solidFill>
                            <a:schemeClr val="tx1"/>
                          </a:solidFill>
                          <a:effectLst/>
                          <a:latin typeface="+mn-lt"/>
                          <a:ea typeface="Times New Roman"/>
                          <a:cs typeface="Times New Roman"/>
                        </a:rPr>
                        <a:t>$150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$50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50%</a:t>
                      </a:r>
                    </a:p>
                  </a:txBody>
                  <a:tcPr marL="68580" marR="68580" marT="0" marB="0" anchor="ctr">
                    <a:solidFill>
                      <a:srgbClr val="D9D9D6"/>
                    </a:solidFill>
                  </a:tcPr>
                </a:tc>
                <a:extLst>
                  <a:ext uri="{0D108BD9-81ED-4DB2-BD59-A6C34878D82A}">
                    <a16:rowId xmlns:a16="http://schemas.microsoft.com/office/drawing/2014/main" val="3720872058"/>
                  </a:ext>
                </a:extLst>
              </a:tr>
              <a:tr h="365760">
                <a:tc>
                  <a:txBody>
                    <a:bodyPr/>
                    <a:lstStyle/>
                    <a:p>
                      <a:pPr marL="0" marR="0" lvl="0" algn="ctr">
                        <a:lnSpc>
                          <a:spcPct val="100000"/>
                        </a:lnSpc>
                        <a:spcBef>
                          <a:spcPts val="600"/>
                        </a:spcBef>
                        <a:spcAft>
                          <a:spcPts val="600"/>
                        </a:spcAft>
                        <a:buNone/>
                      </a:pPr>
                      <a:r>
                        <a:rPr lang="en-US" sz="1200" b="1">
                          <a:solidFill>
                            <a:schemeClr val="bg1"/>
                          </a:solidFill>
                        </a:rPr>
                        <a:t>6003</a:t>
                      </a:r>
                    </a:p>
                  </a:txBody>
                  <a:tcPr marL="68580" marR="68580" marT="0" marB="0" anchor="ctr">
                    <a:solidFill>
                      <a:srgbClr val="003865"/>
                    </a:solidFill>
                  </a:tcPr>
                </a:tc>
                <a:tc>
                  <a:txBody>
                    <a:bodyPr/>
                    <a:lstStyle/>
                    <a:p>
                      <a:pPr marL="0" marR="0" lvl="0" indent="0" algn="l" defTabSz="457200" rtl="0" eaLnBrk="1" fontAlgn="auto" latinLnBrk="0" hangingPunct="1">
                        <a:lnSpc>
                          <a:spcPct val="100000"/>
                        </a:lnSpc>
                        <a:spcBef>
                          <a:spcPts val="600"/>
                        </a:spcBef>
                        <a:spcAft>
                          <a:spcPts val="600"/>
                        </a:spcAft>
                        <a:buClrTx/>
                        <a:buSzTx/>
                        <a:buFontTx/>
                        <a:buNone/>
                        <a:tabLst/>
                        <a:defRPr/>
                      </a:pPr>
                      <a:r>
                        <a:rPr lang="en-US" sz="1200" b="0" i="0" u="none" strike="noStrike" baseline="0" noProof="0">
                          <a:solidFill>
                            <a:schemeClr val="tx1"/>
                          </a:solidFill>
                          <a:effectLst/>
                          <a:latin typeface="+mn-lt"/>
                        </a:rPr>
                        <a:t>SOU, per class </a:t>
                      </a:r>
                      <a:r>
                        <a:rPr lang="en-US" sz="1200" b="0" i="0" u="none" strike="noStrike" baseline="0" noProof="0">
                          <a:solidFill>
                            <a:srgbClr val="000000"/>
                          </a:solidFill>
                          <a:latin typeface="+mn-lt"/>
                        </a:rPr>
                        <a:t>(paper)</a:t>
                      </a:r>
                      <a:endParaRPr lang="en-US" sz="1200" b="0" i="0" u="none" strike="noStrike" baseline="0" noProof="0">
                        <a:solidFill>
                          <a:schemeClr val="tx1"/>
                        </a:solidFill>
                        <a:effectLst/>
                        <a:latin typeface="+mn-lt"/>
                      </a:endParaRPr>
                    </a:p>
                  </a:txBody>
                  <a:tcPr marL="68580" marR="68580" marT="0" marB="0" anchor="ctr">
                    <a:solidFill>
                      <a:srgbClr val="D9D9D6"/>
                    </a:solidFill>
                  </a:tcPr>
                </a:tc>
                <a:tc>
                  <a:txBody>
                    <a:bodyPr/>
                    <a:lstStyle/>
                    <a:p>
                      <a:pPr marL="0" lvl="0" indent="0" algn="r">
                        <a:lnSpc>
                          <a:spcPct val="100000"/>
                        </a:lnSpc>
                        <a:buNone/>
                      </a:pPr>
                      <a:r>
                        <a:rPr lang="en-US" sz="1200" b="0" i="0" u="none" strike="noStrike" baseline="0" noProof="0">
                          <a:solidFill>
                            <a:srgbClr val="000000"/>
                          </a:solidFill>
                          <a:effectLst/>
                          <a:latin typeface="Segoe UI"/>
                        </a:rPr>
                        <a:t>n/a</a:t>
                      </a:r>
                    </a:p>
                  </a:txBody>
                  <a:tcPr marL="68580" marR="68580" marT="0" marB="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200" b="0">
                          <a:solidFill>
                            <a:schemeClr val="tx1"/>
                          </a:solidFill>
                          <a:effectLst/>
                          <a:latin typeface="+mn-lt"/>
                          <a:ea typeface="Times New Roman"/>
                          <a:cs typeface="Times New Roman"/>
                        </a:rPr>
                        <a:t>$200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$250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$50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25%</a:t>
                      </a:r>
                    </a:p>
                  </a:txBody>
                  <a:tcPr marL="68580" marR="68580" marT="0" marB="0" anchor="ctr">
                    <a:solidFill>
                      <a:srgbClr val="D9D9D6"/>
                    </a:solidFill>
                  </a:tcPr>
                </a:tc>
                <a:extLst>
                  <a:ext uri="{0D108BD9-81ED-4DB2-BD59-A6C34878D82A}">
                    <a16:rowId xmlns:a16="http://schemas.microsoft.com/office/drawing/2014/main" val="4260898878"/>
                  </a:ext>
                </a:extLst>
              </a:tr>
              <a:tr h="365760">
                <a:tc>
                  <a:txBody>
                    <a:bodyPr/>
                    <a:lstStyle/>
                    <a:p>
                      <a:pPr marL="0" marR="0" lvl="0" algn="ctr">
                        <a:lnSpc>
                          <a:spcPct val="100000"/>
                        </a:lnSpc>
                        <a:spcBef>
                          <a:spcPts val="600"/>
                        </a:spcBef>
                        <a:spcAft>
                          <a:spcPts val="600"/>
                        </a:spcAft>
                        <a:buNone/>
                      </a:pPr>
                      <a:r>
                        <a:rPr lang="en-US" sz="1200" b="1">
                          <a:solidFill>
                            <a:schemeClr val="bg1"/>
                          </a:solidFill>
                          <a:effectLst/>
                          <a:latin typeface="Segoe UI"/>
                        </a:rPr>
                        <a:t>7003</a:t>
                      </a:r>
                      <a:endParaRPr lang="en-US" b="1">
                        <a:solidFill>
                          <a:schemeClr val="bg1"/>
                        </a:solidFill>
                      </a:endParaRPr>
                    </a:p>
                  </a:txBody>
                  <a:tcPr marL="68580" marR="68580" marT="0" marB="0" anchor="ctr">
                    <a:solidFill>
                      <a:srgbClr val="003865"/>
                    </a:solidFill>
                  </a:tcPr>
                </a:tc>
                <a:tc>
                  <a:txBody>
                    <a:bodyPr/>
                    <a:lstStyle/>
                    <a:p>
                      <a:pPr marL="0" marR="0" lvl="0" algn="l">
                        <a:lnSpc>
                          <a:spcPct val="100000"/>
                        </a:lnSpc>
                        <a:spcBef>
                          <a:spcPts val="600"/>
                        </a:spcBef>
                        <a:spcAft>
                          <a:spcPts val="600"/>
                        </a:spcAft>
                        <a:buNone/>
                      </a:pPr>
                      <a:r>
                        <a:rPr lang="en-US" sz="1200" b="0" i="0" u="none" strike="noStrike" baseline="0" noProof="0">
                          <a:solidFill>
                            <a:schemeClr val="tx1"/>
                          </a:solidFill>
                          <a:effectLst/>
                          <a:latin typeface="+mn-lt"/>
                        </a:rPr>
                        <a:t>SOU, per class (electronic)</a:t>
                      </a:r>
                      <a:endParaRPr lang="en-US" sz="1200" b="0" i="0" u="none" strike="noStrike" baseline="0" noProof="0">
                        <a:solidFill>
                          <a:schemeClr val="tx1"/>
                        </a:solidFill>
                        <a:latin typeface="+mn-lt"/>
                      </a:endParaRP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$129</a:t>
                      </a:r>
                    </a:p>
                  </a:txBody>
                  <a:tcPr marL="68580" marR="68580" marT="0" marB="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200">
                          <a:solidFill>
                            <a:schemeClr val="tx1"/>
                          </a:solidFill>
                          <a:effectLst/>
                          <a:latin typeface="+mn-lt"/>
                        </a:rPr>
                        <a:t>$100</a:t>
                      </a:r>
                      <a:endParaRPr lang="en-US" sz="1200" b="1">
                        <a:solidFill>
                          <a:schemeClr val="tx1"/>
                        </a:solidFill>
                        <a:effectLst/>
                        <a:latin typeface="+mn-lt"/>
                        <a:ea typeface="Times New Roman"/>
                        <a:cs typeface="Times New Roman"/>
                      </a:endParaRP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a:solidFill>
                            <a:schemeClr val="tx1"/>
                          </a:solidFill>
                          <a:effectLst/>
                          <a:latin typeface="Segoe UI"/>
                        </a:rPr>
                        <a:t>$150</a:t>
                      </a:r>
                      <a:endParaRPr lang="en-US" sz="1200" b="1">
                        <a:solidFill>
                          <a:schemeClr val="tx1"/>
                        </a:solidFill>
                        <a:effectLst/>
                        <a:latin typeface="Segoe UI"/>
                        <a:ea typeface="Times New Roman"/>
                        <a:cs typeface="Times New Roman"/>
                      </a:endParaRP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$50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kern="1200">
                          <a:solidFill>
                            <a:schemeClr val="tx1"/>
                          </a:solidFill>
                          <a:effectLst/>
                          <a:latin typeface="Segoe UI"/>
                          <a:ea typeface="+mn-ea"/>
                          <a:cs typeface="+mn-cs"/>
                        </a:rPr>
                        <a:t>50%</a:t>
                      </a:r>
                      <a:endParaRPr lang="en-US" sz="1200" b="0">
                        <a:solidFill>
                          <a:schemeClr val="tx1"/>
                        </a:solidFill>
                        <a:effectLst/>
                        <a:latin typeface="Segoe UI"/>
                        <a:ea typeface="Times New Roman"/>
                        <a:cs typeface="Times New Roman"/>
                      </a:endParaRPr>
                    </a:p>
                  </a:txBody>
                  <a:tcPr marL="68580" marR="68580" marT="0" marB="0" anchor="ctr">
                    <a:solidFill>
                      <a:srgbClr val="D9D9D6"/>
                    </a:solidFill>
                  </a:tcPr>
                </a:tc>
                <a:extLst>
                  <a:ext uri="{0D108BD9-81ED-4DB2-BD59-A6C34878D82A}">
                    <a16:rowId xmlns:a16="http://schemas.microsoft.com/office/drawing/2014/main" val="2413975018"/>
                  </a:ext>
                </a:extLst>
              </a:tr>
            </a:tbl>
          </a:graphicData>
        </a:graphic>
      </p:graphicFrame>
      <p:sp>
        <p:nvSpPr>
          <p:cNvPr id="4" name="Slide Number Placeholder 3">
            <a:extLst>
              <a:ext uri="{FF2B5EF4-FFF2-40B4-BE49-F238E27FC236}">
                <a16:creationId xmlns:a16="http://schemas.microsoft.com/office/drawing/2014/main" id="{D6A3C3DA-C3A3-4A2F-9D6A-4DC08F70ADB7}"/>
              </a:ext>
            </a:extLst>
          </p:cNvPr>
          <p:cNvSpPr>
            <a:spLocks noGrp="1"/>
          </p:cNvSpPr>
          <p:nvPr>
            <p:ph type="sldNum" sz="quarter" idx="10"/>
          </p:nvPr>
        </p:nvSpPr>
        <p:spPr/>
        <p:txBody>
          <a:bodyPr/>
          <a:lstStyle/>
          <a:p>
            <a:fld id="{1D648693-0942-45E9-83AE-76FC568F9452}" type="slidenum">
              <a:rPr lang="en-US" smtClean="0"/>
              <a:pPr/>
              <a:t>19</a:t>
            </a:fld>
            <a:endParaRPr lang="en-US"/>
          </a:p>
        </p:txBody>
      </p:sp>
    </p:spTree>
    <p:extLst>
      <p:ext uri="{BB962C8B-B14F-4D97-AF65-F5344CB8AC3E}">
        <p14:creationId xmlns:p14="http://schemas.microsoft.com/office/powerpoint/2010/main" val="1512230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904D80F-9884-4F51-861B-589EFCAEEFAC}"/>
              </a:ext>
            </a:extLst>
          </p:cNvPr>
          <p:cNvSpPr>
            <a:spLocks noGrp="1"/>
          </p:cNvSpPr>
          <p:nvPr>
            <p:ph type="ctrTitle"/>
          </p:nvPr>
        </p:nvSpPr>
        <p:spPr/>
        <p:txBody>
          <a:bodyPr>
            <a:normAutofit/>
          </a:bodyPr>
          <a:lstStyle/>
          <a:p>
            <a:r>
              <a:rPr lang="en-US"/>
              <a:t>Final Rule: At-a-Glance</a:t>
            </a:r>
          </a:p>
        </p:txBody>
      </p:sp>
      <p:sp>
        <p:nvSpPr>
          <p:cNvPr id="4" name="Subtitle 3">
            <a:extLst>
              <a:ext uri="{FF2B5EF4-FFF2-40B4-BE49-F238E27FC236}">
                <a16:creationId xmlns:a16="http://schemas.microsoft.com/office/drawing/2014/main" id="{70B87B10-83DF-4B51-8C58-49AD6A2E3D29}"/>
              </a:ext>
            </a:extLst>
          </p:cNvPr>
          <p:cNvSpPr>
            <a:spLocks noGrp="1"/>
          </p:cNvSpPr>
          <p:nvPr>
            <p:ph type="subTitle" idx="1"/>
          </p:nvPr>
        </p:nvSpPr>
        <p:spPr/>
        <p:txBody>
          <a:bodyPr/>
          <a:lstStyle/>
          <a:p>
            <a:r>
              <a:rPr lang="en-US"/>
              <a:t>Setting and Adjusting Trademark Fees during Fiscal Year 2025</a:t>
            </a:r>
          </a:p>
        </p:txBody>
      </p:sp>
    </p:spTree>
    <p:extLst>
      <p:ext uri="{BB962C8B-B14F-4D97-AF65-F5344CB8AC3E}">
        <p14:creationId xmlns:p14="http://schemas.microsoft.com/office/powerpoint/2010/main" val="32469337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2540D8B-EB5F-447A-8F1F-9C42E539FD2D}"/>
              </a:ext>
            </a:extLst>
          </p:cNvPr>
          <p:cNvSpPr>
            <a:spLocks noGrp="1"/>
          </p:cNvSpPr>
          <p:nvPr>
            <p:ph type="title"/>
          </p:nvPr>
        </p:nvSpPr>
        <p:spPr/>
        <p:txBody>
          <a:bodyPr>
            <a:noAutofit/>
          </a:bodyPr>
          <a:lstStyle/>
          <a:p>
            <a:r>
              <a:rPr lang="en-US" sz="3600"/>
              <a:t>Post-registration maintenance filings</a:t>
            </a:r>
            <a:endParaRPr lang="en-US" sz="2200" b="0" i="1"/>
          </a:p>
        </p:txBody>
      </p:sp>
      <p:sp>
        <p:nvSpPr>
          <p:cNvPr id="5" name="Content Placeholder 4">
            <a:extLst>
              <a:ext uri="{FF2B5EF4-FFF2-40B4-BE49-F238E27FC236}">
                <a16:creationId xmlns:a16="http://schemas.microsoft.com/office/drawing/2014/main" id="{F5DC7B01-4C59-48CB-8146-6584A4216016}"/>
              </a:ext>
            </a:extLst>
          </p:cNvPr>
          <p:cNvSpPr>
            <a:spLocks noGrp="1"/>
          </p:cNvSpPr>
          <p:nvPr>
            <p:ph idx="1"/>
          </p:nvPr>
        </p:nvSpPr>
        <p:spPr/>
        <p:txBody>
          <a:bodyPr vert="horz" lIns="91440" tIns="45720" rIns="91440" bIns="45720" rtlCol="0" anchor="t">
            <a:normAutofit/>
          </a:bodyPr>
          <a:lstStyle/>
          <a:p>
            <a:r>
              <a:rPr lang="en-US" sz="1800">
                <a:latin typeface="Segoe UI"/>
                <a:cs typeface="Segoe UI"/>
              </a:rPr>
              <a:t>Fees for maintenance filings are adjusted to offset increased costs and rebalance the fee structure.</a:t>
            </a:r>
          </a:p>
          <a:p>
            <a:r>
              <a:rPr lang="en-US" sz="1800">
                <a:latin typeface="Segoe UI"/>
                <a:cs typeface="Segoe UI"/>
              </a:rPr>
              <a:t>The percentage of registrants that choose to maintain their trademark and file for maintenance is declining.</a:t>
            </a:r>
          </a:p>
          <a:p>
            <a:pPr lvl="1"/>
            <a:r>
              <a:rPr lang="en-US" sz="1600">
                <a:latin typeface="Segoe UI Light"/>
                <a:cs typeface="Segoe UI Light"/>
              </a:rPr>
              <a:t>We expect this trend to continue due to anticipated growth in application submissions from groups historically less likely to maintain a registration.</a:t>
            </a:r>
          </a:p>
          <a:p>
            <a:r>
              <a:rPr lang="en-US" sz="1800">
                <a:latin typeface="Segoe UI"/>
                <a:cs typeface="Segoe UI"/>
              </a:rPr>
              <a:t>Given these changes in demand and filing patterns, aggregate revenue derived from maintenance filings requires a rebalancing to keep barriers to filing new applications low.</a:t>
            </a:r>
          </a:p>
        </p:txBody>
      </p:sp>
      <p:sp>
        <p:nvSpPr>
          <p:cNvPr id="6" name="Rectangle 5">
            <a:extLst>
              <a:ext uri="{FF2B5EF4-FFF2-40B4-BE49-F238E27FC236}">
                <a16:creationId xmlns:a16="http://schemas.microsoft.com/office/drawing/2014/main" id="{1F51BAB3-B025-4A82-BFED-E620C77B2C2D}"/>
              </a:ext>
            </a:extLst>
          </p:cNvPr>
          <p:cNvSpPr/>
          <p:nvPr/>
        </p:nvSpPr>
        <p:spPr>
          <a:xfrm>
            <a:off x="766306" y="5083034"/>
            <a:ext cx="2580706" cy="276999"/>
          </a:xfrm>
          <a:prstGeom prst="rect">
            <a:avLst/>
          </a:prstGeom>
        </p:spPr>
        <p:txBody>
          <a:bodyPr wrap="none">
            <a:spAutoFit/>
          </a:bodyPr>
          <a:lstStyle/>
          <a:p>
            <a:r>
              <a:rPr lang="en-US" sz="1200"/>
              <a:t>(see details on the following pages)</a:t>
            </a:r>
          </a:p>
        </p:txBody>
      </p:sp>
      <p:sp>
        <p:nvSpPr>
          <p:cNvPr id="4" name="Slide Number Placeholder 3">
            <a:extLst>
              <a:ext uri="{FF2B5EF4-FFF2-40B4-BE49-F238E27FC236}">
                <a16:creationId xmlns:a16="http://schemas.microsoft.com/office/drawing/2014/main" id="{D6A3C3DA-C3A3-4A2F-9D6A-4DC08F70ADB7}"/>
              </a:ext>
            </a:extLst>
          </p:cNvPr>
          <p:cNvSpPr>
            <a:spLocks noGrp="1"/>
          </p:cNvSpPr>
          <p:nvPr>
            <p:ph type="sldNum" sz="quarter" idx="10"/>
          </p:nvPr>
        </p:nvSpPr>
        <p:spPr/>
        <p:txBody>
          <a:bodyPr/>
          <a:lstStyle/>
          <a:p>
            <a:fld id="{1D648693-0942-45E9-83AE-76FC568F9452}" type="slidenum">
              <a:rPr lang="en-US" smtClean="0"/>
              <a:pPr/>
              <a:t>20</a:t>
            </a:fld>
            <a:endParaRPr lang="en-US"/>
          </a:p>
        </p:txBody>
      </p:sp>
    </p:spTree>
    <p:extLst>
      <p:ext uri="{BB962C8B-B14F-4D97-AF65-F5344CB8AC3E}">
        <p14:creationId xmlns:p14="http://schemas.microsoft.com/office/powerpoint/2010/main" val="3859905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A0037CB-988F-6058-B26A-49FD2B554E00}"/>
              </a:ext>
            </a:extLst>
          </p:cNvPr>
          <p:cNvSpPr>
            <a:spLocks noGrp="1"/>
          </p:cNvSpPr>
          <p:nvPr>
            <p:ph type="title"/>
          </p:nvPr>
        </p:nvSpPr>
        <p:spPr/>
        <p:txBody>
          <a:bodyPr>
            <a:normAutofit fontScale="90000"/>
          </a:bodyPr>
          <a:lstStyle/>
          <a:p>
            <a:r>
              <a:rPr lang="en-US"/>
              <a:t>Post-registration maintenance filings </a:t>
            </a:r>
            <a:r>
              <a:rPr lang="en-US" sz="2800" b="0"/>
              <a:t>(cont.)</a:t>
            </a:r>
            <a:br>
              <a:rPr lang="en-US" sz="3600" b="0">
                <a:cs typeface="Segoe UI"/>
              </a:rPr>
            </a:br>
            <a:br>
              <a:rPr lang="en-US" sz="3600"/>
            </a:br>
            <a:endParaRPr lang="en-US" sz="3600" b="0">
              <a:cs typeface="Segoe UI"/>
            </a:endParaRPr>
          </a:p>
        </p:txBody>
      </p:sp>
      <p:sp>
        <p:nvSpPr>
          <p:cNvPr id="2" name="Content Placeholder 1">
            <a:extLst>
              <a:ext uri="{FF2B5EF4-FFF2-40B4-BE49-F238E27FC236}">
                <a16:creationId xmlns:a16="http://schemas.microsoft.com/office/drawing/2014/main" id="{64794068-A1D6-44F5-923B-EE3B7B7D0A23}"/>
              </a:ext>
            </a:extLst>
          </p:cNvPr>
          <p:cNvSpPr>
            <a:spLocks noGrp="1"/>
          </p:cNvSpPr>
          <p:nvPr>
            <p:ph idx="1"/>
          </p:nvPr>
        </p:nvSpPr>
        <p:spPr>
          <a:xfrm>
            <a:off x="457200" y="1602377"/>
            <a:ext cx="8229600" cy="3631474"/>
          </a:xfrm>
        </p:spPr>
        <p:txBody>
          <a:bodyPr vert="horz" lIns="91440" tIns="45720" rIns="91440" bIns="45720" rtlCol="0" anchor="t">
            <a:normAutofit/>
          </a:bodyPr>
          <a:lstStyle/>
          <a:p>
            <a:pPr>
              <a:lnSpc>
                <a:spcPct val="120000"/>
              </a:lnSpc>
            </a:pPr>
            <a:r>
              <a:rPr lang="en-US" sz="2000"/>
              <a:t>Increasing fees for renewals under section 9 to rebalance post-registration fees.</a:t>
            </a:r>
          </a:p>
          <a:p>
            <a:pPr lvl="1">
              <a:lnSpc>
                <a:spcPct val="120000"/>
              </a:lnSpc>
            </a:pPr>
            <a:r>
              <a:rPr lang="en-US" sz="1600">
                <a:latin typeface="Segoe UI"/>
                <a:cs typeface="Segoe UI"/>
              </a:rPr>
              <a:t>As detailed in slide 9, we reduced the renewal fee from the proposed $350 in the NPRM to $325 in the final rule.</a:t>
            </a:r>
          </a:p>
        </p:txBody>
      </p:sp>
      <p:graphicFrame>
        <p:nvGraphicFramePr>
          <p:cNvPr id="7" name="Content Placeholder 8">
            <a:extLst>
              <a:ext uri="{FF2B5EF4-FFF2-40B4-BE49-F238E27FC236}">
                <a16:creationId xmlns:a16="http://schemas.microsoft.com/office/drawing/2014/main" id="{35D9934F-B30B-4746-B6F6-412F2E74D99E}"/>
              </a:ext>
            </a:extLst>
          </p:cNvPr>
          <p:cNvGraphicFramePr>
            <a:graphicFrameLocks/>
          </p:cNvGraphicFramePr>
          <p:nvPr>
            <p:extLst>
              <p:ext uri="{D42A27DB-BD31-4B8C-83A1-F6EECF244321}">
                <p14:modId xmlns:p14="http://schemas.microsoft.com/office/powerpoint/2010/main" val="3758155399"/>
              </p:ext>
            </p:extLst>
          </p:nvPr>
        </p:nvGraphicFramePr>
        <p:xfrm>
          <a:off x="457201" y="3215799"/>
          <a:ext cx="8229599" cy="2011680"/>
        </p:xfrm>
        <a:graphic>
          <a:graphicData uri="http://schemas.openxmlformats.org/drawingml/2006/table">
            <a:tbl>
              <a:tblPr firstRow="1" bandRow="1">
                <a:tableStyleId>{5C22544A-7EE6-4342-B048-85BDC9FD1C3A}</a:tableStyleId>
              </a:tblPr>
              <a:tblGrid>
                <a:gridCol w="838863">
                  <a:extLst>
                    <a:ext uri="{9D8B030D-6E8A-4147-A177-3AD203B41FA5}">
                      <a16:colId xmlns:a16="http://schemas.microsoft.com/office/drawing/2014/main" val="1393820204"/>
                    </a:ext>
                  </a:extLst>
                </a:gridCol>
                <a:gridCol w="3077154">
                  <a:extLst>
                    <a:ext uri="{9D8B030D-6E8A-4147-A177-3AD203B41FA5}">
                      <a16:colId xmlns:a16="http://schemas.microsoft.com/office/drawing/2014/main" val="3006402722"/>
                    </a:ext>
                  </a:extLst>
                </a:gridCol>
                <a:gridCol w="914400">
                  <a:extLst>
                    <a:ext uri="{9D8B030D-6E8A-4147-A177-3AD203B41FA5}">
                      <a16:colId xmlns:a16="http://schemas.microsoft.com/office/drawing/2014/main" val="51645987"/>
                    </a:ext>
                  </a:extLst>
                </a:gridCol>
                <a:gridCol w="850790">
                  <a:extLst>
                    <a:ext uri="{9D8B030D-6E8A-4147-A177-3AD203B41FA5}">
                      <a16:colId xmlns:a16="http://schemas.microsoft.com/office/drawing/2014/main" val="3420605345"/>
                    </a:ext>
                  </a:extLst>
                </a:gridCol>
                <a:gridCol w="962108">
                  <a:extLst>
                    <a:ext uri="{9D8B030D-6E8A-4147-A177-3AD203B41FA5}">
                      <a16:colId xmlns:a16="http://schemas.microsoft.com/office/drawing/2014/main" val="3982285833"/>
                    </a:ext>
                  </a:extLst>
                </a:gridCol>
                <a:gridCol w="771276">
                  <a:extLst>
                    <a:ext uri="{9D8B030D-6E8A-4147-A177-3AD203B41FA5}">
                      <a16:colId xmlns:a16="http://schemas.microsoft.com/office/drawing/2014/main" val="2883918022"/>
                    </a:ext>
                  </a:extLst>
                </a:gridCol>
                <a:gridCol w="815008">
                  <a:extLst>
                    <a:ext uri="{9D8B030D-6E8A-4147-A177-3AD203B41FA5}">
                      <a16:colId xmlns:a16="http://schemas.microsoft.com/office/drawing/2014/main" val="2690580121"/>
                    </a:ext>
                  </a:extLst>
                </a:gridCol>
              </a:tblGrid>
              <a:tr h="370840">
                <a:tc>
                  <a:txBody>
                    <a:bodyPr/>
                    <a:lstStyle/>
                    <a:p>
                      <a:pPr marL="0" marR="0" algn="ctr"/>
                      <a:r>
                        <a:rPr lang="en-US" sz="1200">
                          <a:effectLst/>
                          <a:latin typeface="Segoe UI"/>
                        </a:rPr>
                        <a:t>Fee code</a:t>
                      </a:r>
                      <a:endParaRPr lang="en-US" sz="1200">
                        <a:effectLst/>
                        <a:latin typeface="Segoe UI"/>
                        <a:ea typeface="Times New Roman"/>
                        <a:cs typeface="Times New Roman"/>
                      </a:endParaRPr>
                    </a:p>
                  </a:txBody>
                  <a:tcPr marL="45720" marR="45720" anchor="ctr">
                    <a:solidFill>
                      <a:srgbClr val="003865"/>
                    </a:solidFill>
                  </a:tcPr>
                </a:tc>
                <a:tc>
                  <a:txBody>
                    <a:bodyPr/>
                    <a:lstStyle/>
                    <a:p>
                      <a:pPr marL="0" marR="0" algn="ctr"/>
                      <a:r>
                        <a:rPr lang="en-US" sz="1200">
                          <a:effectLst/>
                          <a:latin typeface="Segoe UI"/>
                        </a:rPr>
                        <a:t>Description</a:t>
                      </a:r>
                      <a:endParaRPr lang="en-US" sz="1200" baseline="300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a:effectLst/>
                          <a:latin typeface="Segoe UI"/>
                        </a:rPr>
                        <a:t>Historical cost</a:t>
                      </a:r>
                    </a:p>
                    <a:p>
                      <a:pPr marL="0" marR="0" algn="ctr">
                        <a:spcBef>
                          <a:spcPts val="0"/>
                        </a:spcBef>
                        <a:spcAft>
                          <a:spcPts val="0"/>
                        </a:spcAft>
                      </a:pPr>
                      <a:r>
                        <a:rPr lang="en-US" sz="1200">
                          <a:effectLst/>
                          <a:latin typeface="Segoe UI"/>
                        </a:rPr>
                        <a:t>(FY 2023)</a:t>
                      </a:r>
                      <a:endParaRPr lang="en-US" sz="12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a:effectLst/>
                          <a:latin typeface="Segoe UI"/>
                        </a:rPr>
                        <a:t>Current fee </a:t>
                      </a:r>
                      <a:endParaRPr lang="en-US" sz="12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a:effectLst/>
                          <a:latin typeface="+mn-lt"/>
                        </a:rPr>
                        <a:t>Final rule fee</a:t>
                      </a:r>
                      <a:endParaRPr lang="en-US" sz="1200">
                        <a:effectLst/>
                        <a:latin typeface="+mn-lt"/>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a:effectLst/>
                          <a:latin typeface="Segoe UI"/>
                          <a:ea typeface="Times New Roman"/>
                          <a:cs typeface="Times New Roman"/>
                        </a:rPr>
                        <a:t>Dollar change</a:t>
                      </a:r>
                    </a:p>
                  </a:txBody>
                  <a:tcPr marL="45720" marR="45720" anchor="ctr">
                    <a:solidFill>
                      <a:srgbClr val="003865"/>
                    </a:solidFill>
                  </a:tcPr>
                </a:tc>
                <a:tc>
                  <a:txBody>
                    <a:bodyPr/>
                    <a:lstStyle/>
                    <a:p>
                      <a:pPr marL="0" marR="0" algn="ctr">
                        <a:spcBef>
                          <a:spcPts val="0"/>
                        </a:spcBef>
                        <a:spcAft>
                          <a:spcPts val="0"/>
                        </a:spcAft>
                      </a:pPr>
                      <a:r>
                        <a:rPr lang="en-US" sz="1200">
                          <a:effectLst/>
                          <a:latin typeface="Segoe UI"/>
                        </a:rPr>
                        <a:t>Percent change</a:t>
                      </a:r>
                      <a:endParaRPr lang="en-US" sz="1200">
                        <a:effectLst/>
                        <a:latin typeface="Segoe UI"/>
                        <a:ea typeface="Times New Roman"/>
                        <a:cs typeface="Times New Roman"/>
                      </a:endParaRPr>
                    </a:p>
                  </a:txBody>
                  <a:tcPr marL="45720" marR="45720" anchor="ctr">
                    <a:solidFill>
                      <a:srgbClr val="003865"/>
                    </a:solidFill>
                  </a:tcPr>
                </a:tc>
                <a:extLst>
                  <a:ext uri="{0D108BD9-81ED-4DB2-BD59-A6C34878D82A}">
                    <a16:rowId xmlns:a16="http://schemas.microsoft.com/office/drawing/2014/main" val="1877622864"/>
                  </a:ext>
                </a:extLst>
              </a:tr>
              <a:tr h="370840">
                <a:tc>
                  <a:txBody>
                    <a:bodyPr/>
                    <a:lstStyle/>
                    <a:p>
                      <a:pPr marL="0" marR="0" algn="ctr">
                        <a:lnSpc>
                          <a:spcPct val="100000"/>
                        </a:lnSpc>
                        <a:spcBef>
                          <a:spcPts val="600"/>
                        </a:spcBef>
                        <a:spcAft>
                          <a:spcPts val="600"/>
                        </a:spcAft>
                      </a:pPr>
                      <a:r>
                        <a:rPr lang="en-US" sz="1200" b="1">
                          <a:solidFill>
                            <a:schemeClr val="bg1"/>
                          </a:solidFill>
                          <a:effectLst/>
                          <a:latin typeface="Segoe UI"/>
                        </a:rPr>
                        <a:t>6201</a:t>
                      </a:r>
                    </a:p>
                  </a:txBody>
                  <a:tcPr marL="45720" marR="45720" anchor="ctr">
                    <a:solidFill>
                      <a:srgbClr val="003865"/>
                    </a:solidFill>
                  </a:tcPr>
                </a:tc>
                <a:tc>
                  <a:txBody>
                    <a:bodyPr/>
                    <a:lstStyle/>
                    <a:p>
                      <a:pPr marL="0" marR="0" lvl="0" indent="0" algn="l" defTabSz="457200" rtl="0" eaLnBrk="1" fontAlgn="auto" latinLnBrk="0" hangingPunct="1">
                        <a:lnSpc>
                          <a:spcPct val="100000"/>
                        </a:lnSpc>
                        <a:spcBef>
                          <a:spcPts val="600"/>
                        </a:spcBef>
                        <a:spcAft>
                          <a:spcPts val="600"/>
                        </a:spcAft>
                        <a:buClrTx/>
                        <a:buSzTx/>
                        <a:buFontTx/>
                        <a:buNone/>
                        <a:tabLst/>
                        <a:defRPr/>
                      </a:pPr>
                      <a:r>
                        <a:rPr lang="en-US" sz="1200" b="0" i="0" u="none" strike="noStrike" noProof="0">
                          <a:effectLst/>
                          <a:latin typeface="+mn-lt"/>
                        </a:rPr>
                        <a:t>§ 9 registration renewal application, per class (paper)</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a:solidFill>
                            <a:schemeClr val="tx1"/>
                          </a:solidFill>
                          <a:effectLst/>
                          <a:latin typeface="Segoe UI"/>
                        </a:rPr>
                        <a:t>n/a</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kern="1200">
                          <a:solidFill>
                            <a:schemeClr val="tx1"/>
                          </a:solidFill>
                          <a:effectLst/>
                          <a:latin typeface="Segoe UI"/>
                          <a:ea typeface="+mn-ea"/>
                          <a:cs typeface="+mn-cs"/>
                        </a:rPr>
                        <a:t>$500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$525</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$25</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kern="1200">
                          <a:solidFill>
                            <a:schemeClr val="tx1"/>
                          </a:solidFill>
                          <a:effectLst/>
                          <a:latin typeface="Segoe UI"/>
                          <a:ea typeface="+mn-ea"/>
                          <a:cs typeface="+mn-cs"/>
                        </a:rPr>
                        <a:t>5%</a:t>
                      </a:r>
                    </a:p>
                  </a:txBody>
                  <a:tcPr marL="45720" marR="45720" anchor="ctr">
                    <a:solidFill>
                      <a:srgbClr val="D9D9D6"/>
                    </a:solidFill>
                  </a:tcPr>
                </a:tc>
                <a:extLst>
                  <a:ext uri="{0D108BD9-81ED-4DB2-BD59-A6C34878D82A}">
                    <a16:rowId xmlns:a16="http://schemas.microsoft.com/office/drawing/2014/main" val="3489381852"/>
                  </a:ext>
                </a:extLst>
              </a:tr>
              <a:tr h="370840">
                <a:tc>
                  <a:txBody>
                    <a:bodyPr/>
                    <a:lstStyle/>
                    <a:p>
                      <a:pPr marL="0" marR="0" algn="ctr">
                        <a:lnSpc>
                          <a:spcPct val="100000"/>
                        </a:lnSpc>
                        <a:spcBef>
                          <a:spcPts val="600"/>
                        </a:spcBef>
                        <a:spcAft>
                          <a:spcPts val="600"/>
                        </a:spcAft>
                      </a:pPr>
                      <a:r>
                        <a:rPr lang="en-US" sz="1200" b="1">
                          <a:solidFill>
                            <a:schemeClr val="bg1"/>
                          </a:solidFill>
                          <a:effectLst/>
                          <a:latin typeface="Segoe UI"/>
                        </a:rPr>
                        <a:t>7201</a:t>
                      </a:r>
                    </a:p>
                  </a:txBody>
                  <a:tcPr marL="45720" marR="45720" anchor="ctr">
                    <a:solidFill>
                      <a:srgbClr val="003865"/>
                    </a:solidFill>
                  </a:tcPr>
                </a:tc>
                <a:tc>
                  <a:txBody>
                    <a:bodyPr/>
                    <a:lstStyle/>
                    <a:p>
                      <a:pPr marL="0" marR="0" lvl="0" indent="0" algn="l" defTabSz="457200" rtl="0" eaLnBrk="1" fontAlgn="auto" latinLnBrk="0" hangingPunct="1">
                        <a:lnSpc>
                          <a:spcPct val="100000"/>
                        </a:lnSpc>
                        <a:spcBef>
                          <a:spcPts val="600"/>
                        </a:spcBef>
                        <a:spcAft>
                          <a:spcPts val="600"/>
                        </a:spcAft>
                        <a:buClrTx/>
                        <a:buSzTx/>
                        <a:buFontTx/>
                        <a:buNone/>
                        <a:tabLst/>
                        <a:defRPr/>
                      </a:pPr>
                      <a:r>
                        <a:rPr lang="en-US" sz="1200" b="0" i="0" u="none" strike="noStrike" noProof="0">
                          <a:effectLst/>
                          <a:latin typeface="+mn-lt"/>
                        </a:rPr>
                        <a:t>§ 9 registration renewal application, per class (electronic)</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a:solidFill>
                            <a:schemeClr val="tx1"/>
                          </a:solidFill>
                          <a:effectLst/>
                          <a:latin typeface="Segoe UI"/>
                        </a:rPr>
                        <a:t>$24</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kern="1200">
                          <a:solidFill>
                            <a:schemeClr val="tx1"/>
                          </a:solidFill>
                          <a:effectLst/>
                          <a:latin typeface="Segoe UI"/>
                          <a:ea typeface="+mn-ea"/>
                          <a:cs typeface="+mn-cs"/>
                        </a:rPr>
                        <a:t>$300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$325</a:t>
                      </a:r>
                    </a:p>
                  </a:txBody>
                  <a:tcPr marL="45720" marR="4572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200" b="0">
                          <a:solidFill>
                            <a:schemeClr val="tx1"/>
                          </a:solidFill>
                          <a:effectLst/>
                          <a:latin typeface="+mn-lt"/>
                          <a:ea typeface="Times New Roman"/>
                          <a:cs typeface="Times New Roman"/>
                        </a:rPr>
                        <a:t>$25</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kern="1200">
                          <a:solidFill>
                            <a:schemeClr val="tx1"/>
                          </a:solidFill>
                          <a:effectLst/>
                          <a:latin typeface="Segoe UI"/>
                          <a:ea typeface="+mn-ea"/>
                          <a:cs typeface="+mn-cs"/>
                        </a:rPr>
                        <a:t>8%</a:t>
                      </a:r>
                    </a:p>
                  </a:txBody>
                  <a:tcPr marL="45720" marR="45720" anchor="ctr">
                    <a:solidFill>
                      <a:srgbClr val="D9D9D6"/>
                    </a:solidFill>
                  </a:tcPr>
                </a:tc>
                <a:extLst>
                  <a:ext uri="{0D108BD9-81ED-4DB2-BD59-A6C34878D82A}">
                    <a16:rowId xmlns:a16="http://schemas.microsoft.com/office/drawing/2014/main" val="836226149"/>
                  </a:ext>
                </a:extLst>
              </a:tr>
              <a:tr h="370840">
                <a:tc>
                  <a:txBody>
                    <a:bodyPr/>
                    <a:lstStyle/>
                    <a:p>
                      <a:pPr marL="0" marR="0" algn="ctr">
                        <a:lnSpc>
                          <a:spcPct val="100000"/>
                        </a:lnSpc>
                        <a:spcBef>
                          <a:spcPts val="600"/>
                        </a:spcBef>
                        <a:spcAft>
                          <a:spcPts val="600"/>
                        </a:spcAft>
                      </a:pPr>
                      <a:r>
                        <a:rPr lang="en-US" sz="1200" b="1">
                          <a:solidFill>
                            <a:schemeClr val="bg1"/>
                          </a:solidFill>
                          <a:effectLst/>
                          <a:latin typeface="Segoe UI"/>
                        </a:rPr>
                        <a:t>7932</a:t>
                      </a:r>
                    </a:p>
                  </a:txBody>
                  <a:tcPr marL="45720" marR="45720" anchor="ctr">
                    <a:solidFill>
                      <a:srgbClr val="003865"/>
                    </a:solidFill>
                  </a:tcPr>
                </a:tc>
                <a:tc>
                  <a:txBody>
                    <a:bodyPr/>
                    <a:lstStyle/>
                    <a:p>
                      <a:pPr marL="0" marR="0" lvl="0" indent="0" algn="l" defTabSz="457200" rtl="0" eaLnBrk="1" fontAlgn="auto" latinLnBrk="0" hangingPunct="1">
                        <a:lnSpc>
                          <a:spcPct val="100000"/>
                        </a:lnSpc>
                        <a:spcBef>
                          <a:spcPts val="600"/>
                        </a:spcBef>
                        <a:spcAft>
                          <a:spcPts val="600"/>
                        </a:spcAft>
                        <a:buClrTx/>
                        <a:buSzTx/>
                        <a:buFontTx/>
                        <a:buNone/>
                        <a:tabLst/>
                        <a:defRPr/>
                      </a:pPr>
                      <a:r>
                        <a:rPr lang="en-US" sz="1200" b="0" i="0" u="none" strike="noStrike" noProof="0">
                          <a:effectLst/>
                          <a:latin typeface="+mn-lt"/>
                        </a:rPr>
                        <a:t>Renewal fee filed at World Intellectual Property Organization</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a:solidFill>
                            <a:schemeClr val="tx1"/>
                          </a:solidFill>
                          <a:effectLst/>
                          <a:latin typeface="Segoe UI"/>
                        </a:rPr>
                        <a:t>n/a</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kern="1200">
                          <a:solidFill>
                            <a:schemeClr val="tx1"/>
                          </a:solidFill>
                          <a:effectLst/>
                          <a:latin typeface="Segoe UI"/>
                          <a:ea typeface="+mn-ea"/>
                          <a:cs typeface="+mn-cs"/>
                        </a:rPr>
                        <a:t>$300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$325</a:t>
                      </a:r>
                    </a:p>
                  </a:txBody>
                  <a:tcPr marL="45720" marR="4572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200" b="0">
                          <a:solidFill>
                            <a:schemeClr val="tx1"/>
                          </a:solidFill>
                          <a:effectLst/>
                          <a:latin typeface="+mn-lt"/>
                          <a:ea typeface="Times New Roman"/>
                          <a:cs typeface="Times New Roman"/>
                        </a:rPr>
                        <a:t>$25</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kern="1200">
                          <a:solidFill>
                            <a:schemeClr val="tx1"/>
                          </a:solidFill>
                          <a:effectLst/>
                          <a:latin typeface="Segoe UI"/>
                          <a:ea typeface="+mn-ea"/>
                          <a:cs typeface="+mn-cs"/>
                        </a:rPr>
                        <a:t>8%</a:t>
                      </a:r>
                    </a:p>
                  </a:txBody>
                  <a:tcPr marL="45720" marR="45720" anchor="ctr">
                    <a:solidFill>
                      <a:srgbClr val="D9D9D6"/>
                    </a:solidFill>
                  </a:tcPr>
                </a:tc>
                <a:extLst>
                  <a:ext uri="{0D108BD9-81ED-4DB2-BD59-A6C34878D82A}">
                    <a16:rowId xmlns:a16="http://schemas.microsoft.com/office/drawing/2014/main" val="1689608203"/>
                  </a:ext>
                </a:extLst>
              </a:tr>
            </a:tbl>
          </a:graphicData>
        </a:graphic>
      </p:graphicFrame>
      <p:sp>
        <p:nvSpPr>
          <p:cNvPr id="4" name="Slide Number Placeholder 3">
            <a:extLst>
              <a:ext uri="{FF2B5EF4-FFF2-40B4-BE49-F238E27FC236}">
                <a16:creationId xmlns:a16="http://schemas.microsoft.com/office/drawing/2014/main" id="{A593A7EC-6961-B9AA-A34D-82EFACD5D91A}"/>
              </a:ext>
            </a:extLst>
          </p:cNvPr>
          <p:cNvSpPr>
            <a:spLocks noGrp="1"/>
          </p:cNvSpPr>
          <p:nvPr>
            <p:ph type="sldNum" sz="quarter" idx="10"/>
          </p:nvPr>
        </p:nvSpPr>
        <p:spPr/>
        <p:txBody>
          <a:bodyPr/>
          <a:lstStyle/>
          <a:p>
            <a:fld id="{1D648693-0942-45E9-83AE-76FC568F9452}" type="slidenum">
              <a:rPr lang="en-US" smtClean="0"/>
              <a:pPr/>
              <a:t>21</a:t>
            </a:fld>
            <a:endParaRPr lang="en-US"/>
          </a:p>
        </p:txBody>
      </p:sp>
    </p:spTree>
    <p:extLst>
      <p:ext uri="{BB962C8B-B14F-4D97-AF65-F5344CB8AC3E}">
        <p14:creationId xmlns:p14="http://schemas.microsoft.com/office/powerpoint/2010/main" val="2224696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A0037CB-988F-6058-B26A-49FD2B554E00}"/>
              </a:ext>
            </a:extLst>
          </p:cNvPr>
          <p:cNvSpPr>
            <a:spLocks noGrp="1"/>
          </p:cNvSpPr>
          <p:nvPr>
            <p:ph type="title"/>
          </p:nvPr>
        </p:nvSpPr>
        <p:spPr/>
        <p:txBody>
          <a:bodyPr vert="horz" lIns="91440" tIns="45720" rIns="91440" bIns="45720" rtlCol="0" anchor="t" anchorCtr="0">
            <a:noAutofit/>
          </a:bodyPr>
          <a:lstStyle/>
          <a:p>
            <a:r>
              <a:rPr lang="en-US" sz="3600"/>
              <a:t>Post-registration maintenance filings </a:t>
            </a:r>
            <a:r>
              <a:rPr lang="en-US" sz="3600" b="0"/>
              <a:t>(cont.)</a:t>
            </a:r>
            <a:endParaRPr lang="en-US" sz="3600">
              <a:cs typeface="Segoe UI"/>
            </a:endParaRPr>
          </a:p>
        </p:txBody>
      </p:sp>
      <p:sp>
        <p:nvSpPr>
          <p:cNvPr id="2" name="Content Placeholder 1">
            <a:extLst>
              <a:ext uri="{FF2B5EF4-FFF2-40B4-BE49-F238E27FC236}">
                <a16:creationId xmlns:a16="http://schemas.microsoft.com/office/drawing/2014/main" id="{64794068-A1D6-44F5-923B-EE3B7B7D0A23}"/>
              </a:ext>
            </a:extLst>
          </p:cNvPr>
          <p:cNvSpPr>
            <a:spLocks noGrp="1"/>
          </p:cNvSpPr>
          <p:nvPr>
            <p:ph idx="1"/>
          </p:nvPr>
        </p:nvSpPr>
        <p:spPr>
          <a:xfrm>
            <a:off x="457200" y="1426418"/>
            <a:ext cx="8229600" cy="1281544"/>
          </a:xfrm>
        </p:spPr>
        <p:txBody>
          <a:bodyPr vert="horz" lIns="91440" tIns="45720" rIns="91440" bIns="45720" rtlCol="0" anchor="t">
            <a:noAutofit/>
          </a:bodyPr>
          <a:lstStyle/>
          <a:p>
            <a:pPr>
              <a:lnSpc>
                <a:spcPct val="120000"/>
              </a:lnSpc>
            </a:pPr>
            <a:r>
              <a:rPr lang="en-US" sz="2000">
                <a:latin typeface="Segoe UI"/>
                <a:cs typeface="Segoe UI"/>
              </a:rPr>
              <a:t>Increasing fees for declarations of use under sections 8 and 71.</a:t>
            </a:r>
          </a:p>
          <a:p>
            <a:pPr lvl="1">
              <a:lnSpc>
                <a:spcPct val="120000"/>
              </a:lnSpc>
            </a:pPr>
            <a:r>
              <a:rPr lang="en-US" sz="1800">
                <a:latin typeface="Segoe UI"/>
                <a:cs typeface="Segoe UI"/>
              </a:rPr>
              <a:t>As detailed in slide 9, we increased sections 8 and 71 fees from the proposed $300 in the NPRM to $325 in the final rule.</a:t>
            </a:r>
          </a:p>
          <a:p>
            <a:pPr>
              <a:lnSpc>
                <a:spcPct val="120000"/>
              </a:lnSpc>
            </a:pPr>
            <a:endParaRPr lang="en-US" sz="2000">
              <a:latin typeface="Segoe UI"/>
              <a:cs typeface="Segoe UI"/>
            </a:endParaRPr>
          </a:p>
        </p:txBody>
      </p:sp>
      <p:graphicFrame>
        <p:nvGraphicFramePr>
          <p:cNvPr id="7" name="Content Placeholder 8">
            <a:extLst>
              <a:ext uri="{FF2B5EF4-FFF2-40B4-BE49-F238E27FC236}">
                <a16:creationId xmlns:a16="http://schemas.microsoft.com/office/drawing/2014/main" id="{35D9934F-B30B-4746-B6F6-412F2E74D99E}"/>
              </a:ext>
            </a:extLst>
          </p:cNvPr>
          <p:cNvGraphicFramePr>
            <a:graphicFrameLocks/>
          </p:cNvGraphicFramePr>
          <p:nvPr>
            <p:extLst>
              <p:ext uri="{D42A27DB-BD31-4B8C-83A1-F6EECF244321}">
                <p14:modId xmlns:p14="http://schemas.microsoft.com/office/powerpoint/2010/main" val="657754650"/>
              </p:ext>
            </p:extLst>
          </p:nvPr>
        </p:nvGraphicFramePr>
        <p:xfrm>
          <a:off x="457201" y="2934380"/>
          <a:ext cx="8229599" cy="2123440"/>
        </p:xfrm>
        <a:graphic>
          <a:graphicData uri="http://schemas.openxmlformats.org/drawingml/2006/table">
            <a:tbl>
              <a:tblPr firstRow="1" bandRow="1">
                <a:tableStyleId>{5C22544A-7EE6-4342-B048-85BDC9FD1C3A}</a:tableStyleId>
              </a:tblPr>
              <a:tblGrid>
                <a:gridCol w="838863">
                  <a:extLst>
                    <a:ext uri="{9D8B030D-6E8A-4147-A177-3AD203B41FA5}">
                      <a16:colId xmlns:a16="http://schemas.microsoft.com/office/drawing/2014/main" val="1393820204"/>
                    </a:ext>
                  </a:extLst>
                </a:gridCol>
                <a:gridCol w="3077154">
                  <a:extLst>
                    <a:ext uri="{9D8B030D-6E8A-4147-A177-3AD203B41FA5}">
                      <a16:colId xmlns:a16="http://schemas.microsoft.com/office/drawing/2014/main" val="3006402722"/>
                    </a:ext>
                  </a:extLst>
                </a:gridCol>
                <a:gridCol w="914400">
                  <a:extLst>
                    <a:ext uri="{9D8B030D-6E8A-4147-A177-3AD203B41FA5}">
                      <a16:colId xmlns:a16="http://schemas.microsoft.com/office/drawing/2014/main" val="51645987"/>
                    </a:ext>
                  </a:extLst>
                </a:gridCol>
                <a:gridCol w="850790">
                  <a:extLst>
                    <a:ext uri="{9D8B030D-6E8A-4147-A177-3AD203B41FA5}">
                      <a16:colId xmlns:a16="http://schemas.microsoft.com/office/drawing/2014/main" val="3420605345"/>
                    </a:ext>
                  </a:extLst>
                </a:gridCol>
                <a:gridCol w="962108">
                  <a:extLst>
                    <a:ext uri="{9D8B030D-6E8A-4147-A177-3AD203B41FA5}">
                      <a16:colId xmlns:a16="http://schemas.microsoft.com/office/drawing/2014/main" val="3982285833"/>
                    </a:ext>
                  </a:extLst>
                </a:gridCol>
                <a:gridCol w="771276">
                  <a:extLst>
                    <a:ext uri="{9D8B030D-6E8A-4147-A177-3AD203B41FA5}">
                      <a16:colId xmlns:a16="http://schemas.microsoft.com/office/drawing/2014/main" val="2883918022"/>
                    </a:ext>
                  </a:extLst>
                </a:gridCol>
                <a:gridCol w="815008">
                  <a:extLst>
                    <a:ext uri="{9D8B030D-6E8A-4147-A177-3AD203B41FA5}">
                      <a16:colId xmlns:a16="http://schemas.microsoft.com/office/drawing/2014/main" val="2690580121"/>
                    </a:ext>
                  </a:extLst>
                </a:gridCol>
              </a:tblGrid>
              <a:tr h="370840">
                <a:tc>
                  <a:txBody>
                    <a:bodyPr/>
                    <a:lstStyle/>
                    <a:p>
                      <a:pPr marL="0" marR="0" algn="ctr"/>
                      <a:r>
                        <a:rPr lang="en-US" sz="1200">
                          <a:effectLst/>
                          <a:latin typeface="Segoe UI"/>
                        </a:rPr>
                        <a:t>Fee code</a:t>
                      </a:r>
                      <a:endParaRPr lang="en-US" sz="1200">
                        <a:effectLst/>
                        <a:latin typeface="Segoe UI"/>
                        <a:ea typeface="Times New Roman"/>
                        <a:cs typeface="Times New Roman"/>
                      </a:endParaRPr>
                    </a:p>
                  </a:txBody>
                  <a:tcPr marL="45720" marR="45720" anchor="ctr">
                    <a:solidFill>
                      <a:srgbClr val="003865"/>
                    </a:solidFill>
                  </a:tcPr>
                </a:tc>
                <a:tc>
                  <a:txBody>
                    <a:bodyPr/>
                    <a:lstStyle/>
                    <a:p>
                      <a:pPr marL="0" marR="0" algn="ctr"/>
                      <a:r>
                        <a:rPr lang="en-US" sz="1200">
                          <a:effectLst/>
                          <a:latin typeface="Segoe UI"/>
                        </a:rPr>
                        <a:t>Description</a:t>
                      </a:r>
                      <a:endParaRPr lang="en-US" sz="1200" baseline="300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a:effectLst/>
                          <a:latin typeface="Segoe UI"/>
                        </a:rPr>
                        <a:t>Historical cost</a:t>
                      </a:r>
                    </a:p>
                    <a:p>
                      <a:pPr marL="0" marR="0" algn="ctr">
                        <a:spcBef>
                          <a:spcPts val="0"/>
                        </a:spcBef>
                        <a:spcAft>
                          <a:spcPts val="0"/>
                        </a:spcAft>
                      </a:pPr>
                      <a:r>
                        <a:rPr lang="en-US" sz="1200">
                          <a:effectLst/>
                          <a:latin typeface="Segoe UI"/>
                        </a:rPr>
                        <a:t>(FY 2023)</a:t>
                      </a:r>
                      <a:endParaRPr lang="en-US" sz="12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a:effectLst/>
                          <a:latin typeface="Segoe UI"/>
                        </a:rPr>
                        <a:t>Current fee </a:t>
                      </a:r>
                      <a:endParaRPr lang="en-US" sz="12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a:effectLst/>
                          <a:latin typeface="+mn-lt"/>
                        </a:rPr>
                        <a:t>Final rule fee</a:t>
                      </a:r>
                      <a:endParaRPr lang="en-US" sz="1200">
                        <a:effectLst/>
                        <a:latin typeface="+mn-lt"/>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a:effectLst/>
                          <a:latin typeface="Segoe UI"/>
                          <a:ea typeface="Times New Roman"/>
                          <a:cs typeface="Times New Roman"/>
                        </a:rPr>
                        <a:t>Dollar change</a:t>
                      </a:r>
                    </a:p>
                  </a:txBody>
                  <a:tcPr marL="45720" marR="45720" anchor="ctr">
                    <a:solidFill>
                      <a:srgbClr val="003865"/>
                    </a:solidFill>
                  </a:tcPr>
                </a:tc>
                <a:tc>
                  <a:txBody>
                    <a:bodyPr/>
                    <a:lstStyle/>
                    <a:p>
                      <a:pPr marL="0" marR="0" algn="ctr">
                        <a:spcBef>
                          <a:spcPts val="0"/>
                        </a:spcBef>
                        <a:spcAft>
                          <a:spcPts val="0"/>
                        </a:spcAft>
                      </a:pPr>
                      <a:r>
                        <a:rPr lang="en-US" sz="1200">
                          <a:effectLst/>
                          <a:latin typeface="Segoe UI"/>
                        </a:rPr>
                        <a:t>Percent change</a:t>
                      </a:r>
                      <a:endParaRPr lang="en-US" sz="1200">
                        <a:effectLst/>
                        <a:latin typeface="Segoe UI"/>
                        <a:ea typeface="Times New Roman"/>
                        <a:cs typeface="Times New Roman"/>
                      </a:endParaRPr>
                    </a:p>
                  </a:txBody>
                  <a:tcPr marL="45720" marR="45720" anchor="ctr">
                    <a:solidFill>
                      <a:srgbClr val="003865"/>
                    </a:solidFill>
                  </a:tcPr>
                </a:tc>
                <a:extLst>
                  <a:ext uri="{0D108BD9-81ED-4DB2-BD59-A6C34878D82A}">
                    <a16:rowId xmlns:a16="http://schemas.microsoft.com/office/drawing/2014/main" val="1877622864"/>
                  </a:ext>
                </a:extLst>
              </a:tr>
              <a:tr h="370840">
                <a:tc>
                  <a:txBody>
                    <a:bodyPr/>
                    <a:lstStyle/>
                    <a:p>
                      <a:pPr marL="0" marR="0" algn="ctr">
                        <a:lnSpc>
                          <a:spcPct val="100000"/>
                        </a:lnSpc>
                        <a:spcBef>
                          <a:spcPts val="600"/>
                        </a:spcBef>
                        <a:spcAft>
                          <a:spcPts val="600"/>
                        </a:spcAft>
                      </a:pPr>
                      <a:r>
                        <a:rPr lang="en-US" sz="1200" b="1">
                          <a:solidFill>
                            <a:schemeClr val="bg1"/>
                          </a:solidFill>
                          <a:effectLst/>
                          <a:latin typeface="Segoe UI"/>
                        </a:rPr>
                        <a:t>6205</a:t>
                      </a:r>
                    </a:p>
                  </a:txBody>
                  <a:tcPr marL="45720" marR="45720" anchor="ctr">
                    <a:solidFill>
                      <a:srgbClr val="003865"/>
                    </a:solidFill>
                  </a:tcPr>
                </a:tc>
                <a:tc>
                  <a:txBody>
                    <a:bodyPr/>
                    <a:lstStyle/>
                    <a:p>
                      <a:pPr marL="0" marR="0" lvl="0" indent="0" algn="l" defTabSz="457200" rtl="0" eaLnBrk="1" fontAlgn="auto" latinLnBrk="0" hangingPunct="1">
                        <a:lnSpc>
                          <a:spcPct val="100000"/>
                        </a:lnSpc>
                        <a:spcBef>
                          <a:spcPts val="600"/>
                        </a:spcBef>
                        <a:spcAft>
                          <a:spcPts val="600"/>
                        </a:spcAft>
                        <a:buClrTx/>
                        <a:buSzTx/>
                        <a:buFontTx/>
                        <a:buNone/>
                        <a:tabLst/>
                        <a:defRPr/>
                      </a:pPr>
                      <a:r>
                        <a:rPr lang="en-US" sz="1200" b="0" i="0" u="none" strike="noStrike" noProof="0">
                          <a:effectLst/>
                          <a:latin typeface="+mn-lt"/>
                        </a:rPr>
                        <a:t>§ 8 declaration, per class </a:t>
                      </a:r>
                      <a:r>
                        <a:rPr lang="en-US" sz="1200" b="0" i="0" u="none" strike="noStrike" baseline="0" noProof="0">
                          <a:solidFill>
                            <a:srgbClr val="000000"/>
                          </a:solidFill>
                          <a:latin typeface="+mn-lt"/>
                        </a:rPr>
                        <a:t>(paper)</a:t>
                      </a:r>
                      <a:endParaRPr lang="en-US" sz="1200" b="0" i="0" u="none" strike="noStrike" noProof="0">
                        <a:effectLst/>
                        <a:latin typeface="+mn-lt"/>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200">
                          <a:solidFill>
                            <a:schemeClr val="tx1"/>
                          </a:solidFill>
                          <a:effectLst/>
                          <a:latin typeface="Segoe UI"/>
                        </a:rPr>
                        <a:t>$95</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kern="1200">
                          <a:solidFill>
                            <a:schemeClr val="tx1"/>
                          </a:solidFill>
                          <a:effectLst/>
                          <a:latin typeface="Segoe UI"/>
                          <a:ea typeface="+mn-ea"/>
                          <a:cs typeface="+mn-cs"/>
                        </a:rPr>
                        <a:t>$325</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$425</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$100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kern="1200">
                          <a:solidFill>
                            <a:schemeClr val="tx1"/>
                          </a:solidFill>
                          <a:effectLst/>
                          <a:latin typeface="Segoe UI"/>
                          <a:ea typeface="+mn-ea"/>
                          <a:cs typeface="+mn-cs"/>
                        </a:rPr>
                        <a:t>31%</a:t>
                      </a:r>
                    </a:p>
                  </a:txBody>
                  <a:tcPr marL="45720" marR="45720" anchor="ctr">
                    <a:solidFill>
                      <a:srgbClr val="D9D9D6"/>
                    </a:solidFill>
                  </a:tcPr>
                </a:tc>
                <a:extLst>
                  <a:ext uri="{0D108BD9-81ED-4DB2-BD59-A6C34878D82A}">
                    <a16:rowId xmlns:a16="http://schemas.microsoft.com/office/drawing/2014/main" val="2810198152"/>
                  </a:ext>
                </a:extLst>
              </a:tr>
              <a:tr h="370840">
                <a:tc>
                  <a:txBody>
                    <a:bodyPr/>
                    <a:lstStyle/>
                    <a:p>
                      <a:pPr marL="0" marR="0" algn="ctr">
                        <a:lnSpc>
                          <a:spcPct val="100000"/>
                        </a:lnSpc>
                        <a:spcBef>
                          <a:spcPts val="600"/>
                        </a:spcBef>
                        <a:spcAft>
                          <a:spcPts val="600"/>
                        </a:spcAft>
                      </a:pPr>
                      <a:r>
                        <a:rPr lang="en-US" sz="1200" b="1">
                          <a:solidFill>
                            <a:schemeClr val="bg1"/>
                          </a:solidFill>
                          <a:effectLst/>
                          <a:latin typeface="Segoe UI"/>
                        </a:rPr>
                        <a:t>7205</a:t>
                      </a:r>
                    </a:p>
                  </a:txBody>
                  <a:tcPr marL="45720" marR="45720" anchor="ctr">
                    <a:solidFill>
                      <a:srgbClr val="003865"/>
                    </a:solidFill>
                  </a:tcPr>
                </a:tc>
                <a:tc>
                  <a:txBody>
                    <a:bodyPr/>
                    <a:lstStyle/>
                    <a:p>
                      <a:pPr marL="0" marR="0" lvl="0" algn="l">
                        <a:lnSpc>
                          <a:spcPct val="100000"/>
                        </a:lnSpc>
                        <a:spcBef>
                          <a:spcPts val="600"/>
                        </a:spcBef>
                        <a:spcAft>
                          <a:spcPts val="600"/>
                        </a:spcAft>
                        <a:buNone/>
                      </a:pPr>
                      <a:r>
                        <a:rPr lang="en-US" sz="1200" b="0" i="0" u="none" strike="noStrike" noProof="0">
                          <a:effectLst/>
                          <a:latin typeface="+mn-lt"/>
                        </a:rPr>
                        <a:t>§ 8 declaration, per class (electronic)</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a:solidFill>
                            <a:schemeClr val="tx1"/>
                          </a:solidFill>
                          <a:effectLst/>
                          <a:latin typeface="Segoe UI"/>
                        </a:rPr>
                        <a:t>$48</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kern="1200">
                          <a:solidFill>
                            <a:schemeClr val="tx1"/>
                          </a:solidFill>
                          <a:effectLst/>
                          <a:latin typeface="Segoe UI"/>
                          <a:ea typeface="+mn-ea"/>
                          <a:cs typeface="+mn-cs"/>
                        </a:rPr>
                        <a:t>$225</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a:solidFill>
                            <a:schemeClr val="tx1"/>
                          </a:solidFill>
                          <a:effectLst/>
                          <a:latin typeface="Segoe UI"/>
                        </a:rPr>
                        <a:t>$325</a:t>
                      </a:r>
                      <a:endParaRPr lang="en-US" sz="1200" b="1">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$100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kern="1200">
                          <a:solidFill>
                            <a:schemeClr val="tx1"/>
                          </a:solidFill>
                          <a:effectLst/>
                          <a:latin typeface="Segoe UI"/>
                          <a:ea typeface="+mn-ea"/>
                          <a:cs typeface="+mn-cs"/>
                        </a:rPr>
                        <a:t>44%</a:t>
                      </a:r>
                    </a:p>
                  </a:txBody>
                  <a:tcPr marL="45720" marR="45720" anchor="ctr">
                    <a:solidFill>
                      <a:srgbClr val="D9D9D6"/>
                    </a:solidFill>
                  </a:tcPr>
                </a:tc>
                <a:extLst>
                  <a:ext uri="{0D108BD9-81ED-4DB2-BD59-A6C34878D82A}">
                    <a16:rowId xmlns:a16="http://schemas.microsoft.com/office/drawing/2014/main" val="4195197332"/>
                  </a:ext>
                </a:extLst>
              </a:tr>
              <a:tr h="370840">
                <a:tc>
                  <a:txBody>
                    <a:bodyPr/>
                    <a:lstStyle/>
                    <a:p>
                      <a:pPr marL="0" lvl="0" algn="ctr">
                        <a:lnSpc>
                          <a:spcPct val="100000"/>
                        </a:lnSpc>
                        <a:spcBef>
                          <a:spcPts val="600"/>
                        </a:spcBef>
                        <a:spcAft>
                          <a:spcPts val="600"/>
                        </a:spcAft>
                        <a:buNone/>
                      </a:pPr>
                      <a:r>
                        <a:rPr lang="en-US" sz="1200" b="1">
                          <a:solidFill>
                            <a:schemeClr val="bg1"/>
                          </a:solidFill>
                          <a:effectLst/>
                          <a:latin typeface="Segoe UI"/>
                        </a:rPr>
                        <a:t>6905</a:t>
                      </a:r>
                    </a:p>
                  </a:txBody>
                  <a:tcPr marL="45720" marR="45720" anchor="ctr">
                    <a:solidFill>
                      <a:srgbClr val="003865"/>
                    </a:solidFill>
                  </a:tcPr>
                </a:tc>
                <a:tc>
                  <a:txBody>
                    <a:bodyPr/>
                    <a:lstStyle/>
                    <a:p>
                      <a:pPr marL="0" marR="0" lvl="0" indent="0" algn="l" defTabSz="457200" rtl="0" eaLnBrk="1" fontAlgn="auto" latinLnBrk="0" hangingPunct="1">
                        <a:lnSpc>
                          <a:spcPct val="100000"/>
                        </a:lnSpc>
                        <a:spcBef>
                          <a:spcPts val="600"/>
                        </a:spcBef>
                        <a:spcAft>
                          <a:spcPts val="600"/>
                        </a:spcAft>
                        <a:buClrTx/>
                        <a:buSzTx/>
                        <a:buFontTx/>
                        <a:buNone/>
                        <a:tabLst/>
                        <a:defRPr/>
                      </a:pPr>
                      <a:r>
                        <a:rPr lang="en-US" sz="1200" b="0" i="0" u="none" strike="noStrike" noProof="0">
                          <a:effectLst/>
                          <a:latin typeface="+mn-lt"/>
                        </a:rPr>
                        <a:t>§ 71 declaration, per class </a:t>
                      </a:r>
                      <a:r>
                        <a:rPr lang="en-US" sz="1200" b="0" i="0" u="none" strike="noStrike" baseline="0" noProof="0">
                          <a:solidFill>
                            <a:srgbClr val="000000"/>
                          </a:solidFill>
                          <a:latin typeface="+mn-lt"/>
                        </a:rPr>
                        <a:t>(paper)</a:t>
                      </a:r>
                      <a:endParaRPr lang="en-US" sz="1200" b="0" i="0" u="none" strike="noStrike" noProof="0">
                        <a:effectLst/>
                        <a:latin typeface="+mn-lt"/>
                      </a:endParaRP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200">
                          <a:solidFill>
                            <a:schemeClr val="tx1"/>
                          </a:solidFill>
                          <a:effectLst/>
                          <a:latin typeface="Segoe UI"/>
                        </a:rPr>
                        <a:t>n/a</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200" kern="1200">
                          <a:solidFill>
                            <a:schemeClr val="tx1"/>
                          </a:solidFill>
                          <a:effectLst/>
                          <a:latin typeface="Segoe UI"/>
                          <a:ea typeface="+mn-ea"/>
                          <a:cs typeface="+mn-cs"/>
                        </a:rPr>
                        <a:t>$325</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200">
                          <a:solidFill>
                            <a:schemeClr val="tx1"/>
                          </a:solidFill>
                          <a:effectLst/>
                          <a:latin typeface="Segoe UI"/>
                        </a:rPr>
                        <a:t>$425</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200" b="0">
                          <a:solidFill>
                            <a:schemeClr val="tx1"/>
                          </a:solidFill>
                          <a:effectLst/>
                          <a:latin typeface="Segoe UI"/>
                          <a:ea typeface="Times New Roman"/>
                          <a:cs typeface="Times New Roman"/>
                        </a:rPr>
                        <a:t>$100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200" kern="1200">
                          <a:solidFill>
                            <a:schemeClr val="tx1"/>
                          </a:solidFill>
                          <a:effectLst/>
                          <a:latin typeface="Segoe UI"/>
                          <a:ea typeface="+mn-ea"/>
                          <a:cs typeface="+mn-cs"/>
                        </a:rPr>
                        <a:t>31%</a:t>
                      </a:r>
                    </a:p>
                  </a:txBody>
                  <a:tcPr marL="45720" marR="45720" anchor="ctr">
                    <a:solidFill>
                      <a:srgbClr val="D9D9D6"/>
                    </a:solidFill>
                  </a:tcPr>
                </a:tc>
                <a:extLst>
                  <a:ext uri="{0D108BD9-81ED-4DB2-BD59-A6C34878D82A}">
                    <a16:rowId xmlns:a16="http://schemas.microsoft.com/office/drawing/2014/main" val="3237390024"/>
                  </a:ext>
                </a:extLst>
              </a:tr>
              <a:tr h="370840">
                <a:tc>
                  <a:txBody>
                    <a:bodyPr/>
                    <a:lstStyle/>
                    <a:p>
                      <a:pPr marL="0" lvl="0" algn="ctr">
                        <a:lnSpc>
                          <a:spcPct val="100000"/>
                        </a:lnSpc>
                        <a:spcBef>
                          <a:spcPts val="600"/>
                        </a:spcBef>
                        <a:spcAft>
                          <a:spcPts val="600"/>
                        </a:spcAft>
                        <a:buNone/>
                      </a:pPr>
                      <a:r>
                        <a:rPr lang="en-US" sz="1200" b="1">
                          <a:solidFill>
                            <a:schemeClr val="bg1"/>
                          </a:solidFill>
                          <a:effectLst/>
                          <a:latin typeface="Segoe UI"/>
                        </a:rPr>
                        <a:t>7905</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1200" b="0" i="0" u="none" strike="noStrike" noProof="0">
                          <a:effectLst/>
                          <a:latin typeface="+mn-lt"/>
                        </a:rPr>
                        <a:t>§ 71 declaration, per class (electronic)</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200">
                          <a:solidFill>
                            <a:schemeClr val="tx1"/>
                          </a:solidFill>
                          <a:effectLst/>
                          <a:latin typeface="Segoe UI"/>
                        </a:rPr>
                        <a:t>$48</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200" kern="1200">
                          <a:solidFill>
                            <a:schemeClr val="tx1"/>
                          </a:solidFill>
                          <a:effectLst/>
                          <a:latin typeface="Segoe UI"/>
                          <a:ea typeface="+mn-ea"/>
                          <a:cs typeface="+mn-cs"/>
                        </a:rPr>
                        <a:t>$225</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200">
                          <a:solidFill>
                            <a:schemeClr val="tx1"/>
                          </a:solidFill>
                          <a:effectLst/>
                          <a:latin typeface="Segoe UI"/>
                        </a:rPr>
                        <a:t>$325</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200" b="0">
                          <a:solidFill>
                            <a:schemeClr val="tx1"/>
                          </a:solidFill>
                          <a:effectLst/>
                          <a:latin typeface="Segoe UI"/>
                          <a:ea typeface="Times New Roman"/>
                          <a:cs typeface="Times New Roman"/>
                        </a:rPr>
                        <a:t>$100</a:t>
                      </a:r>
                    </a:p>
                  </a:txBody>
                  <a:tcPr marL="45720" marR="45720" anchor="ctr">
                    <a:solidFill>
                      <a:srgbClr val="D9D9D6"/>
                    </a:solidFill>
                  </a:tcPr>
                </a:tc>
                <a:tc>
                  <a:txBody>
                    <a:bodyPr/>
                    <a:lstStyle/>
                    <a:p>
                      <a:pPr marL="0" lvl="0" algn="r">
                        <a:lnSpc>
                          <a:spcPct val="100000"/>
                        </a:lnSpc>
                        <a:spcBef>
                          <a:spcPts val="600"/>
                        </a:spcBef>
                        <a:spcAft>
                          <a:spcPts val="600"/>
                        </a:spcAft>
                        <a:buNone/>
                      </a:pPr>
                      <a:r>
                        <a:rPr lang="en-US" sz="1200" kern="1200">
                          <a:solidFill>
                            <a:schemeClr val="tx1"/>
                          </a:solidFill>
                          <a:effectLst/>
                          <a:latin typeface="Segoe UI"/>
                          <a:ea typeface="+mn-ea"/>
                          <a:cs typeface="+mn-cs"/>
                        </a:rPr>
                        <a:t>44%</a:t>
                      </a:r>
                    </a:p>
                  </a:txBody>
                  <a:tcPr marL="45720" marR="45720" anchor="ctr">
                    <a:solidFill>
                      <a:srgbClr val="D9D9D6"/>
                    </a:solidFill>
                  </a:tcPr>
                </a:tc>
                <a:extLst>
                  <a:ext uri="{0D108BD9-81ED-4DB2-BD59-A6C34878D82A}">
                    <a16:rowId xmlns:a16="http://schemas.microsoft.com/office/drawing/2014/main" val="324750730"/>
                  </a:ext>
                </a:extLst>
              </a:tr>
            </a:tbl>
          </a:graphicData>
        </a:graphic>
      </p:graphicFrame>
      <p:sp>
        <p:nvSpPr>
          <p:cNvPr id="4" name="Slide Number Placeholder 3">
            <a:extLst>
              <a:ext uri="{FF2B5EF4-FFF2-40B4-BE49-F238E27FC236}">
                <a16:creationId xmlns:a16="http://schemas.microsoft.com/office/drawing/2014/main" id="{A593A7EC-6961-B9AA-A34D-82EFACD5D91A}"/>
              </a:ext>
            </a:extLst>
          </p:cNvPr>
          <p:cNvSpPr>
            <a:spLocks noGrp="1"/>
          </p:cNvSpPr>
          <p:nvPr>
            <p:ph type="sldNum" sz="quarter" idx="10"/>
          </p:nvPr>
        </p:nvSpPr>
        <p:spPr/>
        <p:txBody>
          <a:bodyPr/>
          <a:lstStyle/>
          <a:p>
            <a:fld id="{1D648693-0942-45E9-83AE-76FC568F9452}" type="slidenum">
              <a:rPr lang="en-US" smtClean="0"/>
              <a:pPr/>
              <a:t>22</a:t>
            </a:fld>
            <a:endParaRPr lang="en-US"/>
          </a:p>
        </p:txBody>
      </p:sp>
    </p:spTree>
    <p:extLst>
      <p:ext uri="{BB962C8B-B14F-4D97-AF65-F5344CB8AC3E}">
        <p14:creationId xmlns:p14="http://schemas.microsoft.com/office/powerpoint/2010/main" val="2195097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A0037CB-988F-6058-B26A-49FD2B554E00}"/>
              </a:ext>
            </a:extLst>
          </p:cNvPr>
          <p:cNvSpPr>
            <a:spLocks noGrp="1"/>
          </p:cNvSpPr>
          <p:nvPr>
            <p:ph type="title"/>
          </p:nvPr>
        </p:nvSpPr>
        <p:spPr/>
        <p:txBody>
          <a:bodyPr>
            <a:noAutofit/>
          </a:bodyPr>
          <a:lstStyle/>
          <a:p>
            <a:r>
              <a:rPr lang="en-US" sz="3600"/>
              <a:t>Post-registration maintenance filings </a:t>
            </a:r>
            <a:r>
              <a:rPr lang="en-US" sz="2800" b="0"/>
              <a:t>(cont.)</a:t>
            </a:r>
            <a:endParaRPr lang="en-US" sz="2800" b="0">
              <a:cs typeface="Segoe UI"/>
            </a:endParaRPr>
          </a:p>
        </p:txBody>
      </p:sp>
      <p:sp>
        <p:nvSpPr>
          <p:cNvPr id="2" name="Content Placeholder 1">
            <a:extLst>
              <a:ext uri="{FF2B5EF4-FFF2-40B4-BE49-F238E27FC236}">
                <a16:creationId xmlns:a16="http://schemas.microsoft.com/office/drawing/2014/main" id="{BC603EE1-56AE-46BF-9D65-323B75BAFA56}"/>
              </a:ext>
            </a:extLst>
          </p:cNvPr>
          <p:cNvSpPr>
            <a:spLocks noGrp="1"/>
          </p:cNvSpPr>
          <p:nvPr>
            <p:ph idx="1"/>
          </p:nvPr>
        </p:nvSpPr>
        <p:spPr/>
        <p:txBody>
          <a:bodyPr vert="horz" lIns="91440" tIns="45720" rIns="91440" bIns="45720" rtlCol="0" anchor="t">
            <a:normAutofit/>
          </a:bodyPr>
          <a:lstStyle/>
          <a:p>
            <a:pPr>
              <a:lnSpc>
                <a:spcPct val="120000"/>
              </a:lnSpc>
            </a:pPr>
            <a:r>
              <a:rPr lang="en-US" sz="2000">
                <a:latin typeface="Segoe UI"/>
                <a:cs typeface="Segoe UI"/>
              </a:rPr>
              <a:t>Increasing fees for declarations of incontestability under section 15.</a:t>
            </a:r>
          </a:p>
          <a:p>
            <a:pPr lvl="1">
              <a:lnSpc>
                <a:spcPct val="120000"/>
              </a:lnSpc>
            </a:pPr>
            <a:r>
              <a:rPr lang="en-US" sz="1600">
                <a:latin typeface="Segoe UI"/>
                <a:cs typeface="Segoe UI"/>
              </a:rPr>
              <a:t>There were no changes between the fee proposed in the NPRM and the fee implemented in the final rule.</a:t>
            </a:r>
            <a:endParaRPr lang="en-US" sz="1600"/>
          </a:p>
        </p:txBody>
      </p:sp>
      <p:graphicFrame>
        <p:nvGraphicFramePr>
          <p:cNvPr id="6" name="Content Placeholder 8">
            <a:extLst>
              <a:ext uri="{FF2B5EF4-FFF2-40B4-BE49-F238E27FC236}">
                <a16:creationId xmlns:a16="http://schemas.microsoft.com/office/drawing/2014/main" id="{12127DE2-4D9E-41AC-8324-F4875393C8F1}"/>
              </a:ext>
            </a:extLst>
          </p:cNvPr>
          <p:cNvGraphicFramePr>
            <a:graphicFrameLocks/>
          </p:cNvGraphicFramePr>
          <p:nvPr>
            <p:extLst>
              <p:ext uri="{D42A27DB-BD31-4B8C-83A1-F6EECF244321}">
                <p14:modId xmlns:p14="http://schemas.microsoft.com/office/powerpoint/2010/main" val="3463497748"/>
              </p:ext>
            </p:extLst>
          </p:nvPr>
        </p:nvGraphicFramePr>
        <p:xfrm>
          <a:off x="457201" y="2634624"/>
          <a:ext cx="8229599" cy="1381760"/>
        </p:xfrm>
        <a:graphic>
          <a:graphicData uri="http://schemas.openxmlformats.org/drawingml/2006/table">
            <a:tbl>
              <a:tblPr firstRow="1" bandRow="1">
                <a:tableStyleId>{5C22544A-7EE6-4342-B048-85BDC9FD1C3A}</a:tableStyleId>
              </a:tblPr>
              <a:tblGrid>
                <a:gridCol w="838863">
                  <a:extLst>
                    <a:ext uri="{9D8B030D-6E8A-4147-A177-3AD203B41FA5}">
                      <a16:colId xmlns:a16="http://schemas.microsoft.com/office/drawing/2014/main" val="1393820204"/>
                    </a:ext>
                  </a:extLst>
                </a:gridCol>
                <a:gridCol w="3077154">
                  <a:extLst>
                    <a:ext uri="{9D8B030D-6E8A-4147-A177-3AD203B41FA5}">
                      <a16:colId xmlns:a16="http://schemas.microsoft.com/office/drawing/2014/main" val="3006402722"/>
                    </a:ext>
                  </a:extLst>
                </a:gridCol>
                <a:gridCol w="914400">
                  <a:extLst>
                    <a:ext uri="{9D8B030D-6E8A-4147-A177-3AD203B41FA5}">
                      <a16:colId xmlns:a16="http://schemas.microsoft.com/office/drawing/2014/main" val="51645987"/>
                    </a:ext>
                  </a:extLst>
                </a:gridCol>
                <a:gridCol w="850790">
                  <a:extLst>
                    <a:ext uri="{9D8B030D-6E8A-4147-A177-3AD203B41FA5}">
                      <a16:colId xmlns:a16="http://schemas.microsoft.com/office/drawing/2014/main" val="3420605345"/>
                    </a:ext>
                  </a:extLst>
                </a:gridCol>
                <a:gridCol w="962108">
                  <a:extLst>
                    <a:ext uri="{9D8B030D-6E8A-4147-A177-3AD203B41FA5}">
                      <a16:colId xmlns:a16="http://schemas.microsoft.com/office/drawing/2014/main" val="3982285833"/>
                    </a:ext>
                  </a:extLst>
                </a:gridCol>
                <a:gridCol w="771276">
                  <a:extLst>
                    <a:ext uri="{9D8B030D-6E8A-4147-A177-3AD203B41FA5}">
                      <a16:colId xmlns:a16="http://schemas.microsoft.com/office/drawing/2014/main" val="2883918022"/>
                    </a:ext>
                  </a:extLst>
                </a:gridCol>
                <a:gridCol w="815008">
                  <a:extLst>
                    <a:ext uri="{9D8B030D-6E8A-4147-A177-3AD203B41FA5}">
                      <a16:colId xmlns:a16="http://schemas.microsoft.com/office/drawing/2014/main" val="2690580121"/>
                    </a:ext>
                  </a:extLst>
                </a:gridCol>
              </a:tblGrid>
              <a:tr h="370840">
                <a:tc>
                  <a:txBody>
                    <a:bodyPr/>
                    <a:lstStyle/>
                    <a:p>
                      <a:pPr marL="0" marR="0" algn="ctr"/>
                      <a:r>
                        <a:rPr lang="en-US" sz="1200">
                          <a:effectLst/>
                          <a:latin typeface="Segoe UI"/>
                        </a:rPr>
                        <a:t>Fee code</a:t>
                      </a:r>
                      <a:endParaRPr lang="en-US" sz="1200">
                        <a:effectLst/>
                        <a:latin typeface="Segoe UI"/>
                        <a:ea typeface="Times New Roman"/>
                        <a:cs typeface="Times New Roman"/>
                      </a:endParaRPr>
                    </a:p>
                  </a:txBody>
                  <a:tcPr marL="45720" marR="45720" anchor="ctr">
                    <a:solidFill>
                      <a:srgbClr val="003865"/>
                    </a:solidFill>
                  </a:tcPr>
                </a:tc>
                <a:tc>
                  <a:txBody>
                    <a:bodyPr/>
                    <a:lstStyle/>
                    <a:p>
                      <a:pPr marL="0" marR="0" algn="ctr"/>
                      <a:r>
                        <a:rPr lang="en-US" sz="1200">
                          <a:effectLst/>
                          <a:latin typeface="Segoe UI"/>
                        </a:rPr>
                        <a:t>Description</a:t>
                      </a:r>
                      <a:endParaRPr lang="en-US" sz="1200" baseline="300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a:effectLst/>
                          <a:latin typeface="Segoe UI"/>
                        </a:rPr>
                        <a:t>Historical cost</a:t>
                      </a:r>
                    </a:p>
                    <a:p>
                      <a:pPr marL="0" marR="0" algn="ctr">
                        <a:spcBef>
                          <a:spcPts val="0"/>
                        </a:spcBef>
                        <a:spcAft>
                          <a:spcPts val="0"/>
                        </a:spcAft>
                      </a:pPr>
                      <a:r>
                        <a:rPr lang="en-US" sz="1200">
                          <a:effectLst/>
                          <a:latin typeface="Segoe UI"/>
                        </a:rPr>
                        <a:t>(FY 2023)</a:t>
                      </a:r>
                      <a:endParaRPr lang="en-US" sz="12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a:effectLst/>
                          <a:latin typeface="Segoe UI"/>
                        </a:rPr>
                        <a:t>Current fee </a:t>
                      </a:r>
                      <a:endParaRPr lang="en-US" sz="12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a:effectLst/>
                          <a:latin typeface="+mn-lt"/>
                        </a:rPr>
                        <a:t>Final rule fee</a:t>
                      </a:r>
                      <a:endParaRPr lang="en-US" sz="1200">
                        <a:effectLst/>
                        <a:latin typeface="+mn-lt"/>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a:effectLst/>
                          <a:latin typeface="Segoe UI"/>
                          <a:ea typeface="Times New Roman"/>
                          <a:cs typeface="Times New Roman"/>
                        </a:rPr>
                        <a:t>Dollar change</a:t>
                      </a:r>
                    </a:p>
                  </a:txBody>
                  <a:tcPr marL="45720" marR="45720" anchor="ctr">
                    <a:solidFill>
                      <a:srgbClr val="003865"/>
                    </a:solidFill>
                  </a:tcPr>
                </a:tc>
                <a:tc>
                  <a:txBody>
                    <a:bodyPr/>
                    <a:lstStyle/>
                    <a:p>
                      <a:pPr marL="0" marR="0" algn="ctr">
                        <a:spcBef>
                          <a:spcPts val="0"/>
                        </a:spcBef>
                        <a:spcAft>
                          <a:spcPts val="0"/>
                        </a:spcAft>
                      </a:pPr>
                      <a:r>
                        <a:rPr lang="en-US" sz="1200">
                          <a:effectLst/>
                          <a:latin typeface="Segoe UI"/>
                        </a:rPr>
                        <a:t>Percent change</a:t>
                      </a:r>
                      <a:endParaRPr lang="en-US" sz="1200">
                        <a:effectLst/>
                        <a:latin typeface="Segoe UI"/>
                        <a:ea typeface="Times New Roman"/>
                        <a:cs typeface="Times New Roman"/>
                      </a:endParaRPr>
                    </a:p>
                  </a:txBody>
                  <a:tcPr marL="45720" marR="45720" anchor="ctr">
                    <a:solidFill>
                      <a:srgbClr val="003865"/>
                    </a:solidFill>
                  </a:tcPr>
                </a:tc>
                <a:extLst>
                  <a:ext uri="{0D108BD9-81ED-4DB2-BD59-A6C34878D82A}">
                    <a16:rowId xmlns:a16="http://schemas.microsoft.com/office/drawing/2014/main" val="1877622864"/>
                  </a:ext>
                </a:extLst>
              </a:tr>
              <a:tr h="370840">
                <a:tc>
                  <a:txBody>
                    <a:bodyPr/>
                    <a:lstStyle/>
                    <a:p>
                      <a:pPr marL="0" marR="0" algn="ctr">
                        <a:lnSpc>
                          <a:spcPct val="100000"/>
                        </a:lnSpc>
                        <a:spcBef>
                          <a:spcPts val="600"/>
                        </a:spcBef>
                        <a:spcAft>
                          <a:spcPts val="600"/>
                        </a:spcAft>
                      </a:pPr>
                      <a:r>
                        <a:rPr lang="en-US" sz="1200" b="1">
                          <a:solidFill>
                            <a:schemeClr val="bg1"/>
                          </a:solidFill>
                          <a:effectLst/>
                          <a:latin typeface="Segoe UI"/>
                        </a:rPr>
                        <a:t>6208</a:t>
                      </a:r>
                    </a:p>
                  </a:txBody>
                  <a:tcPr marL="45720" marR="45720" anchor="ctr">
                    <a:solidFill>
                      <a:srgbClr val="003865"/>
                    </a:solidFill>
                  </a:tcPr>
                </a:tc>
                <a:tc>
                  <a:txBody>
                    <a:bodyPr/>
                    <a:lstStyle/>
                    <a:p>
                      <a:pPr marL="0" marR="0" lvl="0" indent="0" algn="l" defTabSz="457200" rtl="0" eaLnBrk="1" fontAlgn="auto" latinLnBrk="0" hangingPunct="1">
                        <a:lnSpc>
                          <a:spcPct val="100000"/>
                        </a:lnSpc>
                        <a:spcBef>
                          <a:spcPts val="600"/>
                        </a:spcBef>
                        <a:spcAft>
                          <a:spcPts val="600"/>
                        </a:spcAft>
                        <a:buClrTx/>
                        <a:buSzTx/>
                        <a:buFontTx/>
                        <a:buNone/>
                        <a:tabLst/>
                        <a:defRPr/>
                      </a:pPr>
                      <a:r>
                        <a:rPr lang="en-US" sz="1200" b="0" i="0" u="none" strike="noStrike" noProof="0">
                          <a:effectLst/>
                          <a:latin typeface="+mn-lt"/>
                        </a:rPr>
                        <a:t>§ 15 declaration, per class (paper)</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a:solidFill>
                            <a:schemeClr val="tx1"/>
                          </a:solidFill>
                          <a:effectLst/>
                          <a:latin typeface="Segoe UI"/>
                        </a:rPr>
                        <a:t>n/a</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kern="1200">
                          <a:solidFill>
                            <a:schemeClr val="tx1"/>
                          </a:solidFill>
                          <a:effectLst/>
                          <a:latin typeface="Segoe UI"/>
                          <a:ea typeface="+mn-ea"/>
                          <a:cs typeface="+mn-cs"/>
                        </a:rPr>
                        <a:t>$300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$350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$50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kern="1200">
                          <a:solidFill>
                            <a:schemeClr val="tx1"/>
                          </a:solidFill>
                          <a:effectLst/>
                          <a:latin typeface="Segoe UI"/>
                          <a:ea typeface="+mn-ea"/>
                          <a:cs typeface="+mn-cs"/>
                        </a:rPr>
                        <a:t>17%</a:t>
                      </a:r>
                    </a:p>
                  </a:txBody>
                  <a:tcPr marL="45720" marR="45720" anchor="ctr">
                    <a:solidFill>
                      <a:srgbClr val="D9D9D6"/>
                    </a:solidFill>
                  </a:tcPr>
                </a:tc>
                <a:extLst>
                  <a:ext uri="{0D108BD9-81ED-4DB2-BD59-A6C34878D82A}">
                    <a16:rowId xmlns:a16="http://schemas.microsoft.com/office/drawing/2014/main" val="2810198152"/>
                  </a:ext>
                </a:extLst>
              </a:tr>
              <a:tr h="370840">
                <a:tc>
                  <a:txBody>
                    <a:bodyPr/>
                    <a:lstStyle/>
                    <a:p>
                      <a:pPr marL="0" marR="0" algn="ctr">
                        <a:lnSpc>
                          <a:spcPct val="100000"/>
                        </a:lnSpc>
                        <a:spcBef>
                          <a:spcPts val="600"/>
                        </a:spcBef>
                        <a:spcAft>
                          <a:spcPts val="600"/>
                        </a:spcAft>
                      </a:pPr>
                      <a:r>
                        <a:rPr lang="en-US" sz="1200" b="1">
                          <a:solidFill>
                            <a:schemeClr val="bg1"/>
                          </a:solidFill>
                          <a:effectLst/>
                          <a:latin typeface="Segoe UI"/>
                        </a:rPr>
                        <a:t>7208</a:t>
                      </a:r>
                    </a:p>
                  </a:txBody>
                  <a:tcPr marL="45720" marR="45720" anchor="ctr">
                    <a:solidFill>
                      <a:srgbClr val="003865"/>
                    </a:solidFill>
                  </a:tcPr>
                </a:tc>
                <a:tc>
                  <a:txBody>
                    <a:bodyPr/>
                    <a:lstStyle/>
                    <a:p>
                      <a:pPr marL="0" marR="0" lvl="0" algn="l">
                        <a:lnSpc>
                          <a:spcPct val="100000"/>
                        </a:lnSpc>
                        <a:spcBef>
                          <a:spcPts val="600"/>
                        </a:spcBef>
                        <a:spcAft>
                          <a:spcPts val="600"/>
                        </a:spcAft>
                        <a:buNone/>
                      </a:pPr>
                      <a:r>
                        <a:rPr lang="en-US" sz="1200" b="0" i="0" u="none" strike="noStrike" noProof="0">
                          <a:effectLst/>
                          <a:latin typeface="+mn-lt"/>
                        </a:rPr>
                        <a:t>§ 15 declaration, per class (electronic)</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a:solidFill>
                            <a:schemeClr val="tx1"/>
                          </a:solidFill>
                          <a:effectLst/>
                          <a:latin typeface="Segoe UI"/>
                        </a:rPr>
                        <a:t>$11</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kern="1200">
                          <a:solidFill>
                            <a:schemeClr val="tx1"/>
                          </a:solidFill>
                          <a:effectLst/>
                          <a:latin typeface="Segoe UI"/>
                          <a:ea typeface="+mn-ea"/>
                          <a:cs typeface="+mn-cs"/>
                        </a:rPr>
                        <a:t>$200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a:solidFill>
                            <a:schemeClr val="tx1"/>
                          </a:solidFill>
                          <a:effectLst/>
                          <a:latin typeface="Segoe UI"/>
                        </a:rPr>
                        <a:t>$250</a:t>
                      </a:r>
                      <a:endParaRPr lang="en-US" sz="1200" b="1">
                        <a:solidFill>
                          <a:schemeClr val="tx1"/>
                        </a:solidFill>
                        <a:effectLst/>
                        <a:latin typeface="Segoe UI"/>
                        <a:ea typeface="Times New Roman"/>
                        <a:cs typeface="Times New Roman"/>
                      </a:endParaRPr>
                    </a:p>
                  </a:txBody>
                  <a:tcPr marL="45720" marR="4572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$50</a:t>
                      </a:r>
                    </a:p>
                  </a:txBody>
                  <a:tcPr marL="45720" marR="45720" anchor="ctr">
                    <a:solidFill>
                      <a:srgbClr val="D9D9D6"/>
                    </a:solidFill>
                  </a:tcPr>
                </a:tc>
                <a:tc>
                  <a:txBody>
                    <a:bodyPr/>
                    <a:lstStyle/>
                    <a:p>
                      <a:pPr marL="0" marR="0" algn="r">
                        <a:lnSpc>
                          <a:spcPct val="100000"/>
                        </a:lnSpc>
                        <a:spcBef>
                          <a:spcPts val="600"/>
                        </a:spcBef>
                        <a:spcAft>
                          <a:spcPts val="600"/>
                        </a:spcAft>
                      </a:pPr>
                      <a:r>
                        <a:rPr lang="en-US" sz="1200" kern="1200">
                          <a:solidFill>
                            <a:schemeClr val="tx1"/>
                          </a:solidFill>
                          <a:effectLst/>
                          <a:latin typeface="Segoe UI"/>
                          <a:ea typeface="+mn-ea"/>
                          <a:cs typeface="+mn-cs"/>
                        </a:rPr>
                        <a:t>25%</a:t>
                      </a:r>
                    </a:p>
                  </a:txBody>
                  <a:tcPr marL="45720" marR="45720" anchor="ctr">
                    <a:solidFill>
                      <a:srgbClr val="D9D9D6"/>
                    </a:solidFill>
                  </a:tcPr>
                </a:tc>
                <a:extLst>
                  <a:ext uri="{0D108BD9-81ED-4DB2-BD59-A6C34878D82A}">
                    <a16:rowId xmlns:a16="http://schemas.microsoft.com/office/drawing/2014/main" val="4195197332"/>
                  </a:ext>
                </a:extLst>
              </a:tr>
            </a:tbl>
          </a:graphicData>
        </a:graphic>
      </p:graphicFrame>
      <p:sp>
        <p:nvSpPr>
          <p:cNvPr id="4" name="Slide Number Placeholder 3">
            <a:extLst>
              <a:ext uri="{FF2B5EF4-FFF2-40B4-BE49-F238E27FC236}">
                <a16:creationId xmlns:a16="http://schemas.microsoft.com/office/drawing/2014/main" id="{A593A7EC-6961-B9AA-A34D-82EFACD5D91A}"/>
              </a:ext>
            </a:extLst>
          </p:cNvPr>
          <p:cNvSpPr>
            <a:spLocks noGrp="1"/>
          </p:cNvSpPr>
          <p:nvPr>
            <p:ph type="sldNum" sz="quarter" idx="10"/>
          </p:nvPr>
        </p:nvSpPr>
        <p:spPr/>
        <p:txBody>
          <a:bodyPr/>
          <a:lstStyle/>
          <a:p>
            <a:fld id="{1D648693-0942-45E9-83AE-76FC568F9452}" type="slidenum">
              <a:rPr lang="en-US" smtClean="0"/>
              <a:pPr/>
              <a:t>23</a:t>
            </a:fld>
            <a:endParaRPr lang="en-US"/>
          </a:p>
        </p:txBody>
      </p:sp>
    </p:spTree>
    <p:extLst>
      <p:ext uri="{BB962C8B-B14F-4D97-AF65-F5344CB8AC3E}">
        <p14:creationId xmlns:p14="http://schemas.microsoft.com/office/powerpoint/2010/main" val="20273184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2540D8B-EB5F-447A-8F1F-9C42E539FD2D}"/>
              </a:ext>
            </a:extLst>
          </p:cNvPr>
          <p:cNvSpPr>
            <a:spLocks noGrp="1"/>
          </p:cNvSpPr>
          <p:nvPr>
            <p:ph type="title"/>
          </p:nvPr>
        </p:nvSpPr>
        <p:spPr>
          <a:xfrm>
            <a:off x="457200" y="309580"/>
            <a:ext cx="8402320" cy="952500"/>
          </a:xfrm>
        </p:spPr>
        <p:txBody>
          <a:bodyPr>
            <a:noAutofit/>
          </a:bodyPr>
          <a:lstStyle/>
          <a:p>
            <a:r>
              <a:rPr lang="en-US" sz="3600"/>
              <a:t>Letters of protest (LOPs) and petitions</a:t>
            </a:r>
            <a:endParaRPr lang="en-US" sz="3600" b="0" i="1"/>
          </a:p>
        </p:txBody>
      </p:sp>
      <p:sp>
        <p:nvSpPr>
          <p:cNvPr id="6" name="Content Placeholder 5">
            <a:extLst>
              <a:ext uri="{FF2B5EF4-FFF2-40B4-BE49-F238E27FC236}">
                <a16:creationId xmlns:a16="http://schemas.microsoft.com/office/drawing/2014/main" id="{6BFC399C-72AB-412B-AABF-B07AA9D85C1B}"/>
              </a:ext>
            </a:extLst>
          </p:cNvPr>
          <p:cNvSpPr>
            <a:spLocks noGrp="1"/>
          </p:cNvSpPr>
          <p:nvPr>
            <p:ph idx="1"/>
          </p:nvPr>
        </p:nvSpPr>
        <p:spPr>
          <a:xfrm>
            <a:off x="457200" y="1718517"/>
            <a:ext cx="8229600" cy="3345018"/>
          </a:xfrm>
        </p:spPr>
        <p:txBody>
          <a:bodyPr vert="horz" lIns="91440" tIns="45720" rIns="91440" bIns="45720" rtlCol="0" anchor="t">
            <a:noAutofit/>
          </a:bodyPr>
          <a:lstStyle/>
          <a:p>
            <a:pPr>
              <a:lnSpc>
                <a:spcPct val="120000"/>
              </a:lnSpc>
            </a:pPr>
            <a:r>
              <a:rPr lang="en-US" sz="1400" dirty="0">
                <a:latin typeface="Segoe UI"/>
                <a:cs typeface="Segoe UI"/>
              </a:rPr>
              <a:t>Increasing fees for LOPs and petitions to the Director to recover more of the costs associated with extensive and lengthy reviews.</a:t>
            </a:r>
          </a:p>
          <a:p>
            <a:pPr lvl="1">
              <a:lnSpc>
                <a:spcPct val="120000"/>
              </a:lnSpc>
            </a:pPr>
            <a:r>
              <a:rPr lang="en-US" sz="1200" dirty="0">
                <a:latin typeface="Segoe UI Light"/>
                <a:cs typeface="Segoe UI Light"/>
              </a:rPr>
              <a:t>Optional LOPs are a costly part of the trademark registration process, and processing costs are subsidized by other fees.</a:t>
            </a:r>
          </a:p>
          <a:p>
            <a:pPr lvl="2">
              <a:lnSpc>
                <a:spcPct val="120000"/>
              </a:lnSpc>
            </a:pPr>
            <a:r>
              <a:rPr lang="en-US" sz="1050" dirty="0">
                <a:latin typeface="Segoe UI Light"/>
                <a:cs typeface="Segoe UI Light"/>
              </a:rPr>
              <a:t>The cost to process an LOP exceeds the adjusted fee.</a:t>
            </a:r>
            <a:endParaRPr lang="en-US" sz="1050"/>
          </a:p>
          <a:p>
            <a:pPr lvl="2">
              <a:lnSpc>
                <a:spcPct val="120000"/>
              </a:lnSpc>
            </a:pPr>
            <a:r>
              <a:rPr lang="en-US" sz="1050" dirty="0">
                <a:latin typeface="Segoe UI Light"/>
                <a:cs typeface="Segoe UI Light"/>
              </a:rPr>
              <a:t>Historically, we have identified an error in publishing a mark for opposition in one percent or less of the cases in which a LOP was filed.</a:t>
            </a:r>
            <a:endParaRPr lang="en-US" sz="1050"/>
          </a:p>
          <a:p>
            <a:pPr lvl="1">
              <a:lnSpc>
                <a:spcPct val="120000"/>
              </a:lnSpc>
            </a:pPr>
            <a:r>
              <a:rPr lang="en-US" sz="1200" dirty="0">
                <a:latin typeface="Segoe UI Light"/>
                <a:cs typeface="Segoe UI Light"/>
              </a:rPr>
              <a:t>LOP procedure is not a substitute for the statutory opposition and cancellation procedures available to third parties who believe they would be damaged by registration of the involved mark</a:t>
            </a:r>
            <a:r>
              <a:rPr lang="en-US" sz="1200" dirty="0">
                <a:latin typeface="Segoe UI"/>
                <a:cs typeface="Segoe UI Light"/>
              </a:rPr>
              <a:t>.</a:t>
            </a:r>
            <a:r>
              <a:rPr lang="en-US" sz="1200" dirty="0">
                <a:latin typeface="Segoe UI Light"/>
                <a:cs typeface="Segoe UI Light"/>
              </a:rPr>
              <a:t> </a:t>
            </a:r>
            <a:endParaRPr lang="en-US" sz="1200"/>
          </a:p>
          <a:p>
            <a:pPr lvl="1">
              <a:lnSpc>
                <a:spcPct val="120000"/>
              </a:lnSpc>
            </a:pPr>
            <a:r>
              <a:rPr lang="en-US" sz="1200" dirty="0">
                <a:latin typeface="Segoe UI Light"/>
                <a:cs typeface="Segoe UI Light"/>
              </a:rPr>
              <a:t>The final rule maintains both LOP and petitions to the Director fees below the costs of services performed and encourages more timely and efficient filing patterns by applications and registrants.  </a:t>
            </a:r>
            <a:endParaRPr lang="en-US" sz="1200"/>
          </a:p>
          <a:p>
            <a:pPr lvl="1">
              <a:lnSpc>
                <a:spcPct val="120000"/>
              </a:lnSpc>
            </a:pPr>
            <a:endParaRPr lang="en-US" sz="2000"/>
          </a:p>
        </p:txBody>
      </p:sp>
      <p:sp>
        <p:nvSpPr>
          <p:cNvPr id="2" name="Rectangle 1">
            <a:extLst>
              <a:ext uri="{FF2B5EF4-FFF2-40B4-BE49-F238E27FC236}">
                <a16:creationId xmlns:a16="http://schemas.microsoft.com/office/drawing/2014/main" id="{A8256632-280A-4418-8A5B-46588CA1AF53}"/>
              </a:ext>
            </a:extLst>
          </p:cNvPr>
          <p:cNvSpPr/>
          <p:nvPr/>
        </p:nvSpPr>
        <p:spPr>
          <a:xfrm>
            <a:off x="758565" y="4811877"/>
            <a:ext cx="2580706" cy="276999"/>
          </a:xfrm>
          <a:prstGeom prst="rect">
            <a:avLst/>
          </a:prstGeom>
        </p:spPr>
        <p:txBody>
          <a:bodyPr wrap="none">
            <a:spAutoFit/>
          </a:bodyPr>
          <a:lstStyle/>
          <a:p>
            <a:r>
              <a:rPr lang="en-US" sz="1200"/>
              <a:t>(see details on the following pages)</a:t>
            </a:r>
          </a:p>
        </p:txBody>
      </p:sp>
      <p:sp>
        <p:nvSpPr>
          <p:cNvPr id="4" name="Slide Number Placeholder 3">
            <a:extLst>
              <a:ext uri="{FF2B5EF4-FFF2-40B4-BE49-F238E27FC236}">
                <a16:creationId xmlns:a16="http://schemas.microsoft.com/office/drawing/2014/main" id="{D6A3C3DA-C3A3-4A2F-9D6A-4DC08F70ADB7}"/>
              </a:ext>
            </a:extLst>
          </p:cNvPr>
          <p:cNvSpPr>
            <a:spLocks noGrp="1"/>
          </p:cNvSpPr>
          <p:nvPr>
            <p:ph type="sldNum" sz="quarter" idx="10"/>
          </p:nvPr>
        </p:nvSpPr>
        <p:spPr/>
        <p:txBody>
          <a:bodyPr/>
          <a:lstStyle/>
          <a:p>
            <a:fld id="{1D648693-0942-45E9-83AE-76FC568F9452}" type="slidenum">
              <a:rPr lang="en-US" smtClean="0"/>
              <a:pPr/>
              <a:t>24</a:t>
            </a:fld>
            <a:endParaRPr lang="en-US"/>
          </a:p>
        </p:txBody>
      </p:sp>
    </p:spTree>
    <p:extLst>
      <p:ext uri="{BB962C8B-B14F-4D97-AF65-F5344CB8AC3E}">
        <p14:creationId xmlns:p14="http://schemas.microsoft.com/office/powerpoint/2010/main" val="40540721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2734513-D5BD-48B5-83DE-600F428A0025}"/>
              </a:ext>
            </a:extLst>
          </p:cNvPr>
          <p:cNvSpPr>
            <a:spLocks noGrp="1"/>
          </p:cNvSpPr>
          <p:nvPr>
            <p:ph type="title"/>
          </p:nvPr>
        </p:nvSpPr>
        <p:spPr>
          <a:xfrm>
            <a:off x="457200" y="300249"/>
            <a:ext cx="8229600" cy="952500"/>
          </a:xfrm>
        </p:spPr>
        <p:txBody>
          <a:bodyPr>
            <a:normAutofit fontScale="90000"/>
          </a:bodyPr>
          <a:lstStyle/>
          <a:p>
            <a:r>
              <a:rPr lang="en-US" sz="3900"/>
              <a:t>Letters of protest (LOPs) and petitions </a:t>
            </a:r>
            <a:r>
              <a:rPr lang="en-US" sz="2800" b="0"/>
              <a:t>(cont.)</a:t>
            </a:r>
          </a:p>
        </p:txBody>
      </p:sp>
      <p:sp>
        <p:nvSpPr>
          <p:cNvPr id="7" name="Content Placeholder 6">
            <a:extLst>
              <a:ext uri="{FF2B5EF4-FFF2-40B4-BE49-F238E27FC236}">
                <a16:creationId xmlns:a16="http://schemas.microsoft.com/office/drawing/2014/main" id="{B8B29D47-0762-4709-82D3-8E350A1557E0}"/>
              </a:ext>
            </a:extLst>
          </p:cNvPr>
          <p:cNvSpPr>
            <a:spLocks noGrp="1"/>
          </p:cNvSpPr>
          <p:nvPr>
            <p:ph idx="1"/>
          </p:nvPr>
        </p:nvSpPr>
        <p:spPr/>
        <p:txBody>
          <a:bodyPr vert="horz" lIns="91440" tIns="45720" rIns="91440" bIns="45720" rtlCol="0" anchor="t">
            <a:normAutofit/>
          </a:bodyPr>
          <a:lstStyle/>
          <a:p>
            <a:pPr>
              <a:lnSpc>
                <a:spcPct val="110000"/>
              </a:lnSpc>
            </a:pPr>
            <a:r>
              <a:rPr lang="en-US" sz="2200"/>
              <a:t>Increasing LOP fees.</a:t>
            </a:r>
          </a:p>
        </p:txBody>
      </p:sp>
      <p:graphicFrame>
        <p:nvGraphicFramePr>
          <p:cNvPr id="6" name="Content Placeholder 4">
            <a:extLst>
              <a:ext uri="{FF2B5EF4-FFF2-40B4-BE49-F238E27FC236}">
                <a16:creationId xmlns:a16="http://schemas.microsoft.com/office/drawing/2014/main" id="{A09FD83D-8646-44A1-8BF1-BF6D20FB969F}"/>
              </a:ext>
            </a:extLst>
          </p:cNvPr>
          <p:cNvGraphicFramePr>
            <a:graphicFrameLocks/>
          </p:cNvGraphicFramePr>
          <p:nvPr>
            <p:extLst>
              <p:ext uri="{D42A27DB-BD31-4B8C-83A1-F6EECF244321}">
                <p14:modId xmlns:p14="http://schemas.microsoft.com/office/powerpoint/2010/main" val="2093653404"/>
              </p:ext>
            </p:extLst>
          </p:nvPr>
        </p:nvGraphicFramePr>
        <p:xfrm>
          <a:off x="457200" y="1878011"/>
          <a:ext cx="8229599" cy="919480"/>
        </p:xfrm>
        <a:graphic>
          <a:graphicData uri="http://schemas.openxmlformats.org/drawingml/2006/table">
            <a:tbl>
              <a:tblPr firstRow="1" bandRow="1">
                <a:tableStyleId>{5C22544A-7EE6-4342-B048-85BDC9FD1C3A}</a:tableStyleId>
              </a:tblPr>
              <a:tblGrid>
                <a:gridCol w="926327">
                  <a:extLst>
                    <a:ext uri="{9D8B030D-6E8A-4147-A177-3AD203B41FA5}">
                      <a16:colId xmlns:a16="http://schemas.microsoft.com/office/drawing/2014/main" val="2559880622"/>
                    </a:ext>
                  </a:extLst>
                </a:gridCol>
                <a:gridCol w="2759103">
                  <a:extLst>
                    <a:ext uri="{9D8B030D-6E8A-4147-A177-3AD203B41FA5}">
                      <a16:colId xmlns:a16="http://schemas.microsoft.com/office/drawing/2014/main" val="579065524"/>
                    </a:ext>
                  </a:extLst>
                </a:gridCol>
                <a:gridCol w="985961">
                  <a:extLst>
                    <a:ext uri="{9D8B030D-6E8A-4147-A177-3AD203B41FA5}">
                      <a16:colId xmlns:a16="http://schemas.microsoft.com/office/drawing/2014/main" val="3685220340"/>
                    </a:ext>
                  </a:extLst>
                </a:gridCol>
                <a:gridCol w="970059">
                  <a:extLst>
                    <a:ext uri="{9D8B030D-6E8A-4147-A177-3AD203B41FA5}">
                      <a16:colId xmlns:a16="http://schemas.microsoft.com/office/drawing/2014/main" val="1453193676"/>
                    </a:ext>
                  </a:extLst>
                </a:gridCol>
                <a:gridCol w="985962">
                  <a:extLst>
                    <a:ext uri="{9D8B030D-6E8A-4147-A177-3AD203B41FA5}">
                      <a16:colId xmlns:a16="http://schemas.microsoft.com/office/drawing/2014/main" val="2861426548"/>
                    </a:ext>
                  </a:extLst>
                </a:gridCol>
                <a:gridCol w="803082">
                  <a:extLst>
                    <a:ext uri="{9D8B030D-6E8A-4147-A177-3AD203B41FA5}">
                      <a16:colId xmlns:a16="http://schemas.microsoft.com/office/drawing/2014/main" val="1374106642"/>
                    </a:ext>
                  </a:extLst>
                </a:gridCol>
                <a:gridCol w="799105">
                  <a:extLst>
                    <a:ext uri="{9D8B030D-6E8A-4147-A177-3AD203B41FA5}">
                      <a16:colId xmlns:a16="http://schemas.microsoft.com/office/drawing/2014/main" val="2628033061"/>
                    </a:ext>
                  </a:extLst>
                </a:gridCol>
              </a:tblGrid>
              <a:tr h="370840">
                <a:tc>
                  <a:txBody>
                    <a:bodyPr/>
                    <a:lstStyle/>
                    <a:p>
                      <a:pPr marL="0" marR="0" algn="ctr"/>
                      <a:r>
                        <a:rPr lang="en-US" sz="1200">
                          <a:effectLst/>
                          <a:latin typeface="Segoe UI"/>
                        </a:rPr>
                        <a:t>Fee code</a:t>
                      </a:r>
                      <a:endParaRPr lang="en-US" sz="1200">
                        <a:effectLst/>
                        <a:latin typeface="Segoe UI"/>
                        <a:ea typeface="Times New Roman"/>
                        <a:cs typeface="Times New Roman"/>
                      </a:endParaRPr>
                    </a:p>
                  </a:txBody>
                  <a:tcPr marL="68580" marR="68580" marT="0" marB="0" anchor="ctr">
                    <a:solidFill>
                      <a:srgbClr val="003865"/>
                    </a:solidFill>
                  </a:tcPr>
                </a:tc>
                <a:tc>
                  <a:txBody>
                    <a:bodyPr/>
                    <a:lstStyle/>
                    <a:p>
                      <a:pPr marL="0" marR="0" algn="ctr"/>
                      <a:r>
                        <a:rPr lang="en-US" sz="1200">
                          <a:effectLst/>
                          <a:latin typeface="Segoe UI"/>
                        </a:rPr>
                        <a:t>Description</a:t>
                      </a:r>
                      <a:endParaRPr lang="en-US" sz="1200" baseline="3000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a:effectLst/>
                          <a:latin typeface="Segoe UI"/>
                        </a:rPr>
                        <a:t>Historical cost</a:t>
                      </a:r>
                    </a:p>
                    <a:p>
                      <a:pPr marL="0" marR="0" algn="ctr">
                        <a:spcBef>
                          <a:spcPts val="0"/>
                        </a:spcBef>
                        <a:spcAft>
                          <a:spcPts val="0"/>
                        </a:spcAft>
                      </a:pPr>
                      <a:r>
                        <a:rPr lang="en-US" sz="1200">
                          <a:effectLst/>
                          <a:latin typeface="Segoe UI"/>
                        </a:rPr>
                        <a:t>(FY 2023)</a:t>
                      </a:r>
                      <a:endParaRPr lang="en-US" sz="120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a:effectLst/>
                          <a:latin typeface="Segoe UI"/>
                        </a:rPr>
                        <a:t>Current fee </a:t>
                      </a:r>
                      <a:endParaRPr lang="en-US" sz="120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a:effectLst/>
                          <a:latin typeface="+mn-lt"/>
                        </a:rPr>
                        <a:t>Final rule fee</a:t>
                      </a:r>
                      <a:endParaRPr lang="en-US" sz="1200">
                        <a:effectLst/>
                        <a:latin typeface="+mn-lt"/>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a:effectLst/>
                          <a:latin typeface="Segoe UI"/>
                          <a:ea typeface="Times New Roman"/>
                          <a:cs typeface="Times New Roman"/>
                        </a:rPr>
                        <a:t>Dollar change</a:t>
                      </a:r>
                    </a:p>
                  </a:txBody>
                  <a:tcPr marL="68580" marR="68580" marT="0" marB="0" anchor="ctr">
                    <a:solidFill>
                      <a:srgbClr val="003865"/>
                    </a:solidFill>
                  </a:tcPr>
                </a:tc>
                <a:tc>
                  <a:txBody>
                    <a:bodyPr/>
                    <a:lstStyle/>
                    <a:p>
                      <a:pPr marL="0" marR="0" algn="ctr">
                        <a:spcBef>
                          <a:spcPts val="0"/>
                        </a:spcBef>
                        <a:spcAft>
                          <a:spcPts val="0"/>
                        </a:spcAft>
                      </a:pPr>
                      <a:r>
                        <a:rPr lang="en-US" sz="1200">
                          <a:effectLst/>
                          <a:latin typeface="Segoe UI"/>
                        </a:rPr>
                        <a:t>Percent change</a:t>
                      </a:r>
                      <a:endParaRPr lang="en-US" sz="1200">
                        <a:effectLst/>
                        <a:latin typeface="Segoe UI"/>
                        <a:ea typeface="Times New Roman"/>
                        <a:cs typeface="Times New Roman"/>
                      </a:endParaRPr>
                    </a:p>
                  </a:txBody>
                  <a:tcPr marL="68580" marR="68580" marT="0" marB="0" anchor="ctr">
                    <a:solidFill>
                      <a:srgbClr val="003865"/>
                    </a:solidFill>
                  </a:tcPr>
                </a:tc>
                <a:extLst>
                  <a:ext uri="{0D108BD9-81ED-4DB2-BD59-A6C34878D82A}">
                    <a16:rowId xmlns:a16="http://schemas.microsoft.com/office/drawing/2014/main" val="153372161"/>
                  </a:ext>
                </a:extLst>
              </a:tr>
              <a:tr h="370840">
                <a:tc>
                  <a:txBody>
                    <a:bodyPr/>
                    <a:lstStyle/>
                    <a:p>
                      <a:pPr marL="0" lvl="0" algn="ctr">
                        <a:lnSpc>
                          <a:spcPct val="100000"/>
                        </a:lnSpc>
                        <a:spcBef>
                          <a:spcPts val="600"/>
                        </a:spcBef>
                        <a:spcAft>
                          <a:spcPts val="600"/>
                        </a:spcAft>
                        <a:buNone/>
                      </a:pPr>
                      <a:r>
                        <a:rPr lang="en-US" sz="1200" b="1">
                          <a:solidFill>
                            <a:schemeClr val="bg1"/>
                          </a:solidFill>
                          <a:effectLst/>
                          <a:latin typeface="Segoe UI"/>
                        </a:rPr>
                        <a:t>7011</a:t>
                      </a:r>
                    </a:p>
                  </a:txBody>
                  <a:tcPr marL="68580" marR="68580" marT="0" marB="0" anchor="ctr">
                    <a:solidFill>
                      <a:srgbClr val="003865"/>
                    </a:solidFill>
                  </a:tcPr>
                </a:tc>
                <a:tc>
                  <a:txBody>
                    <a:bodyPr/>
                    <a:lstStyle/>
                    <a:p>
                      <a:pPr marL="0" lvl="0" algn="l">
                        <a:lnSpc>
                          <a:spcPct val="100000"/>
                        </a:lnSpc>
                        <a:spcBef>
                          <a:spcPts val="600"/>
                        </a:spcBef>
                        <a:spcAft>
                          <a:spcPts val="600"/>
                        </a:spcAft>
                        <a:buNone/>
                      </a:pPr>
                      <a:r>
                        <a:rPr lang="en-US" sz="1200"/>
                        <a:t>Letter of protest</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200">
                          <a:solidFill>
                            <a:schemeClr val="tx1"/>
                          </a:solidFill>
                          <a:effectLst/>
                          <a:latin typeface="Segoe UI"/>
                        </a:rPr>
                        <a:t>$893</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200" kern="1200">
                          <a:solidFill>
                            <a:schemeClr val="tx1"/>
                          </a:solidFill>
                          <a:effectLst/>
                          <a:latin typeface="Segoe UI"/>
                          <a:ea typeface="+mn-ea"/>
                          <a:cs typeface="+mn-cs"/>
                        </a:rPr>
                        <a:t>$50</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200">
                          <a:solidFill>
                            <a:schemeClr val="tx1"/>
                          </a:solidFill>
                          <a:effectLst/>
                          <a:latin typeface="Segoe UI"/>
                        </a:rPr>
                        <a:t>$150</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200" b="0">
                          <a:solidFill>
                            <a:schemeClr val="tx1"/>
                          </a:solidFill>
                          <a:effectLst/>
                          <a:latin typeface="Segoe UI"/>
                          <a:ea typeface="Times New Roman"/>
                          <a:cs typeface="Times New Roman"/>
                        </a:rPr>
                        <a:t>$100</a:t>
                      </a:r>
                    </a:p>
                  </a:txBody>
                  <a:tcPr marL="68580" marR="68580" marT="0" marB="0" anchor="ctr">
                    <a:solidFill>
                      <a:srgbClr val="D9D9D6"/>
                    </a:solidFill>
                  </a:tcPr>
                </a:tc>
                <a:tc>
                  <a:txBody>
                    <a:bodyPr/>
                    <a:lstStyle/>
                    <a:p>
                      <a:pPr marL="0" lvl="0" algn="r">
                        <a:lnSpc>
                          <a:spcPct val="100000"/>
                        </a:lnSpc>
                        <a:spcBef>
                          <a:spcPts val="600"/>
                        </a:spcBef>
                        <a:spcAft>
                          <a:spcPts val="600"/>
                        </a:spcAft>
                        <a:buNone/>
                      </a:pPr>
                      <a:r>
                        <a:rPr lang="en-US" sz="1200" kern="1200">
                          <a:solidFill>
                            <a:schemeClr val="tx1"/>
                          </a:solidFill>
                          <a:effectLst/>
                          <a:latin typeface="Segoe UI"/>
                          <a:ea typeface="+mn-ea"/>
                          <a:cs typeface="+mn-cs"/>
                        </a:rPr>
                        <a:t>200%</a:t>
                      </a:r>
                    </a:p>
                  </a:txBody>
                  <a:tcPr marL="68580" marR="68580" marT="0" marB="0" anchor="ctr">
                    <a:solidFill>
                      <a:srgbClr val="D9D9D6"/>
                    </a:solidFill>
                  </a:tcPr>
                </a:tc>
                <a:extLst>
                  <a:ext uri="{0D108BD9-81ED-4DB2-BD59-A6C34878D82A}">
                    <a16:rowId xmlns:a16="http://schemas.microsoft.com/office/drawing/2014/main" val="1391342318"/>
                  </a:ext>
                </a:extLst>
              </a:tr>
            </a:tbl>
          </a:graphicData>
        </a:graphic>
      </p:graphicFrame>
      <p:sp>
        <p:nvSpPr>
          <p:cNvPr id="8" name="Content Placeholder 7">
            <a:extLst>
              <a:ext uri="{FF2B5EF4-FFF2-40B4-BE49-F238E27FC236}">
                <a16:creationId xmlns:a16="http://schemas.microsoft.com/office/drawing/2014/main" id="{CF4210AA-5960-4318-990C-C04B8177DBA1}"/>
              </a:ext>
            </a:extLst>
          </p:cNvPr>
          <p:cNvSpPr txBox="1">
            <a:spLocks/>
          </p:cNvSpPr>
          <p:nvPr/>
        </p:nvSpPr>
        <p:spPr>
          <a:xfrm>
            <a:off x="457197" y="2972040"/>
            <a:ext cx="8229600" cy="459778"/>
          </a:xfrm>
          <a:prstGeom prst="rect">
            <a:avLst/>
          </a:prstGeom>
        </p:spPr>
        <p:txBody>
          <a:bodyPr vert="horz" lIns="91440" tIns="45720" rIns="91440" bIns="45720" rtlCol="0" anchor="t">
            <a:normAutofit/>
          </a:bodyPr>
          <a:lstStyle>
            <a:lvl1pPr marL="342900" indent="-342900" algn="l" defTabSz="457200" rtl="0" eaLnBrk="1" latinLnBrk="0" hangingPunct="1">
              <a:spcBef>
                <a:spcPts val="900"/>
              </a:spcBef>
              <a:buFont typeface="Arial"/>
              <a:buChar char="•"/>
              <a:defRPr sz="3200" kern="1200">
                <a:solidFill>
                  <a:schemeClr val="tx1"/>
                </a:solidFill>
                <a:latin typeface="Segoe UI" panose="020B0502040204020203" pitchFamily="34" charset="0"/>
                <a:ea typeface="+mn-ea"/>
                <a:cs typeface="Segoe UI" panose="020B0502040204020203" pitchFamily="34" charset="0"/>
              </a:defRPr>
            </a:lvl1pPr>
            <a:lvl2pPr marL="742950" indent="-285750" algn="l" defTabSz="457200" rtl="0" eaLnBrk="1" latinLnBrk="0" hangingPunct="1">
              <a:spcBef>
                <a:spcPts val="900"/>
              </a:spcBef>
              <a:buFont typeface="Arial"/>
              <a:buChar char="–"/>
              <a:defRPr sz="2800" kern="1200">
                <a:solidFill>
                  <a:schemeClr val="tx1"/>
                </a:solidFill>
                <a:latin typeface="Segoe UI Light" panose="020B0502040204020203" pitchFamily="34" charset="0"/>
                <a:ea typeface="+mn-ea"/>
                <a:cs typeface="Segoe UI Light" panose="020B0502040204020203" pitchFamily="34" charset="0"/>
              </a:defRPr>
            </a:lvl2pPr>
            <a:lvl3pPr marL="1143000" indent="-228600" algn="l" defTabSz="457200" rtl="0" eaLnBrk="1" latinLnBrk="0" hangingPunct="1">
              <a:spcBef>
                <a:spcPts val="900"/>
              </a:spcBef>
              <a:buFont typeface="Arial"/>
              <a:buChar char="•"/>
              <a:defRPr sz="2400" kern="1200">
                <a:solidFill>
                  <a:schemeClr val="tx1"/>
                </a:solidFill>
                <a:latin typeface="Segoe UI Light" panose="020B0502040204020203" pitchFamily="34" charset="0"/>
                <a:ea typeface="+mn-ea"/>
                <a:cs typeface="Segoe UI Light" panose="020B0502040204020203" pitchFamily="34" charset="0"/>
              </a:defRPr>
            </a:lvl3pPr>
            <a:lvl4pPr marL="16002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4pPr>
            <a:lvl5pPr marL="20574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200">
                <a:latin typeface="Segoe UI"/>
                <a:cs typeface="Segoe UI"/>
              </a:rPr>
              <a:t>Increasing fees for petitions to the Director</a:t>
            </a:r>
            <a:r>
              <a:rPr lang="en-US" sz="2200"/>
              <a:t>.</a:t>
            </a:r>
            <a:endParaRPr lang="en-US" sz="2200">
              <a:latin typeface="Segoe UI"/>
              <a:cs typeface="Segoe UI"/>
            </a:endParaRPr>
          </a:p>
        </p:txBody>
      </p:sp>
      <p:graphicFrame>
        <p:nvGraphicFramePr>
          <p:cNvPr id="9" name="Content Placeholder 4">
            <a:extLst>
              <a:ext uri="{FF2B5EF4-FFF2-40B4-BE49-F238E27FC236}">
                <a16:creationId xmlns:a16="http://schemas.microsoft.com/office/drawing/2014/main" id="{B41041FB-9E4B-49D2-976C-C5E9AD67B72D}"/>
              </a:ext>
            </a:extLst>
          </p:cNvPr>
          <p:cNvGraphicFramePr>
            <a:graphicFrameLocks/>
          </p:cNvGraphicFramePr>
          <p:nvPr>
            <p:extLst>
              <p:ext uri="{D42A27DB-BD31-4B8C-83A1-F6EECF244321}">
                <p14:modId xmlns:p14="http://schemas.microsoft.com/office/powerpoint/2010/main" val="272587733"/>
              </p:ext>
            </p:extLst>
          </p:nvPr>
        </p:nvGraphicFramePr>
        <p:xfrm>
          <a:off x="457199" y="3408602"/>
          <a:ext cx="8229599" cy="1290320"/>
        </p:xfrm>
        <a:graphic>
          <a:graphicData uri="http://schemas.openxmlformats.org/drawingml/2006/table">
            <a:tbl>
              <a:tblPr firstRow="1" bandRow="1">
                <a:tableStyleId>{5C22544A-7EE6-4342-B048-85BDC9FD1C3A}</a:tableStyleId>
              </a:tblPr>
              <a:tblGrid>
                <a:gridCol w="926327">
                  <a:extLst>
                    <a:ext uri="{9D8B030D-6E8A-4147-A177-3AD203B41FA5}">
                      <a16:colId xmlns:a16="http://schemas.microsoft.com/office/drawing/2014/main" val="2559880622"/>
                    </a:ext>
                  </a:extLst>
                </a:gridCol>
                <a:gridCol w="2759103">
                  <a:extLst>
                    <a:ext uri="{9D8B030D-6E8A-4147-A177-3AD203B41FA5}">
                      <a16:colId xmlns:a16="http://schemas.microsoft.com/office/drawing/2014/main" val="579065524"/>
                    </a:ext>
                  </a:extLst>
                </a:gridCol>
                <a:gridCol w="985961">
                  <a:extLst>
                    <a:ext uri="{9D8B030D-6E8A-4147-A177-3AD203B41FA5}">
                      <a16:colId xmlns:a16="http://schemas.microsoft.com/office/drawing/2014/main" val="3685220340"/>
                    </a:ext>
                  </a:extLst>
                </a:gridCol>
                <a:gridCol w="970059">
                  <a:extLst>
                    <a:ext uri="{9D8B030D-6E8A-4147-A177-3AD203B41FA5}">
                      <a16:colId xmlns:a16="http://schemas.microsoft.com/office/drawing/2014/main" val="1453193676"/>
                    </a:ext>
                  </a:extLst>
                </a:gridCol>
                <a:gridCol w="985962">
                  <a:extLst>
                    <a:ext uri="{9D8B030D-6E8A-4147-A177-3AD203B41FA5}">
                      <a16:colId xmlns:a16="http://schemas.microsoft.com/office/drawing/2014/main" val="2861426548"/>
                    </a:ext>
                  </a:extLst>
                </a:gridCol>
                <a:gridCol w="803082">
                  <a:extLst>
                    <a:ext uri="{9D8B030D-6E8A-4147-A177-3AD203B41FA5}">
                      <a16:colId xmlns:a16="http://schemas.microsoft.com/office/drawing/2014/main" val="1374106642"/>
                    </a:ext>
                  </a:extLst>
                </a:gridCol>
                <a:gridCol w="799105">
                  <a:extLst>
                    <a:ext uri="{9D8B030D-6E8A-4147-A177-3AD203B41FA5}">
                      <a16:colId xmlns:a16="http://schemas.microsoft.com/office/drawing/2014/main" val="2628033061"/>
                    </a:ext>
                  </a:extLst>
                </a:gridCol>
              </a:tblGrid>
              <a:tr h="370840">
                <a:tc>
                  <a:txBody>
                    <a:bodyPr/>
                    <a:lstStyle/>
                    <a:p>
                      <a:pPr marL="0" marR="0" algn="ctr"/>
                      <a:r>
                        <a:rPr lang="en-US" sz="1200">
                          <a:effectLst/>
                          <a:latin typeface="Segoe UI"/>
                        </a:rPr>
                        <a:t>Fee code</a:t>
                      </a:r>
                      <a:endParaRPr lang="en-US" sz="1200">
                        <a:effectLst/>
                        <a:latin typeface="Segoe UI"/>
                        <a:ea typeface="Times New Roman"/>
                        <a:cs typeface="Times New Roman"/>
                      </a:endParaRPr>
                    </a:p>
                  </a:txBody>
                  <a:tcPr marL="68580" marR="68580" marT="0" marB="0" anchor="ctr">
                    <a:solidFill>
                      <a:srgbClr val="003865"/>
                    </a:solidFill>
                  </a:tcPr>
                </a:tc>
                <a:tc>
                  <a:txBody>
                    <a:bodyPr/>
                    <a:lstStyle/>
                    <a:p>
                      <a:pPr marL="0" marR="0" algn="ctr"/>
                      <a:r>
                        <a:rPr lang="en-US" sz="1200">
                          <a:effectLst/>
                          <a:latin typeface="Segoe UI"/>
                        </a:rPr>
                        <a:t>Description</a:t>
                      </a:r>
                      <a:endParaRPr lang="en-US" sz="1200" baseline="3000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a:effectLst/>
                          <a:latin typeface="Segoe UI"/>
                        </a:rPr>
                        <a:t>Historical cost</a:t>
                      </a:r>
                    </a:p>
                    <a:p>
                      <a:pPr marL="0" marR="0" algn="ctr">
                        <a:spcBef>
                          <a:spcPts val="0"/>
                        </a:spcBef>
                        <a:spcAft>
                          <a:spcPts val="0"/>
                        </a:spcAft>
                      </a:pPr>
                      <a:r>
                        <a:rPr lang="en-US" sz="1200">
                          <a:effectLst/>
                          <a:latin typeface="Segoe UI"/>
                        </a:rPr>
                        <a:t>(FY 2023)</a:t>
                      </a:r>
                      <a:endParaRPr lang="en-US" sz="120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a:effectLst/>
                          <a:latin typeface="Segoe UI"/>
                        </a:rPr>
                        <a:t>Current fee </a:t>
                      </a:r>
                      <a:endParaRPr lang="en-US" sz="1200">
                        <a:effectLst/>
                        <a:latin typeface="Segoe UI"/>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a:effectLst/>
                          <a:latin typeface="+mn-lt"/>
                        </a:rPr>
                        <a:t>Final rule fee</a:t>
                      </a:r>
                      <a:endParaRPr lang="en-US" sz="1200">
                        <a:effectLst/>
                        <a:latin typeface="+mn-lt"/>
                        <a:ea typeface="Times New Roman"/>
                        <a:cs typeface="Times New Roman"/>
                      </a:endParaRPr>
                    </a:p>
                  </a:txBody>
                  <a:tcPr marL="68580" marR="68580" marT="0" marB="0" anchor="ctr">
                    <a:solidFill>
                      <a:srgbClr val="003865"/>
                    </a:solidFill>
                  </a:tcPr>
                </a:tc>
                <a:tc>
                  <a:txBody>
                    <a:bodyPr/>
                    <a:lstStyle/>
                    <a:p>
                      <a:pPr marL="0" marR="0" algn="ctr">
                        <a:spcBef>
                          <a:spcPts val="0"/>
                        </a:spcBef>
                        <a:spcAft>
                          <a:spcPts val="0"/>
                        </a:spcAft>
                      </a:pPr>
                      <a:r>
                        <a:rPr lang="en-US" sz="1200">
                          <a:effectLst/>
                          <a:latin typeface="Segoe UI"/>
                          <a:ea typeface="Times New Roman"/>
                          <a:cs typeface="Times New Roman"/>
                        </a:rPr>
                        <a:t>Dollar change</a:t>
                      </a:r>
                    </a:p>
                  </a:txBody>
                  <a:tcPr marL="68580" marR="68580" marT="0" marB="0" anchor="ctr">
                    <a:solidFill>
                      <a:srgbClr val="003865"/>
                    </a:solidFill>
                  </a:tcPr>
                </a:tc>
                <a:tc>
                  <a:txBody>
                    <a:bodyPr/>
                    <a:lstStyle/>
                    <a:p>
                      <a:pPr marL="0" marR="0" algn="ctr">
                        <a:spcBef>
                          <a:spcPts val="0"/>
                        </a:spcBef>
                        <a:spcAft>
                          <a:spcPts val="0"/>
                        </a:spcAft>
                      </a:pPr>
                      <a:r>
                        <a:rPr lang="en-US" sz="1200">
                          <a:effectLst/>
                          <a:latin typeface="Segoe UI"/>
                        </a:rPr>
                        <a:t>Percent change</a:t>
                      </a:r>
                      <a:endParaRPr lang="en-US" sz="1200">
                        <a:effectLst/>
                        <a:latin typeface="Segoe UI"/>
                        <a:ea typeface="Times New Roman"/>
                        <a:cs typeface="Times New Roman"/>
                      </a:endParaRPr>
                    </a:p>
                  </a:txBody>
                  <a:tcPr marL="68580" marR="68580" marT="0" marB="0" anchor="ctr">
                    <a:solidFill>
                      <a:srgbClr val="003865"/>
                    </a:solidFill>
                  </a:tcPr>
                </a:tc>
                <a:extLst>
                  <a:ext uri="{0D108BD9-81ED-4DB2-BD59-A6C34878D82A}">
                    <a16:rowId xmlns:a16="http://schemas.microsoft.com/office/drawing/2014/main" val="153372161"/>
                  </a:ext>
                </a:extLst>
              </a:tr>
              <a:tr h="370840">
                <a:tc>
                  <a:txBody>
                    <a:bodyPr/>
                    <a:lstStyle/>
                    <a:p>
                      <a:pPr marL="0" marR="0" lvl="0" algn="ctr">
                        <a:lnSpc>
                          <a:spcPct val="100000"/>
                        </a:lnSpc>
                        <a:spcBef>
                          <a:spcPts val="600"/>
                        </a:spcBef>
                        <a:spcAft>
                          <a:spcPts val="600"/>
                        </a:spcAft>
                        <a:buNone/>
                      </a:pPr>
                      <a:r>
                        <a:rPr lang="en-US" sz="1200" b="1">
                          <a:solidFill>
                            <a:schemeClr val="bg1"/>
                          </a:solidFill>
                        </a:rPr>
                        <a:t>6005</a:t>
                      </a:r>
                    </a:p>
                  </a:txBody>
                  <a:tcPr marL="68580" marR="68580" marT="0" marB="0" anchor="ctr">
                    <a:solidFill>
                      <a:srgbClr val="003865"/>
                    </a:solidFill>
                  </a:tcPr>
                </a:tc>
                <a:tc>
                  <a:txBody>
                    <a:bodyPr/>
                    <a:lstStyle/>
                    <a:p>
                      <a:pPr marL="0" marR="0" lvl="0" indent="0" algn="l" defTabSz="457200" rtl="0" eaLnBrk="1" fontAlgn="auto" latinLnBrk="0" hangingPunct="1">
                        <a:lnSpc>
                          <a:spcPct val="100000"/>
                        </a:lnSpc>
                        <a:spcBef>
                          <a:spcPts val="600"/>
                        </a:spcBef>
                        <a:spcAft>
                          <a:spcPts val="600"/>
                        </a:spcAft>
                        <a:buClrTx/>
                        <a:buSzTx/>
                        <a:buFontTx/>
                        <a:buNone/>
                        <a:tabLst/>
                        <a:defRPr/>
                      </a:pPr>
                      <a:r>
                        <a:rPr lang="en-US" sz="1200" b="0" i="0" u="none" strike="noStrike" baseline="0" noProof="0">
                          <a:solidFill>
                            <a:srgbClr val="000000"/>
                          </a:solidFill>
                          <a:effectLst/>
                          <a:latin typeface="+mn-lt"/>
                        </a:rPr>
                        <a:t>Petition to the Director (paper)</a:t>
                      </a:r>
                      <a:endParaRPr lang="en-US" sz="1200" b="0" i="0" u="none" strike="noStrike" baseline="0" noProof="0">
                        <a:solidFill>
                          <a:srgbClr val="000000"/>
                        </a:solidFill>
                        <a:latin typeface="+mn-lt"/>
                      </a:endParaRP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n/a</a:t>
                      </a:r>
                    </a:p>
                  </a:txBody>
                  <a:tcPr marL="68580" marR="68580" marT="0" marB="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200" b="0">
                          <a:solidFill>
                            <a:schemeClr val="tx1"/>
                          </a:solidFill>
                          <a:effectLst/>
                          <a:latin typeface="+mn-lt"/>
                          <a:ea typeface="Times New Roman"/>
                          <a:cs typeface="Times New Roman"/>
                        </a:rPr>
                        <a:t>$350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$500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$150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43%</a:t>
                      </a:r>
                    </a:p>
                  </a:txBody>
                  <a:tcPr marL="68580" marR="68580" marT="0" marB="0" anchor="ctr">
                    <a:solidFill>
                      <a:srgbClr val="D9D9D6"/>
                    </a:solidFill>
                  </a:tcPr>
                </a:tc>
                <a:extLst>
                  <a:ext uri="{0D108BD9-81ED-4DB2-BD59-A6C34878D82A}">
                    <a16:rowId xmlns:a16="http://schemas.microsoft.com/office/drawing/2014/main" val="1872048003"/>
                  </a:ext>
                </a:extLst>
              </a:tr>
              <a:tr h="370840">
                <a:tc>
                  <a:txBody>
                    <a:bodyPr/>
                    <a:lstStyle/>
                    <a:p>
                      <a:pPr marL="0" marR="0" lvl="0" algn="ctr">
                        <a:lnSpc>
                          <a:spcPct val="100000"/>
                        </a:lnSpc>
                        <a:spcBef>
                          <a:spcPts val="600"/>
                        </a:spcBef>
                        <a:spcAft>
                          <a:spcPts val="600"/>
                        </a:spcAft>
                        <a:buNone/>
                      </a:pPr>
                      <a:r>
                        <a:rPr lang="en-US" sz="1200" b="1">
                          <a:solidFill>
                            <a:schemeClr val="bg1"/>
                          </a:solidFill>
                          <a:effectLst/>
                          <a:latin typeface="Segoe UI"/>
                        </a:rPr>
                        <a:t>7005</a:t>
                      </a:r>
                      <a:endParaRPr lang="en-US" b="1">
                        <a:solidFill>
                          <a:schemeClr val="bg1"/>
                        </a:solidFill>
                      </a:endParaRPr>
                    </a:p>
                  </a:txBody>
                  <a:tcPr marL="68580" marR="68580" marT="0" marB="0" anchor="ctr">
                    <a:solidFill>
                      <a:srgbClr val="003865"/>
                    </a:solidFill>
                  </a:tcPr>
                </a:tc>
                <a:tc>
                  <a:txBody>
                    <a:bodyPr/>
                    <a:lstStyle/>
                    <a:p>
                      <a:pPr marL="0" marR="0" lvl="0" algn="l">
                        <a:lnSpc>
                          <a:spcPct val="100000"/>
                        </a:lnSpc>
                        <a:spcBef>
                          <a:spcPts val="600"/>
                        </a:spcBef>
                        <a:spcAft>
                          <a:spcPts val="600"/>
                        </a:spcAft>
                        <a:buNone/>
                      </a:pPr>
                      <a:r>
                        <a:rPr lang="en-US" sz="1200" b="0" i="0" u="none" strike="noStrike" baseline="0" noProof="0">
                          <a:solidFill>
                            <a:srgbClr val="000000"/>
                          </a:solidFill>
                          <a:effectLst/>
                          <a:latin typeface="+mn-lt"/>
                        </a:rPr>
                        <a:t>Petition to the Director (electronic)</a:t>
                      </a:r>
                      <a:endParaRPr lang="en-US" sz="1200" b="0" i="0" u="none" strike="noStrike" baseline="0" noProof="0">
                        <a:solidFill>
                          <a:srgbClr val="000000"/>
                        </a:solidFill>
                        <a:latin typeface="+mn-lt"/>
                      </a:endParaRP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$3,300</a:t>
                      </a:r>
                    </a:p>
                  </a:txBody>
                  <a:tcPr marL="68580" marR="68580" marT="0" marB="0" anchor="ctr">
                    <a:solidFill>
                      <a:srgbClr val="D9D9D6"/>
                    </a:solidFill>
                  </a:tcPr>
                </a:tc>
                <a:tc>
                  <a:txBody>
                    <a:bodyPr/>
                    <a:lstStyle/>
                    <a:p>
                      <a:pPr marL="0" marR="0" lvl="0" indent="0" algn="r" defTabSz="457200" rtl="0" eaLnBrk="1" fontAlgn="auto" latinLnBrk="0" hangingPunct="1">
                        <a:lnSpc>
                          <a:spcPct val="100000"/>
                        </a:lnSpc>
                        <a:spcBef>
                          <a:spcPts val="600"/>
                        </a:spcBef>
                        <a:spcAft>
                          <a:spcPts val="600"/>
                        </a:spcAft>
                        <a:buClrTx/>
                        <a:buSzTx/>
                        <a:buFontTx/>
                        <a:buNone/>
                        <a:tabLst/>
                        <a:defRPr/>
                      </a:pPr>
                      <a:r>
                        <a:rPr lang="en-US" sz="1200">
                          <a:solidFill>
                            <a:schemeClr val="tx1"/>
                          </a:solidFill>
                          <a:effectLst/>
                          <a:latin typeface="+mn-lt"/>
                        </a:rPr>
                        <a:t>$250</a:t>
                      </a:r>
                      <a:endParaRPr lang="en-US" sz="1200" b="1">
                        <a:solidFill>
                          <a:schemeClr val="tx1"/>
                        </a:solidFill>
                        <a:effectLst/>
                        <a:latin typeface="+mn-lt"/>
                        <a:ea typeface="Times New Roman"/>
                        <a:cs typeface="Times New Roman"/>
                      </a:endParaRP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a:solidFill>
                            <a:schemeClr val="tx1"/>
                          </a:solidFill>
                          <a:effectLst/>
                          <a:latin typeface="Segoe UI"/>
                        </a:rPr>
                        <a:t>$400</a:t>
                      </a:r>
                      <a:endParaRPr lang="en-US" sz="1200" b="1">
                        <a:solidFill>
                          <a:schemeClr val="tx1"/>
                        </a:solidFill>
                        <a:effectLst/>
                        <a:latin typeface="Segoe UI"/>
                        <a:ea typeface="Times New Roman"/>
                        <a:cs typeface="Times New Roman"/>
                      </a:endParaRP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a:solidFill>
                            <a:schemeClr val="tx1"/>
                          </a:solidFill>
                          <a:effectLst/>
                          <a:latin typeface="Segoe UI"/>
                          <a:ea typeface="Times New Roman"/>
                          <a:cs typeface="Times New Roman"/>
                        </a:rPr>
                        <a:t>$150</a:t>
                      </a:r>
                    </a:p>
                  </a:txBody>
                  <a:tcPr marL="68580" marR="68580" marT="0" marB="0" anchor="ctr">
                    <a:solidFill>
                      <a:srgbClr val="D9D9D6"/>
                    </a:solidFill>
                  </a:tcPr>
                </a:tc>
                <a:tc>
                  <a:txBody>
                    <a:bodyPr/>
                    <a:lstStyle/>
                    <a:p>
                      <a:pPr marL="0" marR="0" algn="r">
                        <a:lnSpc>
                          <a:spcPct val="100000"/>
                        </a:lnSpc>
                        <a:spcBef>
                          <a:spcPts val="600"/>
                        </a:spcBef>
                        <a:spcAft>
                          <a:spcPts val="600"/>
                        </a:spcAft>
                      </a:pPr>
                      <a:r>
                        <a:rPr lang="en-US" sz="1200" b="0" kern="1200">
                          <a:solidFill>
                            <a:schemeClr val="tx1"/>
                          </a:solidFill>
                          <a:effectLst/>
                          <a:latin typeface="Segoe UI"/>
                          <a:ea typeface="+mn-ea"/>
                          <a:cs typeface="+mn-cs"/>
                        </a:rPr>
                        <a:t>60%</a:t>
                      </a:r>
                      <a:endParaRPr lang="en-US" sz="1200" b="0">
                        <a:solidFill>
                          <a:schemeClr val="tx1"/>
                        </a:solidFill>
                        <a:effectLst/>
                        <a:latin typeface="Segoe UI"/>
                        <a:ea typeface="Times New Roman"/>
                        <a:cs typeface="Times New Roman"/>
                      </a:endParaRPr>
                    </a:p>
                  </a:txBody>
                  <a:tcPr marL="68580" marR="68580" marT="0" marB="0" anchor="ctr">
                    <a:solidFill>
                      <a:srgbClr val="D9D9D6"/>
                    </a:solidFill>
                  </a:tcPr>
                </a:tc>
                <a:extLst>
                  <a:ext uri="{0D108BD9-81ED-4DB2-BD59-A6C34878D82A}">
                    <a16:rowId xmlns:a16="http://schemas.microsoft.com/office/drawing/2014/main" val="593022304"/>
                  </a:ext>
                </a:extLst>
              </a:tr>
            </a:tbl>
          </a:graphicData>
        </a:graphic>
      </p:graphicFrame>
      <p:sp>
        <p:nvSpPr>
          <p:cNvPr id="4" name="Slide Number Placeholder 3">
            <a:extLst>
              <a:ext uri="{FF2B5EF4-FFF2-40B4-BE49-F238E27FC236}">
                <a16:creationId xmlns:a16="http://schemas.microsoft.com/office/drawing/2014/main" id="{48BD49E4-CE15-4DC0-BD58-E417560FDE37}"/>
              </a:ext>
            </a:extLst>
          </p:cNvPr>
          <p:cNvSpPr>
            <a:spLocks noGrp="1"/>
          </p:cNvSpPr>
          <p:nvPr>
            <p:ph type="sldNum" sz="quarter" idx="10"/>
          </p:nvPr>
        </p:nvSpPr>
        <p:spPr/>
        <p:txBody>
          <a:bodyPr/>
          <a:lstStyle/>
          <a:p>
            <a:fld id="{1D648693-0942-45E9-83AE-76FC568F9452}" type="slidenum">
              <a:rPr lang="en-US" smtClean="0"/>
              <a:pPr/>
              <a:t>25</a:t>
            </a:fld>
            <a:endParaRPr lang="en-US"/>
          </a:p>
        </p:txBody>
      </p:sp>
    </p:spTree>
    <p:extLst>
      <p:ext uri="{BB962C8B-B14F-4D97-AF65-F5344CB8AC3E}">
        <p14:creationId xmlns:p14="http://schemas.microsoft.com/office/powerpoint/2010/main" val="6025662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2734513-D5BD-48B5-83DE-600F428A0025}"/>
              </a:ext>
            </a:extLst>
          </p:cNvPr>
          <p:cNvSpPr>
            <a:spLocks noGrp="1"/>
          </p:cNvSpPr>
          <p:nvPr>
            <p:ph type="title"/>
          </p:nvPr>
        </p:nvSpPr>
        <p:spPr/>
        <p:txBody>
          <a:bodyPr>
            <a:normAutofit fontScale="90000"/>
          </a:bodyPr>
          <a:lstStyle/>
          <a:p>
            <a:r>
              <a:rPr lang="en-US" sz="3900"/>
              <a:t>Letters of protest (LOPs) and petitions</a:t>
            </a:r>
            <a:r>
              <a:rPr lang="en-US" sz="3600"/>
              <a:t> </a:t>
            </a:r>
            <a:r>
              <a:rPr lang="en-US" sz="2800" b="0"/>
              <a:t>(cont.)</a:t>
            </a:r>
            <a:endParaRPr lang="en-US" sz="2200"/>
          </a:p>
        </p:txBody>
      </p:sp>
      <p:sp>
        <p:nvSpPr>
          <p:cNvPr id="7" name="Content Placeholder 6">
            <a:extLst>
              <a:ext uri="{FF2B5EF4-FFF2-40B4-BE49-F238E27FC236}">
                <a16:creationId xmlns:a16="http://schemas.microsoft.com/office/drawing/2014/main" id="{AABDBC47-ADD7-4731-A0D5-4865D420903E}"/>
              </a:ext>
            </a:extLst>
          </p:cNvPr>
          <p:cNvSpPr>
            <a:spLocks noGrp="1"/>
          </p:cNvSpPr>
          <p:nvPr>
            <p:ph idx="4294967295"/>
          </p:nvPr>
        </p:nvSpPr>
        <p:spPr>
          <a:xfrm>
            <a:off x="457199" y="1441027"/>
            <a:ext cx="8229600" cy="3786188"/>
          </a:xfrm>
        </p:spPr>
        <p:txBody>
          <a:bodyPr vert="horz" lIns="91440" tIns="45720" rIns="91440" bIns="45720" rtlCol="0" anchor="t">
            <a:normAutofit/>
          </a:bodyPr>
          <a:lstStyle/>
          <a:p>
            <a:pPr>
              <a:lnSpc>
                <a:spcPct val="110000"/>
              </a:lnSpc>
            </a:pPr>
            <a:r>
              <a:rPr lang="en-US" sz="2200">
                <a:latin typeface="Segoe UI"/>
                <a:cs typeface="Segoe UI"/>
              </a:rPr>
              <a:t>Increasing fees for petitions to revive an application.</a:t>
            </a:r>
            <a:endParaRPr lang="en-US"/>
          </a:p>
          <a:p>
            <a:pPr lvl="1">
              <a:lnSpc>
                <a:spcPct val="110000"/>
              </a:lnSpc>
            </a:pPr>
            <a:r>
              <a:rPr lang="en-US" sz="2000">
                <a:latin typeface="Segoe UI Light"/>
                <a:cs typeface="Segoe UI Light"/>
              </a:rPr>
              <a:t>Encourages efficient prosecution of applications and </a:t>
            </a:r>
            <a:br>
              <a:rPr lang="en-US" sz="2000">
                <a:latin typeface="Segoe UI Light"/>
                <a:cs typeface="Segoe UI Light"/>
              </a:rPr>
            </a:br>
            <a:r>
              <a:rPr lang="en-US" sz="2000">
                <a:latin typeface="Segoe UI Light"/>
                <a:cs typeface="Segoe UI Light"/>
              </a:rPr>
              <a:t>post-registration maintenance filings.</a:t>
            </a:r>
          </a:p>
          <a:p>
            <a:pPr lvl="1">
              <a:lnSpc>
                <a:spcPct val="110000"/>
              </a:lnSpc>
            </a:pPr>
            <a:r>
              <a:rPr lang="en-US" sz="2000"/>
              <a:t>Encourages processing efficiencies in the event of multiple abandonments.</a:t>
            </a:r>
          </a:p>
          <a:p>
            <a:pPr>
              <a:lnSpc>
                <a:spcPct val="110000"/>
              </a:lnSpc>
            </a:pPr>
            <a:endParaRPr lang="en-US" sz="2400">
              <a:latin typeface="Segoe UI"/>
              <a:cs typeface="Segoe UI"/>
            </a:endParaRPr>
          </a:p>
          <a:p>
            <a:pPr>
              <a:lnSpc>
                <a:spcPct val="110000"/>
              </a:lnSpc>
            </a:pPr>
            <a:endParaRPr lang="en-US" sz="2400">
              <a:latin typeface="Segoe UI"/>
              <a:cs typeface="Segoe UI"/>
            </a:endParaRPr>
          </a:p>
        </p:txBody>
      </p:sp>
      <p:graphicFrame>
        <p:nvGraphicFramePr>
          <p:cNvPr id="6" name="Content Placeholder 4">
            <a:extLst>
              <a:ext uri="{FF2B5EF4-FFF2-40B4-BE49-F238E27FC236}">
                <a16:creationId xmlns:a16="http://schemas.microsoft.com/office/drawing/2014/main" id="{CDFACB49-9C56-4905-8EE3-8E13E02E60AB}"/>
              </a:ext>
            </a:extLst>
          </p:cNvPr>
          <p:cNvGraphicFramePr>
            <a:graphicFrameLocks/>
          </p:cNvGraphicFramePr>
          <p:nvPr>
            <p:extLst>
              <p:ext uri="{D42A27DB-BD31-4B8C-83A1-F6EECF244321}">
                <p14:modId xmlns:p14="http://schemas.microsoft.com/office/powerpoint/2010/main" val="218355994"/>
              </p:ext>
            </p:extLst>
          </p:nvPr>
        </p:nvGraphicFramePr>
        <p:xfrm>
          <a:off x="457201" y="3490525"/>
          <a:ext cx="8229599" cy="1502894"/>
        </p:xfrm>
        <a:graphic>
          <a:graphicData uri="http://schemas.openxmlformats.org/drawingml/2006/table">
            <a:tbl>
              <a:tblPr firstRow="1" bandRow="1">
                <a:tableStyleId>{5C22544A-7EE6-4342-B048-85BDC9FD1C3A}</a:tableStyleId>
              </a:tblPr>
              <a:tblGrid>
                <a:gridCol w="926327">
                  <a:extLst>
                    <a:ext uri="{9D8B030D-6E8A-4147-A177-3AD203B41FA5}">
                      <a16:colId xmlns:a16="http://schemas.microsoft.com/office/drawing/2014/main" val="2559880622"/>
                    </a:ext>
                  </a:extLst>
                </a:gridCol>
                <a:gridCol w="2759103">
                  <a:extLst>
                    <a:ext uri="{9D8B030D-6E8A-4147-A177-3AD203B41FA5}">
                      <a16:colId xmlns:a16="http://schemas.microsoft.com/office/drawing/2014/main" val="579065524"/>
                    </a:ext>
                  </a:extLst>
                </a:gridCol>
                <a:gridCol w="985961">
                  <a:extLst>
                    <a:ext uri="{9D8B030D-6E8A-4147-A177-3AD203B41FA5}">
                      <a16:colId xmlns:a16="http://schemas.microsoft.com/office/drawing/2014/main" val="3685220340"/>
                    </a:ext>
                  </a:extLst>
                </a:gridCol>
                <a:gridCol w="970059">
                  <a:extLst>
                    <a:ext uri="{9D8B030D-6E8A-4147-A177-3AD203B41FA5}">
                      <a16:colId xmlns:a16="http://schemas.microsoft.com/office/drawing/2014/main" val="1453193676"/>
                    </a:ext>
                  </a:extLst>
                </a:gridCol>
                <a:gridCol w="985962">
                  <a:extLst>
                    <a:ext uri="{9D8B030D-6E8A-4147-A177-3AD203B41FA5}">
                      <a16:colId xmlns:a16="http://schemas.microsoft.com/office/drawing/2014/main" val="2861426548"/>
                    </a:ext>
                  </a:extLst>
                </a:gridCol>
                <a:gridCol w="803082">
                  <a:extLst>
                    <a:ext uri="{9D8B030D-6E8A-4147-A177-3AD203B41FA5}">
                      <a16:colId xmlns:a16="http://schemas.microsoft.com/office/drawing/2014/main" val="1374106642"/>
                    </a:ext>
                  </a:extLst>
                </a:gridCol>
                <a:gridCol w="799105">
                  <a:extLst>
                    <a:ext uri="{9D8B030D-6E8A-4147-A177-3AD203B41FA5}">
                      <a16:colId xmlns:a16="http://schemas.microsoft.com/office/drawing/2014/main" val="2628033061"/>
                    </a:ext>
                  </a:extLst>
                </a:gridCol>
              </a:tblGrid>
              <a:tr h="370840">
                <a:tc>
                  <a:txBody>
                    <a:bodyPr/>
                    <a:lstStyle/>
                    <a:p>
                      <a:pPr marL="0" marR="0" algn="ctr"/>
                      <a:r>
                        <a:rPr lang="en-US" sz="1200">
                          <a:effectLst/>
                          <a:latin typeface="Segoe UI"/>
                        </a:rPr>
                        <a:t>Fee code</a:t>
                      </a:r>
                      <a:endParaRPr lang="en-US" sz="1200">
                        <a:effectLst/>
                        <a:latin typeface="Segoe UI"/>
                        <a:ea typeface="Times New Roman"/>
                        <a:cs typeface="Times New Roman"/>
                      </a:endParaRPr>
                    </a:p>
                  </a:txBody>
                  <a:tcPr marL="45720" marR="45720" anchor="ctr">
                    <a:solidFill>
                      <a:srgbClr val="003865"/>
                    </a:solidFill>
                  </a:tcPr>
                </a:tc>
                <a:tc>
                  <a:txBody>
                    <a:bodyPr/>
                    <a:lstStyle/>
                    <a:p>
                      <a:pPr marL="0" marR="0" algn="ctr"/>
                      <a:r>
                        <a:rPr lang="en-US" sz="1200">
                          <a:effectLst/>
                          <a:latin typeface="Segoe UI"/>
                        </a:rPr>
                        <a:t>Description</a:t>
                      </a:r>
                      <a:endParaRPr lang="en-US" sz="1200" baseline="300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a:effectLst/>
                          <a:latin typeface="Segoe UI"/>
                        </a:rPr>
                        <a:t>Historical cost</a:t>
                      </a:r>
                    </a:p>
                    <a:p>
                      <a:pPr marL="0" marR="0" algn="ctr">
                        <a:spcBef>
                          <a:spcPts val="0"/>
                        </a:spcBef>
                        <a:spcAft>
                          <a:spcPts val="0"/>
                        </a:spcAft>
                      </a:pPr>
                      <a:r>
                        <a:rPr lang="en-US" sz="1200">
                          <a:effectLst/>
                          <a:latin typeface="Segoe UI"/>
                        </a:rPr>
                        <a:t>(FY 2023)</a:t>
                      </a:r>
                      <a:endParaRPr lang="en-US" sz="12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a:effectLst/>
                          <a:latin typeface="Segoe UI"/>
                        </a:rPr>
                        <a:t>Current fee </a:t>
                      </a:r>
                      <a:endParaRPr lang="en-US" sz="1200">
                        <a:effectLst/>
                        <a:latin typeface="Segoe UI"/>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a:effectLst/>
                          <a:latin typeface="+mn-lt"/>
                        </a:rPr>
                        <a:t>Final rule fee</a:t>
                      </a:r>
                      <a:endParaRPr lang="en-US" sz="1200">
                        <a:effectLst/>
                        <a:latin typeface="+mn-lt"/>
                        <a:ea typeface="Times New Roman"/>
                        <a:cs typeface="Times New Roman"/>
                      </a:endParaRPr>
                    </a:p>
                  </a:txBody>
                  <a:tcPr marL="45720" marR="45720" anchor="ctr">
                    <a:solidFill>
                      <a:srgbClr val="003865"/>
                    </a:solidFill>
                  </a:tcPr>
                </a:tc>
                <a:tc>
                  <a:txBody>
                    <a:bodyPr/>
                    <a:lstStyle/>
                    <a:p>
                      <a:pPr marL="0" marR="0" algn="ctr">
                        <a:spcBef>
                          <a:spcPts val="0"/>
                        </a:spcBef>
                        <a:spcAft>
                          <a:spcPts val="0"/>
                        </a:spcAft>
                      </a:pPr>
                      <a:r>
                        <a:rPr lang="en-US" sz="1200">
                          <a:effectLst/>
                          <a:latin typeface="Segoe UI"/>
                          <a:ea typeface="Times New Roman"/>
                          <a:cs typeface="Times New Roman"/>
                        </a:rPr>
                        <a:t>Dollar change</a:t>
                      </a:r>
                    </a:p>
                  </a:txBody>
                  <a:tcPr marL="45720" marR="45720" anchor="ctr">
                    <a:solidFill>
                      <a:srgbClr val="003865"/>
                    </a:solidFill>
                  </a:tcPr>
                </a:tc>
                <a:tc>
                  <a:txBody>
                    <a:bodyPr/>
                    <a:lstStyle/>
                    <a:p>
                      <a:pPr marL="0" marR="0" algn="ctr">
                        <a:spcBef>
                          <a:spcPts val="0"/>
                        </a:spcBef>
                        <a:spcAft>
                          <a:spcPts val="0"/>
                        </a:spcAft>
                      </a:pPr>
                      <a:r>
                        <a:rPr lang="en-US" sz="1200">
                          <a:effectLst/>
                          <a:latin typeface="Segoe UI"/>
                        </a:rPr>
                        <a:t>Percent change</a:t>
                      </a:r>
                      <a:endParaRPr lang="en-US" sz="1200">
                        <a:effectLst/>
                        <a:latin typeface="Segoe UI"/>
                        <a:ea typeface="Times New Roman"/>
                        <a:cs typeface="Times New Roman"/>
                      </a:endParaRPr>
                    </a:p>
                  </a:txBody>
                  <a:tcPr marL="45720" marR="45720" anchor="ctr">
                    <a:solidFill>
                      <a:srgbClr val="003865"/>
                    </a:solidFill>
                  </a:tcPr>
                </a:tc>
                <a:extLst>
                  <a:ext uri="{0D108BD9-81ED-4DB2-BD59-A6C34878D82A}">
                    <a16:rowId xmlns:a16="http://schemas.microsoft.com/office/drawing/2014/main" val="153372161"/>
                  </a:ext>
                </a:extLst>
              </a:tr>
              <a:tr h="405614">
                <a:tc>
                  <a:txBody>
                    <a:bodyPr/>
                    <a:lstStyle/>
                    <a:p>
                      <a:pPr marL="0" lvl="0" algn="ctr">
                        <a:lnSpc>
                          <a:spcPct val="100000"/>
                        </a:lnSpc>
                        <a:spcBef>
                          <a:spcPts val="600"/>
                        </a:spcBef>
                        <a:spcAft>
                          <a:spcPts val="600"/>
                        </a:spcAft>
                        <a:buNone/>
                      </a:pPr>
                      <a:r>
                        <a:rPr lang="en-US" sz="1200" b="1">
                          <a:solidFill>
                            <a:schemeClr val="bg1"/>
                          </a:solidFill>
                          <a:effectLst/>
                          <a:latin typeface="Segoe UI"/>
                        </a:rPr>
                        <a:t>6010</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1200"/>
                        <a:t>Petition to revive an application (paper)</a:t>
                      </a:r>
                      <a:endParaRPr lang="en-US" sz="1200">
                        <a:solidFill>
                          <a:srgbClr val="FF0000"/>
                        </a:solidFill>
                      </a:endParaRPr>
                    </a:p>
                  </a:txBody>
                  <a:tcPr marL="45720" marR="45720" anchor="ctr">
                    <a:solidFill>
                      <a:srgbClr val="E6E6E6"/>
                    </a:solidFill>
                  </a:tcPr>
                </a:tc>
                <a:tc>
                  <a:txBody>
                    <a:bodyPr/>
                    <a:lstStyle/>
                    <a:p>
                      <a:pPr marL="0" lvl="0" algn="r">
                        <a:lnSpc>
                          <a:spcPct val="100000"/>
                        </a:lnSpc>
                        <a:spcBef>
                          <a:spcPts val="600"/>
                        </a:spcBef>
                        <a:spcAft>
                          <a:spcPts val="600"/>
                        </a:spcAft>
                        <a:buNone/>
                      </a:pPr>
                      <a:r>
                        <a:rPr lang="en-US" sz="1200">
                          <a:solidFill>
                            <a:schemeClr val="tx1"/>
                          </a:solidFill>
                          <a:effectLst/>
                          <a:latin typeface="Segoe UI"/>
                        </a:rPr>
                        <a:t>n/a</a:t>
                      </a:r>
                    </a:p>
                  </a:txBody>
                  <a:tcPr marL="45720" marR="45720" anchor="ctr">
                    <a:solidFill>
                      <a:srgbClr val="E6E6E6"/>
                    </a:solidFill>
                  </a:tcPr>
                </a:tc>
                <a:tc>
                  <a:txBody>
                    <a:bodyPr/>
                    <a:lstStyle/>
                    <a:p>
                      <a:pPr marL="0" lvl="0" algn="r">
                        <a:lnSpc>
                          <a:spcPct val="100000"/>
                        </a:lnSpc>
                        <a:spcBef>
                          <a:spcPts val="600"/>
                        </a:spcBef>
                        <a:spcAft>
                          <a:spcPts val="600"/>
                        </a:spcAft>
                        <a:buNone/>
                      </a:pPr>
                      <a:r>
                        <a:rPr lang="en-US" sz="1200" kern="1200">
                          <a:solidFill>
                            <a:schemeClr val="tx1"/>
                          </a:solidFill>
                          <a:effectLst/>
                          <a:latin typeface="Segoe UI"/>
                          <a:ea typeface="+mn-ea"/>
                          <a:cs typeface="+mn-cs"/>
                        </a:rPr>
                        <a:t>$250</a:t>
                      </a:r>
                    </a:p>
                  </a:txBody>
                  <a:tcPr marL="45720" marR="45720" anchor="ctr">
                    <a:solidFill>
                      <a:srgbClr val="E6E6E6"/>
                    </a:solidFill>
                  </a:tcPr>
                </a:tc>
                <a:tc>
                  <a:txBody>
                    <a:bodyPr/>
                    <a:lstStyle/>
                    <a:p>
                      <a:pPr marL="0" lvl="0" algn="r">
                        <a:lnSpc>
                          <a:spcPct val="100000"/>
                        </a:lnSpc>
                        <a:spcBef>
                          <a:spcPts val="600"/>
                        </a:spcBef>
                        <a:spcAft>
                          <a:spcPts val="600"/>
                        </a:spcAft>
                        <a:buNone/>
                      </a:pPr>
                      <a:r>
                        <a:rPr lang="en-US" sz="1200">
                          <a:solidFill>
                            <a:schemeClr val="tx1"/>
                          </a:solidFill>
                          <a:effectLst/>
                          <a:latin typeface="Segoe UI"/>
                        </a:rPr>
                        <a:t>$350</a:t>
                      </a:r>
                    </a:p>
                  </a:txBody>
                  <a:tcPr marL="45720" marR="45720" anchor="ctr">
                    <a:solidFill>
                      <a:srgbClr val="E6E6E6"/>
                    </a:solidFill>
                  </a:tcPr>
                </a:tc>
                <a:tc>
                  <a:txBody>
                    <a:bodyPr/>
                    <a:lstStyle/>
                    <a:p>
                      <a:pPr marL="0" lvl="0" algn="r">
                        <a:lnSpc>
                          <a:spcPct val="100000"/>
                        </a:lnSpc>
                        <a:spcBef>
                          <a:spcPts val="600"/>
                        </a:spcBef>
                        <a:spcAft>
                          <a:spcPts val="600"/>
                        </a:spcAft>
                        <a:buNone/>
                      </a:pPr>
                      <a:r>
                        <a:rPr lang="en-US" sz="1200" b="0">
                          <a:solidFill>
                            <a:schemeClr val="tx1"/>
                          </a:solidFill>
                          <a:effectLst/>
                          <a:latin typeface="Segoe UI"/>
                          <a:ea typeface="Times New Roman"/>
                          <a:cs typeface="Times New Roman"/>
                        </a:rPr>
                        <a:t>$100</a:t>
                      </a:r>
                    </a:p>
                  </a:txBody>
                  <a:tcPr marL="45720" marR="45720" anchor="ctr">
                    <a:solidFill>
                      <a:srgbClr val="E6E6E6"/>
                    </a:solidFill>
                  </a:tcPr>
                </a:tc>
                <a:tc>
                  <a:txBody>
                    <a:bodyPr/>
                    <a:lstStyle/>
                    <a:p>
                      <a:pPr marL="0" lvl="0" algn="r">
                        <a:lnSpc>
                          <a:spcPct val="100000"/>
                        </a:lnSpc>
                        <a:spcBef>
                          <a:spcPts val="600"/>
                        </a:spcBef>
                        <a:spcAft>
                          <a:spcPts val="600"/>
                        </a:spcAft>
                        <a:buNone/>
                      </a:pPr>
                      <a:r>
                        <a:rPr lang="en-US" sz="1200" kern="1200">
                          <a:solidFill>
                            <a:schemeClr val="tx1"/>
                          </a:solidFill>
                          <a:effectLst/>
                          <a:latin typeface="Segoe UI"/>
                          <a:ea typeface="+mn-ea"/>
                          <a:cs typeface="+mn-cs"/>
                        </a:rPr>
                        <a:t>40%</a:t>
                      </a:r>
                    </a:p>
                  </a:txBody>
                  <a:tcPr marL="45720" marR="45720" anchor="ctr">
                    <a:solidFill>
                      <a:srgbClr val="E6E6E6"/>
                    </a:solidFill>
                  </a:tcPr>
                </a:tc>
                <a:extLst>
                  <a:ext uri="{0D108BD9-81ED-4DB2-BD59-A6C34878D82A}">
                    <a16:rowId xmlns:a16="http://schemas.microsoft.com/office/drawing/2014/main" val="2808929937"/>
                  </a:ext>
                </a:extLst>
              </a:tr>
              <a:tr h="370840">
                <a:tc>
                  <a:txBody>
                    <a:bodyPr/>
                    <a:lstStyle/>
                    <a:p>
                      <a:pPr marL="0" lvl="0" algn="ctr">
                        <a:lnSpc>
                          <a:spcPct val="100000"/>
                        </a:lnSpc>
                        <a:spcBef>
                          <a:spcPts val="600"/>
                        </a:spcBef>
                        <a:spcAft>
                          <a:spcPts val="600"/>
                        </a:spcAft>
                        <a:buNone/>
                      </a:pPr>
                      <a:r>
                        <a:rPr lang="en-US" sz="1200" b="1">
                          <a:solidFill>
                            <a:schemeClr val="bg1"/>
                          </a:solidFill>
                          <a:effectLst/>
                          <a:latin typeface="Segoe UI"/>
                        </a:rPr>
                        <a:t>7010</a:t>
                      </a:r>
                    </a:p>
                  </a:txBody>
                  <a:tcPr marL="45720" marR="45720" anchor="ctr">
                    <a:solidFill>
                      <a:srgbClr val="003865"/>
                    </a:solidFill>
                  </a:tcPr>
                </a:tc>
                <a:tc>
                  <a:txBody>
                    <a:bodyPr/>
                    <a:lstStyle/>
                    <a:p>
                      <a:pPr marL="0" lvl="0" algn="l">
                        <a:lnSpc>
                          <a:spcPct val="100000"/>
                        </a:lnSpc>
                        <a:spcBef>
                          <a:spcPts val="600"/>
                        </a:spcBef>
                        <a:spcAft>
                          <a:spcPts val="600"/>
                        </a:spcAft>
                        <a:buNone/>
                      </a:pPr>
                      <a:r>
                        <a:rPr lang="en-US" sz="1200" b="0" i="0" u="none" strike="noStrike" baseline="0" noProof="0">
                          <a:solidFill>
                            <a:srgbClr val="000000"/>
                          </a:solidFill>
                          <a:effectLst/>
                          <a:latin typeface="+mn-lt"/>
                        </a:rPr>
                        <a:t>Petition to revive an application (electronic)</a:t>
                      </a:r>
                      <a:endParaRPr lang="en-US" sz="1200"/>
                    </a:p>
                  </a:txBody>
                  <a:tcPr marL="45720" marR="45720" anchor="ctr">
                    <a:solidFill>
                      <a:srgbClr val="E6E6E6"/>
                    </a:solidFill>
                  </a:tcPr>
                </a:tc>
                <a:tc>
                  <a:txBody>
                    <a:bodyPr/>
                    <a:lstStyle/>
                    <a:p>
                      <a:pPr marL="0" lvl="0" algn="r">
                        <a:lnSpc>
                          <a:spcPct val="100000"/>
                        </a:lnSpc>
                        <a:spcBef>
                          <a:spcPts val="600"/>
                        </a:spcBef>
                        <a:spcAft>
                          <a:spcPts val="600"/>
                        </a:spcAft>
                        <a:buNone/>
                      </a:pPr>
                      <a:r>
                        <a:rPr lang="en-US" sz="1200">
                          <a:solidFill>
                            <a:schemeClr val="tx1"/>
                          </a:solidFill>
                          <a:effectLst/>
                          <a:latin typeface="Segoe UI"/>
                        </a:rPr>
                        <a:t>$61</a:t>
                      </a:r>
                    </a:p>
                  </a:txBody>
                  <a:tcPr marL="45720" marR="45720" anchor="ctr">
                    <a:solidFill>
                      <a:srgbClr val="E6E6E6"/>
                    </a:solidFill>
                  </a:tcPr>
                </a:tc>
                <a:tc>
                  <a:txBody>
                    <a:bodyPr/>
                    <a:lstStyle/>
                    <a:p>
                      <a:pPr marL="0" lvl="0" algn="r">
                        <a:lnSpc>
                          <a:spcPct val="100000"/>
                        </a:lnSpc>
                        <a:spcBef>
                          <a:spcPts val="600"/>
                        </a:spcBef>
                        <a:spcAft>
                          <a:spcPts val="600"/>
                        </a:spcAft>
                        <a:buNone/>
                      </a:pPr>
                      <a:r>
                        <a:rPr lang="en-US" sz="1200" kern="1200">
                          <a:solidFill>
                            <a:schemeClr val="tx1"/>
                          </a:solidFill>
                          <a:effectLst/>
                          <a:latin typeface="Segoe UI"/>
                          <a:ea typeface="+mn-ea"/>
                          <a:cs typeface="+mn-cs"/>
                        </a:rPr>
                        <a:t>$150</a:t>
                      </a:r>
                    </a:p>
                  </a:txBody>
                  <a:tcPr marL="45720" marR="45720" anchor="ctr">
                    <a:solidFill>
                      <a:srgbClr val="E6E6E6"/>
                    </a:solidFill>
                  </a:tcPr>
                </a:tc>
                <a:tc>
                  <a:txBody>
                    <a:bodyPr/>
                    <a:lstStyle/>
                    <a:p>
                      <a:pPr marL="0" lvl="0" algn="r">
                        <a:lnSpc>
                          <a:spcPct val="100000"/>
                        </a:lnSpc>
                        <a:spcBef>
                          <a:spcPts val="600"/>
                        </a:spcBef>
                        <a:spcAft>
                          <a:spcPts val="600"/>
                        </a:spcAft>
                        <a:buNone/>
                      </a:pPr>
                      <a:r>
                        <a:rPr lang="en-US" sz="1200">
                          <a:solidFill>
                            <a:schemeClr val="tx1"/>
                          </a:solidFill>
                          <a:effectLst/>
                          <a:latin typeface="Segoe UI"/>
                        </a:rPr>
                        <a:t>$250</a:t>
                      </a:r>
                    </a:p>
                  </a:txBody>
                  <a:tcPr marL="45720" marR="45720" anchor="ctr">
                    <a:solidFill>
                      <a:srgbClr val="E6E6E6"/>
                    </a:solidFill>
                  </a:tcPr>
                </a:tc>
                <a:tc>
                  <a:txBody>
                    <a:bodyPr/>
                    <a:lstStyle/>
                    <a:p>
                      <a:pPr marL="0" lvl="0" algn="r">
                        <a:lnSpc>
                          <a:spcPct val="100000"/>
                        </a:lnSpc>
                        <a:spcBef>
                          <a:spcPts val="600"/>
                        </a:spcBef>
                        <a:spcAft>
                          <a:spcPts val="600"/>
                        </a:spcAft>
                        <a:buNone/>
                      </a:pPr>
                      <a:r>
                        <a:rPr lang="en-US" sz="1200" b="0">
                          <a:solidFill>
                            <a:schemeClr val="tx1"/>
                          </a:solidFill>
                          <a:effectLst/>
                          <a:latin typeface="Segoe UI"/>
                          <a:ea typeface="Times New Roman"/>
                          <a:cs typeface="Times New Roman"/>
                        </a:rPr>
                        <a:t>$100</a:t>
                      </a:r>
                    </a:p>
                  </a:txBody>
                  <a:tcPr marL="45720" marR="45720" anchor="ctr">
                    <a:solidFill>
                      <a:srgbClr val="E6E6E6"/>
                    </a:solidFill>
                  </a:tcPr>
                </a:tc>
                <a:tc>
                  <a:txBody>
                    <a:bodyPr/>
                    <a:lstStyle/>
                    <a:p>
                      <a:pPr marL="0" lvl="0" algn="r">
                        <a:lnSpc>
                          <a:spcPct val="100000"/>
                        </a:lnSpc>
                        <a:spcBef>
                          <a:spcPts val="600"/>
                        </a:spcBef>
                        <a:spcAft>
                          <a:spcPts val="600"/>
                        </a:spcAft>
                        <a:buNone/>
                      </a:pPr>
                      <a:r>
                        <a:rPr lang="en-US" sz="1200" kern="1200">
                          <a:solidFill>
                            <a:schemeClr val="tx1"/>
                          </a:solidFill>
                          <a:effectLst/>
                          <a:latin typeface="Segoe UI"/>
                          <a:ea typeface="+mn-ea"/>
                          <a:cs typeface="+mn-cs"/>
                        </a:rPr>
                        <a:t>67%</a:t>
                      </a:r>
                    </a:p>
                  </a:txBody>
                  <a:tcPr marL="45720" marR="45720" anchor="ctr">
                    <a:solidFill>
                      <a:srgbClr val="E6E6E6"/>
                    </a:solidFill>
                  </a:tcPr>
                </a:tc>
                <a:extLst>
                  <a:ext uri="{0D108BD9-81ED-4DB2-BD59-A6C34878D82A}">
                    <a16:rowId xmlns:a16="http://schemas.microsoft.com/office/drawing/2014/main" val="2913360570"/>
                  </a:ext>
                </a:extLst>
              </a:tr>
            </a:tbl>
          </a:graphicData>
        </a:graphic>
      </p:graphicFrame>
      <p:sp>
        <p:nvSpPr>
          <p:cNvPr id="4" name="Slide Number Placeholder 3">
            <a:extLst>
              <a:ext uri="{FF2B5EF4-FFF2-40B4-BE49-F238E27FC236}">
                <a16:creationId xmlns:a16="http://schemas.microsoft.com/office/drawing/2014/main" id="{48BD49E4-CE15-4DC0-BD58-E417560FDE37}"/>
              </a:ext>
            </a:extLst>
          </p:cNvPr>
          <p:cNvSpPr>
            <a:spLocks noGrp="1"/>
          </p:cNvSpPr>
          <p:nvPr>
            <p:ph type="sldNum" sz="quarter" idx="10"/>
          </p:nvPr>
        </p:nvSpPr>
        <p:spPr/>
        <p:txBody>
          <a:bodyPr/>
          <a:lstStyle/>
          <a:p>
            <a:fld id="{1D648693-0942-45E9-83AE-76FC568F9452}" type="slidenum">
              <a:rPr lang="en-US" smtClean="0"/>
              <a:pPr/>
              <a:t>26</a:t>
            </a:fld>
            <a:endParaRPr lang="en-US"/>
          </a:p>
        </p:txBody>
      </p:sp>
    </p:spTree>
    <p:extLst>
      <p:ext uri="{BB962C8B-B14F-4D97-AF65-F5344CB8AC3E}">
        <p14:creationId xmlns:p14="http://schemas.microsoft.com/office/powerpoint/2010/main" val="1798422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Conclusion</a:t>
            </a:r>
          </a:p>
        </p:txBody>
      </p:sp>
      <p:sp>
        <p:nvSpPr>
          <p:cNvPr id="7" name="Text Placeholder 6"/>
          <p:cNvSpPr>
            <a:spLocks noGrp="1"/>
          </p:cNvSpPr>
          <p:nvPr>
            <p:ph type="body" idx="1"/>
          </p:nvPr>
        </p:nvSpPr>
        <p:spPr/>
        <p:txBody>
          <a:bodyPr/>
          <a:lstStyle/>
          <a:p>
            <a:endParaRPr lang="en-US"/>
          </a:p>
        </p:txBody>
      </p:sp>
    </p:spTree>
    <p:extLst>
      <p:ext uri="{BB962C8B-B14F-4D97-AF65-F5344CB8AC3E}">
        <p14:creationId xmlns:p14="http://schemas.microsoft.com/office/powerpoint/2010/main" val="13589770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DBBD8C-48BE-4D4C-8DDB-E310EBBF19AB}"/>
              </a:ext>
            </a:extLst>
          </p:cNvPr>
          <p:cNvSpPr>
            <a:spLocks noGrp="1"/>
          </p:cNvSpPr>
          <p:nvPr>
            <p:ph type="title"/>
          </p:nvPr>
        </p:nvSpPr>
        <p:spPr/>
        <p:txBody>
          <a:bodyPr>
            <a:normAutofit/>
          </a:bodyPr>
          <a:lstStyle/>
          <a:p>
            <a:r>
              <a:rPr lang="en-US"/>
              <a:t>Analyses and alternatives</a:t>
            </a:r>
            <a:endParaRPr lang="en-US" sz="3600"/>
          </a:p>
        </p:txBody>
      </p:sp>
      <p:sp>
        <p:nvSpPr>
          <p:cNvPr id="2" name="Content Placeholder 1">
            <a:extLst>
              <a:ext uri="{FF2B5EF4-FFF2-40B4-BE49-F238E27FC236}">
                <a16:creationId xmlns:a16="http://schemas.microsoft.com/office/drawing/2014/main" id="{71988513-6658-49D3-8551-1C86EA1C1453}"/>
              </a:ext>
            </a:extLst>
          </p:cNvPr>
          <p:cNvSpPr>
            <a:spLocks noGrp="1"/>
          </p:cNvSpPr>
          <p:nvPr>
            <p:ph idx="1"/>
          </p:nvPr>
        </p:nvSpPr>
        <p:spPr/>
        <p:txBody>
          <a:bodyPr vert="horz" lIns="91440" tIns="45720" rIns="91440" bIns="45720" rtlCol="0" anchor="t">
            <a:normAutofit fontScale="47500" lnSpcReduction="20000"/>
          </a:bodyPr>
          <a:lstStyle/>
          <a:p>
            <a:r>
              <a:rPr lang="en-US" dirty="0">
                <a:latin typeface="Segoe UI"/>
                <a:cs typeface="Segoe UI"/>
              </a:rPr>
              <a:t>As part of the rulemaking process, we conducted a Final Regulatory Flexibility Analysis (FRFA). Our rulemaking strategies and goals, which are comprised of strategic priorities (goals, objectives, and initiatives) from our Strategic Plan and fee-setting policy factors were analyzed for alignment to four alternatives: </a:t>
            </a:r>
            <a:endParaRPr lang="en-US" dirty="0"/>
          </a:p>
          <a:p>
            <a:pPr marL="971550" lvl="1" indent="-514350">
              <a:buAutoNum type="arabicPeriod"/>
            </a:pPr>
            <a:r>
              <a:rPr lang="en-US" dirty="0">
                <a:latin typeface="Segoe UI Light"/>
                <a:cs typeface="Segoe UI Light"/>
              </a:rPr>
              <a:t>Final rule fee schedule. </a:t>
            </a:r>
            <a:endParaRPr lang="en-US" dirty="0"/>
          </a:p>
          <a:p>
            <a:pPr marL="971550" lvl="1" indent="-514350">
              <a:buAutoNum type="arabicPeriod"/>
            </a:pPr>
            <a:r>
              <a:rPr lang="en-US" dirty="0">
                <a:latin typeface="Segoe UI Light"/>
                <a:cs typeface="Segoe UI Light"/>
              </a:rPr>
              <a:t>Unit cost recovery. </a:t>
            </a:r>
            <a:endParaRPr lang="en-US" dirty="0"/>
          </a:p>
          <a:p>
            <a:pPr marL="971550" lvl="1" indent="-514350">
              <a:buAutoNum type="arabicPeriod"/>
            </a:pPr>
            <a:r>
              <a:rPr lang="en-US" dirty="0">
                <a:latin typeface="Segoe UI Light"/>
                <a:cs typeface="Segoe UI Light"/>
              </a:rPr>
              <a:t>Across-the-board adjustment. </a:t>
            </a:r>
            <a:endParaRPr lang="en-US" dirty="0"/>
          </a:p>
          <a:p>
            <a:pPr marL="971550" lvl="1" indent="-514350">
              <a:buAutoNum type="arabicPeriod"/>
            </a:pPr>
            <a:r>
              <a:rPr lang="en-US" dirty="0">
                <a:latin typeface="Segoe UI Light"/>
                <a:cs typeface="Segoe UI Light"/>
              </a:rPr>
              <a:t>Baseline (current fee schedule).</a:t>
            </a:r>
          </a:p>
          <a:p>
            <a:r>
              <a:rPr lang="en-US" dirty="0">
                <a:latin typeface="Segoe UI"/>
                <a:cs typeface="Segoe UI"/>
              </a:rPr>
              <a:t>The FRFA finds that the final trademark fee schedule does not impose undue or disproportionate burdens on smaller entities as it treats all fee payers the same and there are lower cost filing options available to all who chose to send a more complete application.</a:t>
            </a:r>
          </a:p>
          <a:p>
            <a:r>
              <a:rPr lang="en-US" dirty="0">
                <a:latin typeface="Segoe UI"/>
                <a:cs typeface="Segoe UI"/>
              </a:rPr>
              <a:t>Trademark applicants and owners can expect progress towards optimizing trademark application pendency, improved accuracy and reliability of the trademark register, fostering business effectiveness and improved customer experience, and ensuring financial sustainability to facilitate effective operations. </a:t>
            </a:r>
            <a:endParaRPr lang="en-US" dirty="0"/>
          </a:p>
        </p:txBody>
      </p:sp>
      <p:sp>
        <p:nvSpPr>
          <p:cNvPr id="4" name="Slide Number Placeholder 3">
            <a:extLst>
              <a:ext uri="{FF2B5EF4-FFF2-40B4-BE49-F238E27FC236}">
                <a16:creationId xmlns:a16="http://schemas.microsoft.com/office/drawing/2014/main" id="{1CDA5917-3E8A-4310-94B4-2EAFE4264567}"/>
              </a:ext>
            </a:extLst>
          </p:cNvPr>
          <p:cNvSpPr>
            <a:spLocks noGrp="1"/>
          </p:cNvSpPr>
          <p:nvPr>
            <p:ph type="sldNum" sz="quarter" idx="10"/>
          </p:nvPr>
        </p:nvSpPr>
        <p:spPr/>
        <p:txBody>
          <a:bodyPr/>
          <a:lstStyle/>
          <a:p>
            <a:fld id="{1D648693-0942-45E9-83AE-76FC568F9452}" type="slidenum">
              <a:rPr lang="en-US" smtClean="0"/>
              <a:pPr/>
              <a:t>28</a:t>
            </a:fld>
            <a:endParaRPr lang="en-US"/>
          </a:p>
        </p:txBody>
      </p:sp>
    </p:spTree>
    <p:extLst>
      <p:ext uri="{BB962C8B-B14F-4D97-AF65-F5344CB8AC3E}">
        <p14:creationId xmlns:p14="http://schemas.microsoft.com/office/powerpoint/2010/main" val="27428720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FA3AD40-242E-0D8A-F968-7876306BA75E}"/>
              </a:ext>
            </a:extLst>
          </p:cNvPr>
          <p:cNvSpPr>
            <a:spLocks noGrp="1"/>
          </p:cNvSpPr>
          <p:nvPr>
            <p:ph type="title"/>
          </p:nvPr>
        </p:nvSpPr>
        <p:spPr/>
        <p:txBody>
          <a:bodyPr/>
          <a:lstStyle/>
          <a:p>
            <a:r>
              <a:rPr lang="en-US">
                <a:cs typeface="Segoe UI"/>
              </a:rPr>
              <a:t>Summary</a:t>
            </a:r>
            <a:endParaRPr lang="en-US"/>
          </a:p>
        </p:txBody>
      </p:sp>
      <p:sp>
        <p:nvSpPr>
          <p:cNvPr id="2" name="Content Placeholder 1">
            <a:extLst>
              <a:ext uri="{FF2B5EF4-FFF2-40B4-BE49-F238E27FC236}">
                <a16:creationId xmlns:a16="http://schemas.microsoft.com/office/drawing/2014/main" id="{3A110CDA-D782-4D81-30CD-3A3FE6DE9627}"/>
              </a:ext>
            </a:extLst>
          </p:cNvPr>
          <p:cNvSpPr>
            <a:spLocks noGrp="1"/>
          </p:cNvSpPr>
          <p:nvPr>
            <p:ph idx="1"/>
          </p:nvPr>
        </p:nvSpPr>
        <p:spPr/>
        <p:txBody>
          <a:bodyPr vert="horz" lIns="91440" tIns="45720" rIns="91440" bIns="45720" rtlCol="0" anchor="t">
            <a:normAutofit fontScale="47500" lnSpcReduction="20000"/>
          </a:bodyPr>
          <a:lstStyle/>
          <a:p>
            <a:r>
              <a:rPr lang="en-US" dirty="0"/>
              <a:t>The USPTO is a business-like organization operating in the government environment.</a:t>
            </a:r>
          </a:p>
          <a:p>
            <a:r>
              <a:rPr lang="en-US" dirty="0"/>
              <a:t>When we found costs/spending exceeded resources, the first course of action, before proposing new fee rates, was to examine budgetary requirements (costs) and seek operating efficiencies.</a:t>
            </a:r>
          </a:p>
          <a:p>
            <a:r>
              <a:rPr lang="en-US" dirty="0"/>
              <a:t>We solicited feedback from stakeholders at multiple points in the fee setting process and were responsive to and appreciative of their inputs.</a:t>
            </a:r>
          </a:p>
          <a:p>
            <a:r>
              <a:rPr lang="en-US" dirty="0"/>
              <a:t>The final rule will benefit the IP community by enabling us to continue to improve trademark application pendency, optimize the trademark application processes to enable efficiencies for applicants and other stakeholders, protect the integrity of the trademark register, and provide stability to USPTO operations, even in times of financial fluctuations.</a:t>
            </a:r>
          </a:p>
          <a:p>
            <a:r>
              <a:rPr lang="en-US" dirty="0"/>
              <a:t>The USPTO is required by law to finance operations by recovering fees for the services offered by the agency. Not implementing the final rule will result in insufficient fee collections to process the anticipated work volumes, impacting stakeholders and failing to deliver on the USPTO mission.</a:t>
            </a:r>
          </a:p>
          <a:p>
            <a:endParaRPr lang="en-US" dirty="0"/>
          </a:p>
        </p:txBody>
      </p:sp>
      <p:sp>
        <p:nvSpPr>
          <p:cNvPr id="4" name="Slide Number Placeholder 3">
            <a:extLst>
              <a:ext uri="{FF2B5EF4-FFF2-40B4-BE49-F238E27FC236}">
                <a16:creationId xmlns:a16="http://schemas.microsoft.com/office/drawing/2014/main" id="{8FD98D10-1422-5BEB-00C5-365C4C46C763}"/>
              </a:ext>
            </a:extLst>
          </p:cNvPr>
          <p:cNvSpPr>
            <a:spLocks noGrp="1"/>
          </p:cNvSpPr>
          <p:nvPr>
            <p:ph type="sldNum" sz="quarter" idx="10"/>
          </p:nvPr>
        </p:nvSpPr>
        <p:spPr/>
        <p:txBody>
          <a:bodyPr/>
          <a:lstStyle/>
          <a:p>
            <a:fld id="{1D648693-0942-45E9-83AE-76FC568F9452}" type="slidenum">
              <a:rPr lang="en-US" smtClean="0"/>
              <a:pPr/>
              <a:t>29</a:t>
            </a:fld>
            <a:endParaRPr lang="en-US"/>
          </a:p>
        </p:txBody>
      </p:sp>
    </p:spTree>
    <p:extLst>
      <p:ext uri="{BB962C8B-B14F-4D97-AF65-F5344CB8AC3E}">
        <p14:creationId xmlns:p14="http://schemas.microsoft.com/office/powerpoint/2010/main" val="4048201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8B7B730-75E6-4B04-BF1C-42EA695F671F}"/>
              </a:ext>
            </a:extLst>
          </p:cNvPr>
          <p:cNvSpPr>
            <a:spLocks noGrp="1"/>
          </p:cNvSpPr>
          <p:nvPr>
            <p:ph type="title"/>
          </p:nvPr>
        </p:nvSpPr>
        <p:spPr/>
        <p:txBody>
          <a:bodyPr/>
          <a:lstStyle/>
          <a:p>
            <a:r>
              <a:rPr lang="en-US"/>
              <a:t>Overview</a:t>
            </a:r>
          </a:p>
        </p:txBody>
      </p:sp>
      <p:sp>
        <p:nvSpPr>
          <p:cNvPr id="5" name="Content Placeholder 4">
            <a:extLst>
              <a:ext uri="{FF2B5EF4-FFF2-40B4-BE49-F238E27FC236}">
                <a16:creationId xmlns:a16="http://schemas.microsoft.com/office/drawing/2014/main" id="{DBDBCB41-5A3C-4FE0-87D2-2506919ABDBE}"/>
              </a:ext>
            </a:extLst>
          </p:cNvPr>
          <p:cNvSpPr>
            <a:spLocks noGrp="1"/>
          </p:cNvSpPr>
          <p:nvPr>
            <p:ph idx="1"/>
          </p:nvPr>
        </p:nvSpPr>
        <p:spPr/>
        <p:txBody>
          <a:bodyPr vert="horz" lIns="91440" tIns="45720" rIns="91440" bIns="45720" rtlCol="0" anchor="t">
            <a:normAutofit fontScale="25000" lnSpcReduction="20000"/>
          </a:bodyPr>
          <a:lstStyle/>
          <a:p>
            <a:r>
              <a:rPr lang="en-US" sz="4400">
                <a:latin typeface="Segoe UI"/>
                <a:cs typeface="Segoe UI"/>
              </a:rPr>
              <a:t>As authorized by Section 10 of the Leahy-Smith America Invents Act (AIA)</a:t>
            </a:r>
            <a:r>
              <a:rPr lang="en-US" sz="4400" baseline="30000">
                <a:latin typeface="+mn-lt"/>
                <a:cs typeface="Segoe UI"/>
              </a:rPr>
              <a:t>1</a:t>
            </a:r>
            <a:r>
              <a:rPr lang="en-US" sz="4400">
                <a:latin typeface="+mn-lt"/>
                <a:cs typeface="Segoe UI"/>
              </a:rPr>
              <a:t>, </a:t>
            </a:r>
            <a:r>
              <a:rPr lang="en-US" sz="4400">
                <a:latin typeface="Segoe UI"/>
                <a:cs typeface="Segoe UI"/>
              </a:rPr>
              <a:t>the United States Patent and Trademark Office (USPTO) issued a final rule to set and adjust trademark fees to:</a:t>
            </a:r>
          </a:p>
          <a:p>
            <a:pPr lvl="1"/>
            <a:r>
              <a:rPr lang="en-US" sz="4000">
                <a:latin typeface="Segoe UI Light"/>
                <a:cs typeface="Segoe UI Light"/>
              </a:rPr>
              <a:t>Provide the USPTO with a sufficient amount of aggregate revenue to recover the aggregate costs of trademark operations in future years (based on current projections).</a:t>
            </a:r>
          </a:p>
          <a:p>
            <a:pPr lvl="1"/>
            <a:r>
              <a:rPr lang="en-US" sz="4000">
                <a:latin typeface="Segoe UI Light"/>
                <a:cs typeface="Segoe UI Light"/>
              </a:rPr>
              <a:t>Allow the agency to continue progress towards achieving strategic goals.</a:t>
            </a:r>
          </a:p>
          <a:p>
            <a:r>
              <a:rPr lang="en-US" sz="4400">
                <a:latin typeface="Segoe UI"/>
                <a:cs typeface="Segoe UI"/>
              </a:rPr>
              <a:t>The final rule, “Setting and Adjusting Trademark Fees During FY 2025” includes targeted adjustments, including the introduction of 7 new fees and the discontinuation of 4 current fees.</a:t>
            </a:r>
          </a:p>
          <a:p>
            <a:r>
              <a:rPr lang="en-US" sz="4400">
                <a:latin typeface="Segoe UI"/>
                <a:cs typeface="Segoe UI"/>
              </a:rPr>
              <a:t>On May 8, 2023, the Director notified the Trademark Public Advisory Committee (TPAC) of the Office’s intent to set or adjust trademark fees and submitted a preliminary trademark fee proposal.</a:t>
            </a:r>
          </a:p>
          <a:p>
            <a:r>
              <a:rPr lang="en-US" sz="4400">
                <a:latin typeface="Segoe UI"/>
                <a:cs typeface="Segoe UI"/>
              </a:rPr>
              <a:t>On June 5, 2023, TPAC held a public hearing in Alexandria, Virginia.</a:t>
            </a:r>
          </a:p>
          <a:p>
            <a:r>
              <a:rPr lang="en-US" sz="4400">
                <a:latin typeface="Segoe UI"/>
                <a:cs typeface="Segoe UI"/>
              </a:rPr>
              <a:t>TPAC incorporated public hearing input into a report and we considered and analyzed all comments, advice, and recommendations received from TPAC before publishing the notice of proposed rulemaking (NPRM). </a:t>
            </a:r>
          </a:p>
          <a:p>
            <a:r>
              <a:rPr lang="en-US" sz="4400">
                <a:latin typeface="Segoe UI"/>
                <a:cs typeface="Segoe UI"/>
              </a:rPr>
              <a:t>We published the NPRM on March 26, 2024, soliciting comments on the proposed fee schedule. </a:t>
            </a:r>
            <a:endParaRPr lang="en-US" sz="4400"/>
          </a:p>
          <a:p>
            <a:pPr lvl="1"/>
            <a:r>
              <a:rPr lang="en-US" sz="4000">
                <a:latin typeface="Segoe UI"/>
                <a:cs typeface="Segoe UI"/>
              </a:rPr>
              <a:t>We received comments from seven IP organizations, one government agency, and 19 individuals, law firms, and other organizations. </a:t>
            </a:r>
          </a:p>
          <a:p>
            <a:r>
              <a:rPr lang="en-US" sz="4400">
                <a:latin typeface="Segoe UI"/>
                <a:cs typeface="Segoe UI"/>
              </a:rPr>
              <a:t>We considered all comments. A summary of comments and responses is included in the final rule. </a:t>
            </a:r>
            <a:endParaRPr lang="en-US" sz="4400"/>
          </a:p>
          <a:p>
            <a:endParaRPr lang="en-US"/>
          </a:p>
        </p:txBody>
      </p:sp>
      <p:sp>
        <p:nvSpPr>
          <p:cNvPr id="7" name="Slide Number Placeholder 3">
            <a:extLst>
              <a:ext uri="{FF2B5EF4-FFF2-40B4-BE49-F238E27FC236}">
                <a16:creationId xmlns:a16="http://schemas.microsoft.com/office/drawing/2014/main" id="{04012D5E-F17A-437C-8D53-15676A4DFE46}"/>
              </a:ext>
            </a:extLst>
          </p:cNvPr>
          <p:cNvSpPr>
            <a:spLocks noGrp="1"/>
          </p:cNvSpPr>
          <p:nvPr>
            <p:ph type="sldNum" sz="quarter" idx="10"/>
          </p:nvPr>
        </p:nvSpPr>
        <p:spPr/>
        <p:txBody>
          <a:bodyPr/>
          <a:lstStyle/>
          <a:p>
            <a:fld id="{1D648693-0942-45E9-83AE-76FC568F9452}" type="slidenum">
              <a:rPr lang="en-US" smtClean="0"/>
              <a:pPr/>
              <a:t>3</a:t>
            </a:fld>
            <a:endParaRPr lang="en-US"/>
          </a:p>
        </p:txBody>
      </p:sp>
      <p:sp>
        <p:nvSpPr>
          <p:cNvPr id="6" name="TextBox 5">
            <a:extLst>
              <a:ext uri="{FF2B5EF4-FFF2-40B4-BE49-F238E27FC236}">
                <a16:creationId xmlns:a16="http://schemas.microsoft.com/office/drawing/2014/main" id="{C96CF604-7C8E-4F70-A698-DFD33C57B89C}"/>
              </a:ext>
            </a:extLst>
          </p:cNvPr>
          <p:cNvSpPr txBox="1"/>
          <p:nvPr/>
        </p:nvSpPr>
        <p:spPr>
          <a:xfrm>
            <a:off x="788276" y="5344006"/>
            <a:ext cx="7211449" cy="215444"/>
          </a:xfrm>
          <a:prstGeom prst="rect">
            <a:avLst/>
          </a:prstGeom>
          <a:noFill/>
        </p:spPr>
        <p:txBody>
          <a:bodyPr wrap="square" rtlCol="0">
            <a:spAutoFit/>
          </a:bodyPr>
          <a:lstStyle/>
          <a:p>
            <a:r>
              <a:rPr lang="en-US" sz="800" baseline="30000"/>
              <a:t>1</a:t>
            </a:r>
            <a:r>
              <a:rPr lang="en-US" sz="800"/>
              <a:t>As amended by the Study of Underrepresented Classes Chasing Engineering and Science Success Act of 2018 (SUCCESS Act).</a:t>
            </a:r>
          </a:p>
        </p:txBody>
      </p:sp>
    </p:spTree>
    <p:extLst>
      <p:ext uri="{BB962C8B-B14F-4D97-AF65-F5344CB8AC3E}">
        <p14:creationId xmlns:p14="http://schemas.microsoft.com/office/powerpoint/2010/main" val="12660235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657F4C1-CCCB-4B83-8CFF-1942FF41F9E0}"/>
              </a:ext>
            </a:extLst>
          </p:cNvPr>
          <p:cNvSpPr>
            <a:spLocks noGrp="1"/>
          </p:cNvSpPr>
          <p:nvPr>
            <p:ph type="title"/>
          </p:nvPr>
        </p:nvSpPr>
        <p:spPr/>
        <p:txBody>
          <a:bodyPr>
            <a:normAutofit/>
          </a:bodyPr>
          <a:lstStyle/>
          <a:p>
            <a:r>
              <a:rPr lang="en-US"/>
              <a:t>USPTO closing slide</a:t>
            </a:r>
          </a:p>
        </p:txBody>
      </p:sp>
    </p:spTree>
    <p:extLst>
      <p:ext uri="{BB962C8B-B14F-4D97-AF65-F5344CB8AC3E}">
        <p14:creationId xmlns:p14="http://schemas.microsoft.com/office/powerpoint/2010/main" val="2169782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4675FD0-FD47-4A3E-9342-EB2FB5A19F32}"/>
              </a:ext>
            </a:extLst>
          </p:cNvPr>
          <p:cNvSpPr>
            <a:spLocks noGrp="1"/>
          </p:cNvSpPr>
          <p:nvPr>
            <p:ph type="title"/>
          </p:nvPr>
        </p:nvSpPr>
        <p:spPr/>
        <p:txBody>
          <a:bodyPr/>
          <a:lstStyle/>
          <a:p>
            <a:r>
              <a:rPr lang="en-US"/>
              <a:t>Fee setting goals and objectives</a:t>
            </a:r>
          </a:p>
        </p:txBody>
      </p:sp>
      <p:sp>
        <p:nvSpPr>
          <p:cNvPr id="6" name="Content Placeholder 5">
            <a:extLst>
              <a:ext uri="{FF2B5EF4-FFF2-40B4-BE49-F238E27FC236}">
                <a16:creationId xmlns:a16="http://schemas.microsoft.com/office/drawing/2014/main" id="{A3B3C3E1-7C0C-4D30-A101-6A509179C30E}"/>
              </a:ext>
            </a:extLst>
          </p:cNvPr>
          <p:cNvSpPr>
            <a:spLocks noGrp="1"/>
          </p:cNvSpPr>
          <p:nvPr>
            <p:ph idx="1"/>
          </p:nvPr>
        </p:nvSpPr>
        <p:spPr/>
        <p:txBody>
          <a:bodyPr vert="horz" lIns="91440" tIns="45720" rIns="91440" bIns="45720" rtlCol="0" anchor="t">
            <a:normAutofit fontScale="55000" lnSpcReduction="20000"/>
          </a:bodyPr>
          <a:lstStyle/>
          <a:p>
            <a:r>
              <a:rPr lang="en-US" dirty="0">
                <a:latin typeface="Segoe UI"/>
                <a:cs typeface="Segoe UI"/>
              </a:rPr>
              <a:t>The goal of fee setting at the USPTO is to provide sufficient financial resources to facilitate the effective administration of the United States intellectual property (IP) system.</a:t>
            </a:r>
          </a:p>
          <a:p>
            <a:r>
              <a:rPr lang="en-US" dirty="0">
                <a:latin typeface="Segoe UI"/>
                <a:cs typeface="Segoe UI"/>
              </a:rPr>
              <a:t>The overriding principles behind this goal are to: </a:t>
            </a:r>
          </a:p>
          <a:p>
            <a:pPr lvl="1"/>
            <a:r>
              <a:rPr lang="en-US" dirty="0">
                <a:latin typeface="Segoe UI Light"/>
                <a:cs typeface="Segoe UI Light"/>
              </a:rPr>
              <a:t>Operate within a sustainable funding model that avoids disruptions caused by fluctuations in financial operations.</a:t>
            </a:r>
          </a:p>
          <a:p>
            <a:pPr lvl="1"/>
            <a:r>
              <a:rPr lang="en-US" dirty="0">
                <a:latin typeface="Segoe UI Light"/>
                <a:cs typeface="Segoe UI Light"/>
              </a:rPr>
              <a:t>Enable the USPTO to continue making strategic improvements.</a:t>
            </a:r>
          </a:p>
          <a:p>
            <a:r>
              <a:rPr lang="en-US" dirty="0">
                <a:latin typeface="Segoe UI"/>
                <a:cs typeface="Segoe UI"/>
              </a:rPr>
              <a:t>The fee setting objectives of the final rule are:</a:t>
            </a:r>
          </a:p>
          <a:p>
            <a:pPr lvl="1"/>
            <a:r>
              <a:rPr lang="en-US" dirty="0">
                <a:latin typeface="Segoe UI Light"/>
                <a:cs typeface="Segoe UI Light"/>
              </a:rPr>
              <a:t>Recover aggregate costs to finance the USPTO’s mission, strategic goals, and priorities.</a:t>
            </a:r>
          </a:p>
          <a:p>
            <a:pPr lvl="1"/>
            <a:r>
              <a:rPr lang="en-US" dirty="0">
                <a:latin typeface="Segoe UI Light"/>
                <a:cs typeface="Segoe UI Light"/>
              </a:rPr>
              <a:t>Enable financial sustainability.</a:t>
            </a:r>
          </a:p>
          <a:p>
            <a:pPr lvl="1"/>
            <a:r>
              <a:rPr lang="en-US" dirty="0">
                <a:latin typeface="Segoe UI Light"/>
                <a:cs typeface="Segoe UI Light"/>
              </a:rPr>
              <a:t>Promote efficient operations and filing behaviors.</a:t>
            </a:r>
          </a:p>
          <a:p>
            <a:pPr lvl="1"/>
            <a:r>
              <a:rPr lang="en-US" dirty="0">
                <a:latin typeface="Segoe UI Light"/>
                <a:cs typeface="Segoe UI Light"/>
              </a:rPr>
              <a:t>Better align fees with the costs of services provided. </a:t>
            </a:r>
          </a:p>
          <a:p>
            <a:pPr lvl="1"/>
            <a:r>
              <a:rPr lang="en-US" dirty="0">
                <a:latin typeface="Segoe UI Light"/>
                <a:cs typeface="Segoe UI Light"/>
              </a:rPr>
              <a:t>Encourage access to the trademark system for all stakeholders.</a:t>
            </a:r>
          </a:p>
          <a:p>
            <a:endParaRPr lang="en-US"/>
          </a:p>
        </p:txBody>
      </p:sp>
      <p:sp>
        <p:nvSpPr>
          <p:cNvPr id="4" name="Slide Number Placeholder 3">
            <a:extLst>
              <a:ext uri="{FF2B5EF4-FFF2-40B4-BE49-F238E27FC236}">
                <a16:creationId xmlns:a16="http://schemas.microsoft.com/office/drawing/2014/main" id="{BA1FE84D-3C5E-42F4-9580-705A745B72EF}"/>
              </a:ext>
            </a:extLst>
          </p:cNvPr>
          <p:cNvSpPr>
            <a:spLocks noGrp="1"/>
          </p:cNvSpPr>
          <p:nvPr>
            <p:ph type="sldNum" sz="quarter" idx="10"/>
          </p:nvPr>
        </p:nvSpPr>
        <p:spPr/>
        <p:txBody>
          <a:bodyPr/>
          <a:lstStyle/>
          <a:p>
            <a:fld id="{1D648693-0942-45E9-83AE-76FC568F9452}" type="slidenum">
              <a:rPr lang="en-US" smtClean="0"/>
              <a:pPr/>
              <a:t>4</a:t>
            </a:fld>
            <a:endParaRPr lang="en-US"/>
          </a:p>
        </p:txBody>
      </p:sp>
    </p:spTree>
    <p:extLst>
      <p:ext uri="{BB962C8B-B14F-4D97-AF65-F5344CB8AC3E}">
        <p14:creationId xmlns:p14="http://schemas.microsoft.com/office/powerpoint/2010/main" val="2151837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74CF9D7-D4A3-421B-B7CC-32F6A776E1D3}"/>
              </a:ext>
            </a:extLst>
          </p:cNvPr>
          <p:cNvSpPr>
            <a:spLocks noGrp="1"/>
          </p:cNvSpPr>
          <p:nvPr>
            <p:ph type="title"/>
          </p:nvPr>
        </p:nvSpPr>
        <p:spPr/>
        <p:txBody>
          <a:bodyPr>
            <a:normAutofit fontScale="90000"/>
          </a:bodyPr>
          <a:lstStyle/>
          <a:p>
            <a:r>
              <a:rPr lang="en-US"/>
              <a:t>Fee setting goals and objectives </a:t>
            </a:r>
            <a:r>
              <a:rPr lang="en-US" sz="2400" b="0"/>
              <a:t>(cont.)</a:t>
            </a:r>
          </a:p>
        </p:txBody>
      </p:sp>
      <p:sp>
        <p:nvSpPr>
          <p:cNvPr id="2" name="Content Placeholder 1">
            <a:extLst>
              <a:ext uri="{FF2B5EF4-FFF2-40B4-BE49-F238E27FC236}">
                <a16:creationId xmlns:a16="http://schemas.microsoft.com/office/drawing/2014/main" id="{D4BF3A79-8D74-4D65-9D84-F7CE22598924}"/>
              </a:ext>
            </a:extLst>
          </p:cNvPr>
          <p:cNvSpPr>
            <a:spLocks noGrp="1"/>
          </p:cNvSpPr>
          <p:nvPr>
            <p:ph idx="1"/>
          </p:nvPr>
        </p:nvSpPr>
        <p:spPr>
          <a:xfrm>
            <a:off x="457200" y="1447584"/>
            <a:ext cx="8229600" cy="3957836"/>
          </a:xfrm>
        </p:spPr>
        <p:txBody>
          <a:bodyPr vert="horz" lIns="91440" tIns="45720" rIns="91440" bIns="45720" rtlCol="0" anchor="t">
            <a:normAutofit fontScale="47500" lnSpcReduction="20000"/>
          </a:bodyPr>
          <a:lstStyle/>
          <a:p>
            <a:r>
              <a:rPr lang="en-US" sz="3400" dirty="0">
                <a:latin typeface="+mn-lt"/>
                <a:cs typeface="Segoe UI"/>
              </a:rPr>
              <a:t>The fee adjustments detailed in the final rule are directly aligned to: </a:t>
            </a:r>
            <a:endParaRPr lang="en-US" sz="3400" dirty="0">
              <a:latin typeface="+mn-lt"/>
            </a:endParaRPr>
          </a:p>
          <a:p>
            <a:pPr lvl="1">
              <a:lnSpc>
                <a:spcPct val="120000"/>
              </a:lnSpc>
            </a:pPr>
            <a:r>
              <a:rPr lang="en-US" sz="2900" dirty="0">
                <a:latin typeface="Segoe UI Light"/>
                <a:cs typeface="Segoe UI Light"/>
              </a:rPr>
              <a:t>The Fee Structure Philosophy objectives/fee setting policy factors:</a:t>
            </a:r>
          </a:p>
          <a:p>
            <a:pPr lvl="2">
              <a:lnSpc>
                <a:spcPct val="120000"/>
              </a:lnSpc>
            </a:pPr>
            <a:r>
              <a:rPr lang="en-US" sz="2500" dirty="0">
                <a:latin typeface="Segoe UI Light"/>
                <a:cs typeface="Segoe UI Light"/>
              </a:rPr>
              <a:t>Promote innovation strategies.</a:t>
            </a:r>
          </a:p>
          <a:p>
            <a:pPr lvl="2">
              <a:lnSpc>
                <a:spcPct val="120000"/>
              </a:lnSpc>
            </a:pPr>
            <a:r>
              <a:rPr lang="en-US" sz="2500" dirty="0">
                <a:latin typeface="Segoe UI Light"/>
                <a:cs typeface="Segoe UI Light"/>
              </a:rPr>
              <a:t>Align fees with the full cost of products and services.</a:t>
            </a:r>
          </a:p>
          <a:p>
            <a:pPr lvl="2">
              <a:lnSpc>
                <a:spcPct val="120000"/>
              </a:lnSpc>
            </a:pPr>
            <a:r>
              <a:rPr lang="en-US" sz="2500" dirty="0">
                <a:latin typeface="Segoe UI Light"/>
                <a:cs typeface="Segoe UI Light"/>
              </a:rPr>
              <a:t>Set individual fees to facilitate the effective administration of the trademark system.</a:t>
            </a:r>
          </a:p>
          <a:p>
            <a:pPr lvl="2">
              <a:lnSpc>
                <a:spcPct val="120000"/>
              </a:lnSpc>
            </a:pPr>
            <a:r>
              <a:rPr lang="en-US" sz="2500" dirty="0">
                <a:latin typeface="Segoe UI Light"/>
                <a:cs typeface="Segoe UI Light"/>
              </a:rPr>
              <a:t>Offer processing options.</a:t>
            </a:r>
          </a:p>
          <a:p>
            <a:pPr lvl="1">
              <a:lnSpc>
                <a:spcPct val="120000"/>
              </a:lnSpc>
            </a:pPr>
            <a:r>
              <a:rPr lang="en-US" sz="2900" dirty="0">
                <a:latin typeface="Segoe UI Light"/>
                <a:cs typeface="Segoe UI Light"/>
              </a:rPr>
              <a:t>The 2022–2026 USPTO Strategic Plan goals:</a:t>
            </a:r>
          </a:p>
          <a:p>
            <a:pPr marL="1371600" lvl="2" indent="-457200">
              <a:lnSpc>
                <a:spcPct val="120000"/>
              </a:lnSpc>
              <a:buAutoNum type="arabicPeriod"/>
            </a:pPr>
            <a:r>
              <a:rPr lang="en-US" sz="2500" dirty="0">
                <a:latin typeface="Segoe UI Light"/>
                <a:cs typeface="Segoe UI Light"/>
              </a:rPr>
              <a:t>Drive inclusive U.S. innovation and global competitiveness.</a:t>
            </a:r>
          </a:p>
          <a:p>
            <a:pPr marL="1371600" lvl="2" indent="-457200">
              <a:lnSpc>
                <a:spcPct val="120000"/>
              </a:lnSpc>
              <a:buAutoNum type="arabicPeriod"/>
            </a:pPr>
            <a:r>
              <a:rPr lang="en-US" sz="2500" dirty="0">
                <a:latin typeface="Segoe UI Light"/>
                <a:cs typeface="Segoe UI Light"/>
              </a:rPr>
              <a:t>Promote the efficient delivery of reliable IP rights.</a:t>
            </a:r>
          </a:p>
          <a:p>
            <a:pPr marL="1371600" lvl="2" indent="-457200">
              <a:lnSpc>
                <a:spcPct val="120000"/>
              </a:lnSpc>
              <a:buAutoNum type="arabicPeriod"/>
            </a:pPr>
            <a:r>
              <a:rPr lang="en-US" sz="2500" dirty="0">
                <a:latin typeface="Segoe UI Light"/>
                <a:cs typeface="Segoe UI Light"/>
              </a:rPr>
              <a:t>Promote the protection of IP against new and persistent threats.</a:t>
            </a:r>
          </a:p>
          <a:p>
            <a:pPr marL="1371600" lvl="2" indent="-457200">
              <a:lnSpc>
                <a:spcPct val="120000"/>
              </a:lnSpc>
              <a:buAutoNum type="arabicPeriod"/>
            </a:pPr>
            <a:r>
              <a:rPr lang="en-US" sz="2500" dirty="0">
                <a:latin typeface="Segoe UI Light"/>
                <a:cs typeface="Segoe UI Light"/>
              </a:rPr>
              <a:t>Bring innovation to impact for the public good.</a:t>
            </a:r>
          </a:p>
          <a:p>
            <a:pPr marL="1371600" lvl="2" indent="-457200">
              <a:lnSpc>
                <a:spcPct val="120000"/>
              </a:lnSpc>
              <a:buAutoNum type="arabicPeriod"/>
            </a:pPr>
            <a:r>
              <a:rPr lang="en-US" sz="2500" dirty="0">
                <a:latin typeface="Segoe UI Light"/>
                <a:cs typeface="Segoe UI Light"/>
              </a:rPr>
              <a:t>Generate impactful employee and customer experiences by maximizing agency operations.</a:t>
            </a:r>
            <a:endParaRPr lang="en-US" dirty="0">
              <a:latin typeface="Segoe UI Light"/>
              <a:cs typeface="Segoe UI Light"/>
            </a:endParaRPr>
          </a:p>
          <a:p>
            <a:endParaRPr lang="en-US"/>
          </a:p>
        </p:txBody>
      </p:sp>
      <p:sp>
        <p:nvSpPr>
          <p:cNvPr id="4" name="Slide Number Placeholder 3">
            <a:extLst>
              <a:ext uri="{FF2B5EF4-FFF2-40B4-BE49-F238E27FC236}">
                <a16:creationId xmlns:a16="http://schemas.microsoft.com/office/drawing/2014/main" id="{33AC74AB-3DE4-4D59-A4CF-5BA1C83F534C}"/>
              </a:ext>
            </a:extLst>
          </p:cNvPr>
          <p:cNvSpPr>
            <a:spLocks noGrp="1"/>
          </p:cNvSpPr>
          <p:nvPr>
            <p:ph type="sldNum" sz="quarter" idx="10"/>
          </p:nvPr>
        </p:nvSpPr>
        <p:spPr/>
        <p:txBody>
          <a:bodyPr/>
          <a:lstStyle/>
          <a:p>
            <a:fld id="{1D648693-0942-45E9-83AE-76FC568F9452}" type="slidenum">
              <a:rPr lang="en-US" smtClean="0"/>
              <a:pPr/>
              <a:t>5</a:t>
            </a:fld>
            <a:endParaRPr lang="en-US"/>
          </a:p>
        </p:txBody>
      </p:sp>
    </p:spTree>
    <p:extLst>
      <p:ext uri="{BB962C8B-B14F-4D97-AF65-F5344CB8AC3E}">
        <p14:creationId xmlns:p14="http://schemas.microsoft.com/office/powerpoint/2010/main" val="2032052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CAB4909-D92F-4084-979A-D9ABB4A68B7E}"/>
              </a:ext>
            </a:extLst>
          </p:cNvPr>
          <p:cNvSpPr>
            <a:spLocks noGrp="1"/>
          </p:cNvSpPr>
          <p:nvPr>
            <p:ph type="title"/>
          </p:nvPr>
        </p:nvSpPr>
        <p:spPr/>
        <p:txBody>
          <a:bodyPr>
            <a:noAutofit/>
          </a:bodyPr>
          <a:lstStyle/>
          <a:p>
            <a:r>
              <a:rPr lang="en-US" sz="3200"/>
              <a:t>Benefits for IP stakeholders</a:t>
            </a:r>
          </a:p>
        </p:txBody>
      </p:sp>
      <p:sp>
        <p:nvSpPr>
          <p:cNvPr id="2" name="Content Placeholder 1">
            <a:extLst>
              <a:ext uri="{FF2B5EF4-FFF2-40B4-BE49-F238E27FC236}">
                <a16:creationId xmlns:a16="http://schemas.microsoft.com/office/drawing/2014/main" id="{6D6A3EAD-C864-4F61-A073-C2B27261935B}"/>
              </a:ext>
            </a:extLst>
          </p:cNvPr>
          <p:cNvSpPr>
            <a:spLocks noGrp="1"/>
          </p:cNvSpPr>
          <p:nvPr>
            <p:ph idx="1"/>
          </p:nvPr>
        </p:nvSpPr>
        <p:spPr>
          <a:xfrm>
            <a:off x="457200" y="1447584"/>
            <a:ext cx="8303846" cy="3786267"/>
          </a:xfrm>
        </p:spPr>
        <p:txBody>
          <a:bodyPr>
            <a:noAutofit/>
          </a:bodyPr>
          <a:lstStyle/>
          <a:p>
            <a:r>
              <a:rPr lang="en-US" sz="1300"/>
              <a:t>Enhance the United States’ role as a global innovation leader.</a:t>
            </a:r>
          </a:p>
          <a:p>
            <a:r>
              <a:rPr lang="en-US" sz="1300"/>
              <a:t>Promote inclusive innovation through active engagement and widespread access to IP resources and tools.</a:t>
            </a:r>
          </a:p>
          <a:p>
            <a:r>
              <a:rPr lang="en-US" sz="1300"/>
              <a:t>Foster an innovation mindset in more Americans.</a:t>
            </a:r>
          </a:p>
          <a:p>
            <a:r>
              <a:rPr lang="en-US" sz="1300"/>
              <a:t>Issue and maintain accurate and reliable trademark registrations that protect brands and investments.</a:t>
            </a:r>
          </a:p>
          <a:p>
            <a:r>
              <a:rPr lang="en-US" sz="1300"/>
              <a:t>Improve trademark application pendency.</a:t>
            </a:r>
          </a:p>
          <a:p>
            <a:r>
              <a:rPr lang="en-US" sz="1300"/>
              <a:t>Optimize the trademark application processes to enable efficiencies for applicants and other stakeholders.</a:t>
            </a:r>
          </a:p>
          <a:p>
            <a:r>
              <a:rPr lang="en-US" sz="1300"/>
              <a:t>Protect the integrity of the trademark register.</a:t>
            </a:r>
          </a:p>
          <a:p>
            <a:r>
              <a:rPr lang="en-US" sz="1300"/>
              <a:t>Support the development and enforcement of clear IP laws.</a:t>
            </a:r>
          </a:p>
          <a:p>
            <a:r>
              <a:rPr lang="en-US" sz="1300"/>
              <a:t>Help those pursuing IP protection to identify available funding sources.</a:t>
            </a:r>
          </a:p>
          <a:p>
            <a:r>
              <a:rPr lang="en-US" sz="1300"/>
              <a:t>Continue to equitably deliver exceptional customer experiences.</a:t>
            </a:r>
          </a:p>
          <a:p>
            <a:r>
              <a:rPr lang="en-US" sz="1300"/>
              <a:t>Develop modern information technology (IT) infrastructure and applications.</a:t>
            </a:r>
          </a:p>
        </p:txBody>
      </p:sp>
      <p:sp>
        <p:nvSpPr>
          <p:cNvPr id="4" name="Slide Number Placeholder 3">
            <a:extLst>
              <a:ext uri="{FF2B5EF4-FFF2-40B4-BE49-F238E27FC236}">
                <a16:creationId xmlns:a16="http://schemas.microsoft.com/office/drawing/2014/main" id="{E98BEE8F-C0D6-4235-8B57-5DDEF8A6704D}"/>
              </a:ext>
            </a:extLst>
          </p:cNvPr>
          <p:cNvSpPr>
            <a:spLocks noGrp="1"/>
          </p:cNvSpPr>
          <p:nvPr>
            <p:ph type="sldNum" sz="quarter" idx="10"/>
          </p:nvPr>
        </p:nvSpPr>
        <p:spPr/>
        <p:txBody>
          <a:bodyPr/>
          <a:lstStyle/>
          <a:p>
            <a:fld id="{1D648693-0942-45E9-83AE-76FC568F9452}" type="slidenum">
              <a:rPr lang="en-US" smtClean="0"/>
              <a:pPr/>
              <a:t>6</a:t>
            </a:fld>
            <a:endParaRPr lang="en-US"/>
          </a:p>
        </p:txBody>
      </p:sp>
    </p:spTree>
    <p:extLst>
      <p:ext uri="{BB962C8B-B14F-4D97-AF65-F5344CB8AC3E}">
        <p14:creationId xmlns:p14="http://schemas.microsoft.com/office/powerpoint/2010/main" val="2449627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defTabSz="457200" rtl="0">
              <a:spcBef>
                <a:spcPct val="0"/>
              </a:spcBef>
            </a:pPr>
            <a:r>
              <a:rPr lang="en-US" sz="3200" b="1">
                <a:latin typeface="+mn-lt"/>
              </a:rPr>
              <a:t>Trademark five-year financial outlook</a:t>
            </a:r>
          </a:p>
        </p:txBody>
      </p:sp>
      <p:sp>
        <p:nvSpPr>
          <p:cNvPr id="6" name="Slide Number Placeholder 2"/>
          <p:cNvSpPr>
            <a:spLocks noGrp="1"/>
          </p:cNvSpPr>
          <p:nvPr>
            <p:ph type="sldNum" sz="quarter" idx="10"/>
          </p:nvPr>
        </p:nvSpPr>
        <p:spPr>
          <a:xfrm>
            <a:off x="457200" y="5297488"/>
            <a:ext cx="2057400" cy="303212"/>
          </a:xfrm>
        </p:spPr>
        <p:txBody>
          <a:bodyPr/>
          <a:lstStyle/>
          <a:p>
            <a:fld id="{92DA454B-C859-4892-B9FA-68B588C9F547}" type="slidenum">
              <a:rPr lang="en-US" sz="800" smtClean="0">
                <a:solidFill>
                  <a:schemeClr val="tx1"/>
                </a:solidFill>
              </a:rPr>
              <a:pPr/>
              <a:t>7</a:t>
            </a:fld>
            <a:endParaRPr lang="en-US" sz="800">
              <a:solidFill>
                <a:schemeClr val="tx1"/>
              </a:solidFill>
            </a:endParaRPr>
          </a:p>
        </p:txBody>
      </p:sp>
      <p:graphicFrame>
        <p:nvGraphicFramePr>
          <p:cNvPr id="8" name="Table 8">
            <a:extLst>
              <a:ext uri="{FF2B5EF4-FFF2-40B4-BE49-F238E27FC236}">
                <a16:creationId xmlns:a16="http://schemas.microsoft.com/office/drawing/2014/main" id="{F8B6F1E9-BB57-4C65-8EB5-DCA296626D1A}"/>
              </a:ext>
            </a:extLst>
          </p:cNvPr>
          <p:cNvGraphicFramePr>
            <a:graphicFrameLocks noGrp="1"/>
          </p:cNvGraphicFramePr>
          <p:nvPr>
            <p:ph idx="1"/>
            <p:extLst>
              <p:ext uri="{D42A27DB-BD31-4B8C-83A1-F6EECF244321}">
                <p14:modId xmlns:p14="http://schemas.microsoft.com/office/powerpoint/2010/main" val="2582333956"/>
              </p:ext>
            </p:extLst>
          </p:nvPr>
        </p:nvGraphicFramePr>
        <p:xfrm>
          <a:off x="457200" y="4150467"/>
          <a:ext cx="8229600" cy="1498104"/>
        </p:xfrm>
        <a:graphic>
          <a:graphicData uri="http://schemas.openxmlformats.org/drawingml/2006/table">
            <a:tbl>
              <a:tblPr firstRow="1" bandRow="1">
                <a:tableStyleId>{5C22544A-7EE6-4342-B048-85BDC9FD1C3A}</a:tableStyleId>
              </a:tblPr>
              <a:tblGrid>
                <a:gridCol w="3683203">
                  <a:extLst>
                    <a:ext uri="{9D8B030D-6E8A-4147-A177-3AD203B41FA5}">
                      <a16:colId xmlns:a16="http://schemas.microsoft.com/office/drawing/2014/main" val="1619968406"/>
                    </a:ext>
                  </a:extLst>
                </a:gridCol>
                <a:gridCol w="833933">
                  <a:extLst>
                    <a:ext uri="{9D8B030D-6E8A-4147-A177-3AD203B41FA5}">
                      <a16:colId xmlns:a16="http://schemas.microsoft.com/office/drawing/2014/main" val="2216286347"/>
                    </a:ext>
                  </a:extLst>
                </a:gridCol>
                <a:gridCol w="899770">
                  <a:extLst>
                    <a:ext uri="{9D8B030D-6E8A-4147-A177-3AD203B41FA5}">
                      <a16:colId xmlns:a16="http://schemas.microsoft.com/office/drawing/2014/main" val="1158235371"/>
                    </a:ext>
                  </a:extLst>
                </a:gridCol>
                <a:gridCol w="914400">
                  <a:extLst>
                    <a:ext uri="{9D8B030D-6E8A-4147-A177-3AD203B41FA5}">
                      <a16:colId xmlns:a16="http://schemas.microsoft.com/office/drawing/2014/main" val="422094586"/>
                    </a:ext>
                  </a:extLst>
                </a:gridCol>
                <a:gridCol w="958291">
                  <a:extLst>
                    <a:ext uri="{9D8B030D-6E8A-4147-A177-3AD203B41FA5}">
                      <a16:colId xmlns:a16="http://schemas.microsoft.com/office/drawing/2014/main" val="2559323239"/>
                    </a:ext>
                  </a:extLst>
                </a:gridCol>
                <a:gridCol w="940003">
                  <a:extLst>
                    <a:ext uri="{9D8B030D-6E8A-4147-A177-3AD203B41FA5}">
                      <a16:colId xmlns:a16="http://schemas.microsoft.com/office/drawing/2014/main" val="3276026586"/>
                    </a:ext>
                  </a:extLst>
                </a:gridCol>
              </a:tblGrid>
              <a:tr h="279918">
                <a:tc>
                  <a:txBody>
                    <a:bodyPr/>
                    <a:lstStyle/>
                    <a:p>
                      <a:endParaRPr lang="en-US" sz="1600" b="1" dirty="0">
                        <a:solidFill>
                          <a:schemeClr val="bg1"/>
                        </a:solidFill>
                      </a:endParaRPr>
                    </a:p>
                  </a:txBody>
                  <a:tcPr>
                    <a:solidFill>
                      <a:srgbClr val="003865"/>
                    </a:solidFill>
                  </a:tcPr>
                </a:tc>
                <a:tc>
                  <a:txBody>
                    <a:bodyPr/>
                    <a:lstStyle/>
                    <a:p>
                      <a:pPr algn="ctr" fontAlgn="b"/>
                      <a:r>
                        <a:rPr lang="en-US" sz="1100" b="1" i="0" u="none" strike="noStrike" dirty="0">
                          <a:solidFill>
                            <a:schemeClr val="bg1"/>
                          </a:solidFill>
                          <a:effectLst/>
                          <a:latin typeface="Segoe UI"/>
                        </a:rPr>
                        <a:t>FY 2025</a:t>
                      </a:r>
                    </a:p>
                  </a:txBody>
                  <a:tcPr marL="7620" marR="7620" marT="7620" marB="0" anchor="ctr">
                    <a:solidFill>
                      <a:srgbClr val="003865"/>
                    </a:solidFill>
                  </a:tcPr>
                </a:tc>
                <a:tc>
                  <a:txBody>
                    <a:bodyPr/>
                    <a:lstStyle/>
                    <a:p>
                      <a:pPr algn="ctr" fontAlgn="b"/>
                      <a:r>
                        <a:rPr lang="en-US" sz="1100" b="1" i="0" u="none" strike="noStrike" dirty="0">
                          <a:solidFill>
                            <a:schemeClr val="bg1"/>
                          </a:solidFill>
                          <a:effectLst/>
                          <a:latin typeface="Segoe UI"/>
                        </a:rPr>
                        <a:t>FY 2026</a:t>
                      </a:r>
                    </a:p>
                  </a:txBody>
                  <a:tcPr marL="7620" marR="7620" marT="7620" marB="0" anchor="ctr">
                    <a:solidFill>
                      <a:srgbClr val="003865"/>
                    </a:solidFill>
                  </a:tcPr>
                </a:tc>
                <a:tc>
                  <a:txBody>
                    <a:bodyPr/>
                    <a:lstStyle/>
                    <a:p>
                      <a:pPr algn="ctr" fontAlgn="b"/>
                      <a:r>
                        <a:rPr lang="en-US" sz="1100" b="1" i="0" u="none" strike="noStrike" dirty="0">
                          <a:solidFill>
                            <a:schemeClr val="bg1"/>
                          </a:solidFill>
                          <a:effectLst/>
                          <a:latin typeface="Segoe UI"/>
                        </a:rPr>
                        <a:t>FY 2027</a:t>
                      </a:r>
                    </a:p>
                  </a:txBody>
                  <a:tcPr marL="7620" marR="7620" marT="7620" marB="0" anchor="ctr">
                    <a:solidFill>
                      <a:srgbClr val="003865"/>
                    </a:solidFill>
                  </a:tcPr>
                </a:tc>
                <a:tc>
                  <a:txBody>
                    <a:bodyPr/>
                    <a:lstStyle/>
                    <a:p>
                      <a:pPr algn="ctr" fontAlgn="b"/>
                      <a:r>
                        <a:rPr lang="en-US" sz="1100" b="1" i="0" u="none" strike="noStrike" dirty="0">
                          <a:solidFill>
                            <a:schemeClr val="bg1"/>
                          </a:solidFill>
                          <a:effectLst/>
                          <a:latin typeface="Segoe UI"/>
                        </a:rPr>
                        <a:t>FY 2028</a:t>
                      </a:r>
                    </a:p>
                  </a:txBody>
                  <a:tcPr marL="7620" marR="7620" marT="7620" marB="0" anchor="ctr">
                    <a:solidFill>
                      <a:srgbClr val="003865"/>
                    </a:solidFill>
                  </a:tcPr>
                </a:tc>
                <a:tc>
                  <a:txBody>
                    <a:bodyPr/>
                    <a:lstStyle/>
                    <a:p>
                      <a:pPr algn="ctr" fontAlgn="b"/>
                      <a:r>
                        <a:rPr lang="en-US" sz="1100" b="1" i="0" u="none" strike="noStrike" dirty="0">
                          <a:solidFill>
                            <a:schemeClr val="bg1"/>
                          </a:solidFill>
                          <a:effectLst/>
                          <a:latin typeface="Segoe UI"/>
                        </a:rPr>
                        <a:t>FY 2029</a:t>
                      </a:r>
                    </a:p>
                  </a:txBody>
                  <a:tcPr marL="7620" marR="7620" marT="7620" marB="0" anchor="ctr">
                    <a:solidFill>
                      <a:srgbClr val="003865"/>
                    </a:solidFill>
                  </a:tcPr>
                </a:tc>
                <a:extLst>
                  <a:ext uri="{0D108BD9-81ED-4DB2-BD59-A6C34878D82A}">
                    <a16:rowId xmlns:a16="http://schemas.microsoft.com/office/drawing/2014/main" val="3278536119"/>
                  </a:ext>
                </a:extLst>
              </a:tr>
              <a:tr h="193804">
                <a:tc>
                  <a:txBody>
                    <a:bodyPr/>
                    <a:lstStyle/>
                    <a:p>
                      <a:pPr algn="l" fontAlgn="b"/>
                      <a:r>
                        <a:rPr lang="en-US" sz="1100" b="0" i="0" u="none" strike="noStrike" dirty="0">
                          <a:solidFill>
                            <a:srgbClr val="000000"/>
                          </a:solidFill>
                          <a:effectLst/>
                          <a:latin typeface="Segoe UI"/>
                        </a:rPr>
                        <a:t>Total projected fee collections and other income</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$593</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$652</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$678</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$707</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$735</a:t>
                      </a:r>
                    </a:p>
                  </a:txBody>
                  <a:tcPr marL="7620" marR="7620" marT="7620" marB="0" anchor="ctr">
                    <a:solidFill>
                      <a:srgbClr val="D9D9D6"/>
                    </a:solidFill>
                  </a:tcPr>
                </a:tc>
                <a:extLst>
                  <a:ext uri="{0D108BD9-81ED-4DB2-BD59-A6C34878D82A}">
                    <a16:rowId xmlns:a16="http://schemas.microsoft.com/office/drawing/2014/main" val="3895098626"/>
                  </a:ext>
                </a:extLst>
              </a:tr>
              <a:tr h="193804">
                <a:tc>
                  <a:txBody>
                    <a:bodyPr/>
                    <a:lstStyle/>
                    <a:p>
                      <a:pPr algn="l" fontAlgn="b"/>
                      <a:r>
                        <a:rPr lang="en-US" sz="1100" b="0" i="0" u="none" strike="noStrike" dirty="0">
                          <a:solidFill>
                            <a:srgbClr val="000000"/>
                          </a:solidFill>
                          <a:effectLst/>
                          <a:latin typeface="Segoe UI"/>
                        </a:rPr>
                        <a:t>Budgetary requirements</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$594</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$611</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$635</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$664</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$690</a:t>
                      </a:r>
                    </a:p>
                  </a:txBody>
                  <a:tcPr marL="7620" marR="7620" marT="7620" marB="0" anchor="ctr">
                    <a:solidFill>
                      <a:srgbClr val="D9D9D6"/>
                    </a:solidFill>
                  </a:tcPr>
                </a:tc>
                <a:extLst>
                  <a:ext uri="{0D108BD9-81ED-4DB2-BD59-A6C34878D82A}">
                    <a16:rowId xmlns:a16="http://schemas.microsoft.com/office/drawing/2014/main" val="2517792766"/>
                  </a:ext>
                </a:extLst>
              </a:tr>
              <a:tr h="193804">
                <a:tc>
                  <a:txBody>
                    <a:bodyPr/>
                    <a:lstStyle/>
                    <a:p>
                      <a:pPr algn="l" fontAlgn="b"/>
                      <a:r>
                        <a:rPr lang="en-US" sz="1100" b="0" i="0" u="none" strike="noStrike" dirty="0">
                          <a:solidFill>
                            <a:srgbClr val="000000"/>
                          </a:solidFill>
                          <a:effectLst/>
                          <a:latin typeface="Segoe UI"/>
                        </a:rPr>
                        <a:t>Funding to (+) and from (-) operating reserve</a:t>
                      </a:r>
                    </a:p>
                  </a:txBody>
                  <a:tcPr marL="7620" marR="7620" marT="7620" marB="0" anchor="ctr">
                    <a:solidFill>
                      <a:srgbClr val="D9D9D6"/>
                    </a:solidFill>
                  </a:tcPr>
                </a:tc>
                <a:tc>
                  <a:txBody>
                    <a:bodyPr/>
                    <a:lstStyle/>
                    <a:p>
                      <a:pPr algn="r" fontAlgn="b"/>
                      <a:r>
                        <a:rPr lang="en-US" sz="1100" b="0" i="0" u="none" strike="noStrike" dirty="0">
                          <a:solidFill>
                            <a:srgbClr val="FF0000"/>
                          </a:solidFill>
                          <a:effectLst/>
                          <a:latin typeface="Calibri"/>
                        </a:rPr>
                        <a:t>($1)</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$41</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$43</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$43</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$45</a:t>
                      </a:r>
                    </a:p>
                  </a:txBody>
                  <a:tcPr marL="7620" marR="7620" marT="7620" marB="0" anchor="ctr">
                    <a:solidFill>
                      <a:srgbClr val="D9D9D6"/>
                    </a:solidFill>
                  </a:tcPr>
                </a:tc>
                <a:extLst>
                  <a:ext uri="{0D108BD9-81ED-4DB2-BD59-A6C34878D82A}">
                    <a16:rowId xmlns:a16="http://schemas.microsoft.com/office/drawing/2014/main" val="3598323004"/>
                  </a:ext>
                </a:extLst>
              </a:tr>
              <a:tr h="193804">
                <a:tc>
                  <a:txBody>
                    <a:bodyPr/>
                    <a:lstStyle/>
                    <a:p>
                      <a:pPr algn="l" fontAlgn="b"/>
                      <a:r>
                        <a:rPr lang="en-US" sz="1100" b="0" i="0" u="none" strike="noStrike" dirty="0">
                          <a:solidFill>
                            <a:srgbClr val="000000"/>
                          </a:solidFill>
                          <a:effectLst/>
                          <a:latin typeface="Segoe UI"/>
                        </a:rPr>
                        <a:t>End-of-year operating reserve balance</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$85</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$126</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$169</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$213</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$258</a:t>
                      </a:r>
                    </a:p>
                  </a:txBody>
                  <a:tcPr marL="7620" marR="7620" marT="7620" marB="0" anchor="ctr">
                    <a:solidFill>
                      <a:srgbClr val="D9D9D6"/>
                    </a:solidFill>
                  </a:tcPr>
                </a:tc>
                <a:extLst>
                  <a:ext uri="{0D108BD9-81ED-4DB2-BD59-A6C34878D82A}">
                    <a16:rowId xmlns:a16="http://schemas.microsoft.com/office/drawing/2014/main" val="3102537261"/>
                  </a:ext>
                </a:extLst>
              </a:tr>
              <a:tr h="193804">
                <a:tc>
                  <a:txBody>
                    <a:bodyPr/>
                    <a:lstStyle/>
                    <a:p>
                      <a:pPr algn="l" fontAlgn="b"/>
                      <a:r>
                        <a:rPr lang="en-US" sz="1100" b="0" i="0" u="none" strike="noStrike" dirty="0">
                          <a:solidFill>
                            <a:srgbClr val="000000"/>
                          </a:solidFill>
                          <a:effectLst/>
                          <a:latin typeface="Segoe UI"/>
                        </a:rPr>
                        <a:t>Over/(under) minimum level</a:t>
                      </a:r>
                    </a:p>
                  </a:txBody>
                  <a:tcPr marL="7620" marR="7620" marT="7620" marB="0" anchor="ctr">
                    <a:solidFill>
                      <a:srgbClr val="D9D9D6"/>
                    </a:solidFill>
                  </a:tcPr>
                </a:tc>
                <a:tc>
                  <a:txBody>
                    <a:bodyPr/>
                    <a:lstStyle/>
                    <a:p>
                      <a:pPr algn="r" fontAlgn="b"/>
                      <a:r>
                        <a:rPr lang="en-US" sz="1100" b="0" i="0" u="none" strike="noStrike" dirty="0">
                          <a:solidFill>
                            <a:srgbClr val="FF0000"/>
                          </a:solidFill>
                          <a:effectLst/>
                          <a:latin typeface="Calibri"/>
                        </a:rPr>
                        <a:t>($51)</a:t>
                      </a:r>
                    </a:p>
                  </a:txBody>
                  <a:tcPr marL="7620" marR="7620" marT="7620" marB="0" anchor="ctr">
                    <a:solidFill>
                      <a:srgbClr val="D9D9D6"/>
                    </a:solidFill>
                  </a:tcPr>
                </a:tc>
                <a:tc>
                  <a:txBody>
                    <a:bodyPr/>
                    <a:lstStyle/>
                    <a:p>
                      <a:pPr algn="r" fontAlgn="b"/>
                      <a:r>
                        <a:rPr lang="en-US" sz="1100" b="0" i="0" u="none" strike="noStrike" dirty="0">
                          <a:solidFill>
                            <a:srgbClr val="FF0000"/>
                          </a:solidFill>
                          <a:effectLst/>
                          <a:latin typeface="Calibri"/>
                        </a:rPr>
                        <a:t>($14)</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$23</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$60</a:t>
                      </a:r>
                    </a:p>
                  </a:txBody>
                  <a:tcPr marL="7620" marR="7620" marT="7620" marB="0" anchor="ctr">
                    <a:solidFill>
                      <a:srgbClr val="D9D9D6"/>
                    </a:solidFill>
                  </a:tcPr>
                </a:tc>
                <a:tc>
                  <a:txBody>
                    <a:bodyPr/>
                    <a:lstStyle/>
                    <a:p>
                      <a:pPr algn="r" fontAlgn="b"/>
                      <a:r>
                        <a:rPr lang="en-US" sz="1100" b="0" i="0" u="none" strike="noStrike" dirty="0">
                          <a:solidFill>
                            <a:srgbClr val="000000"/>
                          </a:solidFill>
                          <a:effectLst/>
                          <a:latin typeface="Calibri"/>
                        </a:rPr>
                        <a:t>$99</a:t>
                      </a:r>
                    </a:p>
                  </a:txBody>
                  <a:tcPr marL="7620" marR="7620" marT="7620" marB="0" anchor="ctr">
                    <a:solidFill>
                      <a:srgbClr val="D9D9D6"/>
                    </a:solidFill>
                  </a:tcPr>
                </a:tc>
                <a:extLst>
                  <a:ext uri="{0D108BD9-81ED-4DB2-BD59-A6C34878D82A}">
                    <a16:rowId xmlns:a16="http://schemas.microsoft.com/office/drawing/2014/main" val="159404488"/>
                  </a:ext>
                </a:extLst>
              </a:tr>
              <a:tr h="193804">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a:rPr>
                        <a:t>Over/(under) optimal level</a:t>
                      </a:r>
                    </a:p>
                  </a:txBody>
                  <a:tcPr marL="7620" marR="7620" marT="7620" marB="0" anchor="ctr">
                    <a:solidFill>
                      <a:srgbClr val="D9D9D6"/>
                    </a:solidFill>
                  </a:tcPr>
                </a:tc>
                <a:tc>
                  <a:txBody>
                    <a:bodyPr/>
                    <a:lstStyle/>
                    <a:p>
                      <a:pPr algn="r" fontAlgn="b"/>
                      <a:r>
                        <a:rPr lang="en-US" sz="1100" b="0" i="0" u="none" strike="noStrike" dirty="0">
                          <a:solidFill>
                            <a:srgbClr val="FF0000"/>
                          </a:solidFill>
                          <a:effectLst/>
                          <a:latin typeface="Calibri"/>
                        </a:rPr>
                        <a:t>($212)</a:t>
                      </a:r>
                    </a:p>
                  </a:txBody>
                  <a:tcPr marL="7620" marR="7620" marT="7620" marB="0" anchor="ctr">
                    <a:solidFill>
                      <a:srgbClr val="D9D9D6"/>
                    </a:solidFill>
                  </a:tcPr>
                </a:tc>
                <a:tc>
                  <a:txBody>
                    <a:bodyPr/>
                    <a:lstStyle/>
                    <a:p>
                      <a:pPr algn="r" fontAlgn="b"/>
                      <a:r>
                        <a:rPr lang="en-US" sz="1100" b="0" i="0" u="none" strike="noStrike" dirty="0">
                          <a:solidFill>
                            <a:srgbClr val="FF0000"/>
                          </a:solidFill>
                          <a:effectLst/>
                          <a:latin typeface="Calibri"/>
                        </a:rPr>
                        <a:t>($179)</a:t>
                      </a:r>
                    </a:p>
                  </a:txBody>
                  <a:tcPr marL="7620" marR="7620" marT="7620" marB="0" anchor="ctr">
                    <a:solidFill>
                      <a:srgbClr val="D9D9D6"/>
                    </a:solidFill>
                  </a:tcPr>
                </a:tc>
                <a:tc>
                  <a:txBody>
                    <a:bodyPr/>
                    <a:lstStyle/>
                    <a:p>
                      <a:pPr algn="r" fontAlgn="b"/>
                      <a:r>
                        <a:rPr lang="en-US" sz="1100" b="0" i="0" u="none" strike="noStrike" dirty="0">
                          <a:solidFill>
                            <a:srgbClr val="FF0000"/>
                          </a:solidFill>
                          <a:effectLst/>
                          <a:latin typeface="Calibri"/>
                        </a:rPr>
                        <a:t>($148)</a:t>
                      </a:r>
                    </a:p>
                  </a:txBody>
                  <a:tcPr marL="7620" marR="7620" marT="7620" marB="0" anchor="ctr">
                    <a:solidFill>
                      <a:srgbClr val="D9D9D6"/>
                    </a:solidFill>
                  </a:tcPr>
                </a:tc>
                <a:tc>
                  <a:txBody>
                    <a:bodyPr/>
                    <a:lstStyle/>
                    <a:p>
                      <a:pPr algn="r" fontAlgn="b"/>
                      <a:r>
                        <a:rPr lang="en-US" sz="1100" b="0" i="0" u="none" strike="noStrike" dirty="0">
                          <a:solidFill>
                            <a:srgbClr val="FF0000"/>
                          </a:solidFill>
                          <a:effectLst/>
                          <a:latin typeface="Calibri"/>
                        </a:rPr>
                        <a:t>($119)</a:t>
                      </a:r>
                    </a:p>
                  </a:txBody>
                  <a:tcPr marL="7620" marR="7620" marT="7620" marB="0" anchor="ctr">
                    <a:solidFill>
                      <a:srgbClr val="D9D9D6"/>
                    </a:solidFill>
                  </a:tcPr>
                </a:tc>
                <a:tc>
                  <a:txBody>
                    <a:bodyPr/>
                    <a:lstStyle/>
                    <a:p>
                      <a:pPr algn="r" fontAlgn="b"/>
                      <a:r>
                        <a:rPr lang="en-US" sz="1100" b="0" i="0" u="none" strike="noStrike" dirty="0">
                          <a:solidFill>
                            <a:srgbClr val="FF0000"/>
                          </a:solidFill>
                          <a:effectLst/>
                          <a:latin typeface="Calibri"/>
                        </a:rPr>
                        <a:t>($87)</a:t>
                      </a:r>
                    </a:p>
                  </a:txBody>
                  <a:tcPr marL="7620" marR="7620" marT="7620" marB="0" anchor="ctr">
                    <a:solidFill>
                      <a:srgbClr val="D9D9D6"/>
                    </a:solidFill>
                  </a:tcPr>
                </a:tc>
                <a:extLst>
                  <a:ext uri="{0D108BD9-81ED-4DB2-BD59-A6C34878D82A}">
                    <a16:rowId xmlns:a16="http://schemas.microsoft.com/office/drawing/2014/main" val="389293169"/>
                  </a:ext>
                </a:extLst>
              </a:tr>
            </a:tbl>
          </a:graphicData>
        </a:graphic>
      </p:graphicFrame>
      <p:sp>
        <p:nvSpPr>
          <p:cNvPr id="10" name="Content Placeholder 2">
            <a:extLst>
              <a:ext uri="{FF2B5EF4-FFF2-40B4-BE49-F238E27FC236}">
                <a16:creationId xmlns:a16="http://schemas.microsoft.com/office/drawing/2014/main" id="{42532C54-057B-421D-B138-C5E43E2B312D}"/>
              </a:ext>
            </a:extLst>
          </p:cNvPr>
          <p:cNvSpPr txBox="1">
            <a:spLocks/>
          </p:cNvSpPr>
          <p:nvPr/>
        </p:nvSpPr>
        <p:spPr>
          <a:xfrm>
            <a:off x="444262" y="1188792"/>
            <a:ext cx="8229600" cy="3347989"/>
          </a:xfrm>
          <a:prstGeom prst="rect">
            <a:avLst/>
          </a:prstGeom>
        </p:spPr>
        <p:txBody>
          <a:bodyPr vert="horz" lIns="91440" tIns="45720" rIns="91440" bIns="45720" rtlCol="0" anchor="t">
            <a:normAutofit/>
          </a:bodyPr>
          <a:lstStyle>
            <a:lvl1pPr marL="342900" indent="-342900" algn="l" defTabSz="457200" rtl="0" eaLnBrk="1" latinLnBrk="0" hangingPunct="1">
              <a:spcBef>
                <a:spcPts val="900"/>
              </a:spcBef>
              <a:buFont typeface="Arial"/>
              <a:buChar char="•"/>
              <a:defRPr sz="3200" kern="1200">
                <a:solidFill>
                  <a:schemeClr val="tx1"/>
                </a:solidFill>
                <a:latin typeface="Segoe UI" panose="020B0502040204020203" pitchFamily="34" charset="0"/>
                <a:ea typeface="+mn-ea"/>
                <a:cs typeface="Segoe UI" panose="020B0502040204020203" pitchFamily="34" charset="0"/>
              </a:defRPr>
            </a:lvl1pPr>
            <a:lvl2pPr marL="742950" indent="-285750" algn="l" defTabSz="457200" rtl="0" eaLnBrk="1" latinLnBrk="0" hangingPunct="1">
              <a:spcBef>
                <a:spcPts val="900"/>
              </a:spcBef>
              <a:buFont typeface="Arial"/>
              <a:buChar char="–"/>
              <a:defRPr sz="2800" kern="1200">
                <a:solidFill>
                  <a:schemeClr val="tx1"/>
                </a:solidFill>
                <a:latin typeface="Segoe UI Light" panose="020B0502040204020203" pitchFamily="34" charset="0"/>
                <a:ea typeface="+mn-ea"/>
                <a:cs typeface="Segoe UI Light" panose="020B0502040204020203" pitchFamily="34" charset="0"/>
              </a:defRPr>
            </a:lvl2pPr>
            <a:lvl3pPr marL="1143000" indent="-228600" algn="l" defTabSz="457200" rtl="0" eaLnBrk="1" latinLnBrk="0" hangingPunct="1">
              <a:spcBef>
                <a:spcPts val="900"/>
              </a:spcBef>
              <a:buFont typeface="Arial"/>
              <a:buChar char="•"/>
              <a:defRPr sz="2400" kern="1200">
                <a:solidFill>
                  <a:schemeClr val="tx1"/>
                </a:solidFill>
                <a:latin typeface="Segoe UI Light" panose="020B0502040204020203" pitchFamily="34" charset="0"/>
                <a:ea typeface="+mn-ea"/>
                <a:cs typeface="Segoe UI Light" panose="020B0502040204020203" pitchFamily="34" charset="0"/>
              </a:defRPr>
            </a:lvl3pPr>
            <a:lvl4pPr marL="16002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4pPr>
            <a:lvl5pPr marL="2057400" indent="-228600" algn="l" defTabSz="457200" rtl="0" eaLnBrk="1" latinLnBrk="0" hangingPunct="1">
              <a:spcBef>
                <a:spcPts val="900"/>
              </a:spcBef>
              <a:buFont typeface="Arial"/>
              <a:buChar char="»"/>
              <a:defRPr sz="2000" kern="120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350" dirty="0">
                <a:latin typeface="Segoe UI"/>
                <a:cs typeface="Segoe UI"/>
              </a:rPr>
              <a:t>Based on assumptions and estimates supporting the FY 2025 Congressional Justification, the trademark operating reserve is projected to fall below the minimum level in FY 2024 and gradually build toward the optimal level due to the impact of the final rule. </a:t>
            </a:r>
            <a:endParaRPr lang="en-US" sz="1350" dirty="0"/>
          </a:p>
          <a:p>
            <a:r>
              <a:rPr lang="en-US" sz="1350" dirty="0">
                <a:latin typeface="Segoe UI"/>
                <a:cs typeface="Segoe UI"/>
              </a:rPr>
              <a:t>Once fully implemented, the final trademark fee schedule will increase fee collections by approximately $149 million annually.</a:t>
            </a:r>
          </a:p>
          <a:p>
            <a:r>
              <a:rPr lang="en-US" sz="1350" dirty="0">
                <a:latin typeface="Segoe UI"/>
                <a:cs typeface="Segoe UI"/>
              </a:rPr>
              <a:t>Absent this fee adjustment, the trademark operating reserve would fall below the minimum level in FY 2024 and be exhausted by the end of FY 2025.</a:t>
            </a:r>
          </a:p>
          <a:p>
            <a:r>
              <a:rPr lang="en-US" sz="1350" dirty="0">
                <a:latin typeface="Segoe UI"/>
                <a:cs typeface="Segoe UI"/>
              </a:rPr>
              <a:t>The FY 2025 President’s Budget request was based on an assumption that the trademark fee rule would go into effect on November 23, 2024.  While the actual effective date will be slightly later, these adjustments help finance trademark operations in accordance with the Congressional Justification and keep the agency on sound financial footing.</a:t>
            </a:r>
          </a:p>
        </p:txBody>
      </p:sp>
      <p:sp>
        <p:nvSpPr>
          <p:cNvPr id="9" name="TextBox 8">
            <a:extLst>
              <a:ext uri="{FF2B5EF4-FFF2-40B4-BE49-F238E27FC236}">
                <a16:creationId xmlns:a16="http://schemas.microsoft.com/office/drawing/2014/main" id="{B4BE6B5B-DA39-4261-90F1-EC5BA1E8FEE6}"/>
              </a:ext>
            </a:extLst>
          </p:cNvPr>
          <p:cNvSpPr txBox="1"/>
          <p:nvPr/>
        </p:nvSpPr>
        <p:spPr>
          <a:xfrm>
            <a:off x="463669" y="3892140"/>
            <a:ext cx="8223131" cy="307777"/>
          </a:xfrm>
          <a:prstGeom prst="rect">
            <a:avLst/>
          </a:prstGeom>
          <a:noFill/>
        </p:spPr>
        <p:txBody>
          <a:bodyPr wrap="square" lIns="91440" tIns="45720" rIns="91440" bIns="45720" rtlCol="0" anchor="t">
            <a:spAutoFit/>
          </a:bodyPr>
          <a:lstStyle/>
          <a:p>
            <a:pPr algn="ctr" fontAlgn="b"/>
            <a:r>
              <a:rPr lang="en-US" sz="1400" b="1" i="0" u="none" strike="noStrike" dirty="0">
                <a:effectLst/>
                <a:latin typeface="Segoe UI"/>
                <a:cs typeface="Segoe UI"/>
              </a:rPr>
              <a:t>Final </a:t>
            </a:r>
            <a:r>
              <a:rPr lang="en-US" sz="1400" b="1" dirty="0">
                <a:latin typeface="Segoe UI"/>
                <a:cs typeface="Segoe UI"/>
              </a:rPr>
              <a:t>rule, based on assumptions</a:t>
            </a:r>
            <a:r>
              <a:rPr lang="en-US" sz="1400" b="1" i="0" u="none" strike="noStrike" dirty="0">
                <a:effectLst/>
                <a:latin typeface="Segoe UI"/>
                <a:cs typeface="Segoe UI"/>
              </a:rPr>
              <a:t> </a:t>
            </a:r>
            <a:r>
              <a:rPr lang="en-US" sz="1400" b="1" dirty="0">
                <a:latin typeface="Segoe UI"/>
                <a:cs typeface="Segoe UI"/>
              </a:rPr>
              <a:t>in the FY</a:t>
            </a:r>
            <a:r>
              <a:rPr lang="en-US" sz="1400" b="1" i="0" u="none" strike="noStrike" dirty="0">
                <a:effectLst/>
                <a:latin typeface="Segoe UI"/>
                <a:cs typeface="Segoe UI"/>
              </a:rPr>
              <a:t> 2025 Budget (dollars in millions)</a:t>
            </a:r>
          </a:p>
        </p:txBody>
      </p:sp>
    </p:spTree>
    <p:extLst>
      <p:ext uri="{BB962C8B-B14F-4D97-AF65-F5344CB8AC3E}">
        <p14:creationId xmlns:p14="http://schemas.microsoft.com/office/powerpoint/2010/main" val="973555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200"/>
              <a:t>Final rule trademark fee adjustments</a:t>
            </a:r>
          </a:p>
        </p:txBody>
      </p:sp>
      <p:sp>
        <p:nvSpPr>
          <p:cNvPr id="3" name="Content Placeholder 2"/>
          <p:cNvSpPr>
            <a:spLocks noGrp="1"/>
          </p:cNvSpPr>
          <p:nvPr>
            <p:ph idx="1"/>
          </p:nvPr>
        </p:nvSpPr>
        <p:spPr>
          <a:xfrm>
            <a:off x="457200" y="1145660"/>
            <a:ext cx="8229600" cy="3786267"/>
          </a:xfrm>
        </p:spPr>
        <p:txBody>
          <a:bodyPr vert="horz" lIns="91440" tIns="45720" rIns="91440" bIns="45720" rtlCol="0" anchor="t">
            <a:normAutofit/>
          </a:bodyPr>
          <a:lstStyle/>
          <a:p>
            <a:r>
              <a:rPr lang="en-US" sz="1800">
                <a:latin typeface="Segoe UI"/>
                <a:cs typeface="Segoe UI"/>
              </a:rPr>
              <a:t>The final rule sets or adjusts the fees as detailed in the “Table of Trademark Fees-Current, Final Trademark Fee Schedule, and Unit Cost</a:t>
            </a:r>
            <a:r>
              <a:rPr lang="en-US" sz="1800" baseline="30000">
                <a:latin typeface="Segoe UI"/>
                <a:cs typeface="Segoe UI"/>
              </a:rPr>
              <a:t>1</a:t>
            </a:r>
            <a:r>
              <a:rPr lang="en-US" sz="1800">
                <a:latin typeface="Segoe UI"/>
                <a:cs typeface="Segoe UI"/>
              </a:rPr>
              <a:t>” and includes two general types of trademark fee adjustments:</a:t>
            </a:r>
          </a:p>
          <a:p>
            <a:pPr lvl="1"/>
            <a:r>
              <a:rPr lang="en-US" sz="1500" b="1">
                <a:latin typeface="Segoe UI Light"/>
                <a:cs typeface="Segoe UI Light"/>
              </a:rPr>
              <a:t>Targeted fee adjustments</a:t>
            </a:r>
            <a:r>
              <a:rPr lang="en-US" sz="1500">
                <a:latin typeface="Segoe UI Light"/>
                <a:cs typeface="Segoe UI Light"/>
              </a:rPr>
              <a:t>: To encourage the effective administration of the IP system, we adjusted certain existing fees and also introduced new fees (see slides 11-24 for additional details).</a:t>
            </a:r>
          </a:p>
          <a:p>
            <a:pPr lvl="1"/>
            <a:r>
              <a:rPr lang="en-US" sz="1500" b="1">
                <a:latin typeface="Segoe UI Light"/>
                <a:cs typeface="Segoe UI Light"/>
              </a:rPr>
              <a:t>New base application fees</a:t>
            </a:r>
            <a:r>
              <a:rPr lang="en-US" sz="1500">
                <a:latin typeface="Segoe UI Light"/>
                <a:cs typeface="Segoe UI Light"/>
              </a:rPr>
              <a:t>: We are </a:t>
            </a:r>
            <a:r>
              <a:rPr lang="en-US" sz="1400">
                <a:latin typeface="Segoe UI Light"/>
                <a:cs typeface="Segoe UI Light"/>
              </a:rPr>
              <a:t>implementing a single base application filing option with a corresponding fee and additional application surcharge fees. We are discontinuing the current Trademark Electronic Application System (TEAS) Standard and Plus application filing options and fees. </a:t>
            </a:r>
            <a:endParaRPr lang="en-US" sz="1500">
              <a:latin typeface="Segoe UI Light"/>
              <a:cs typeface="Segoe UI Light"/>
            </a:endParaRPr>
          </a:p>
        </p:txBody>
      </p:sp>
      <p:sp>
        <p:nvSpPr>
          <p:cNvPr id="4" name="Slide Number Placeholder 3"/>
          <p:cNvSpPr>
            <a:spLocks noGrp="1"/>
          </p:cNvSpPr>
          <p:nvPr>
            <p:ph type="sldNum" sz="quarter" idx="10"/>
          </p:nvPr>
        </p:nvSpPr>
        <p:spPr/>
        <p:txBody>
          <a:bodyPr/>
          <a:lstStyle/>
          <a:p>
            <a:fld id="{92DA454B-C859-4892-B9FA-68B588C9F547}" type="slidenum">
              <a:rPr lang="en-US" smtClean="0"/>
              <a:pPr/>
              <a:t>8</a:t>
            </a:fld>
            <a:endParaRPr lang="en-US"/>
          </a:p>
        </p:txBody>
      </p:sp>
      <p:sp>
        <p:nvSpPr>
          <p:cNvPr id="5" name="Rectangle 4"/>
          <p:cNvSpPr/>
          <p:nvPr/>
        </p:nvSpPr>
        <p:spPr>
          <a:xfrm>
            <a:off x="756984" y="5325983"/>
            <a:ext cx="8100811" cy="246221"/>
          </a:xfrm>
          <a:prstGeom prst="rect">
            <a:avLst/>
          </a:prstGeom>
        </p:spPr>
        <p:txBody>
          <a:bodyPr wrap="square">
            <a:spAutoFit/>
          </a:bodyPr>
          <a:lstStyle/>
          <a:p>
            <a:pPr marL="57150" indent="-57150">
              <a:spcAft>
                <a:spcPts val="600"/>
              </a:spcAft>
            </a:pPr>
            <a:r>
              <a:rPr lang="en-US" sz="1000" baseline="30000">
                <a:solidFill>
                  <a:prstClr val="black"/>
                </a:solidFill>
              </a:rPr>
              <a:t>1 </a:t>
            </a:r>
            <a:r>
              <a:rPr lang="en-US" sz="1000">
                <a:solidFill>
                  <a:prstClr val="black"/>
                </a:solidFill>
              </a:rPr>
              <a:t>The Table of Trademark Fees can be found at </a:t>
            </a:r>
            <a:r>
              <a:rPr lang="en-US" sz="1000">
                <a:solidFill>
                  <a:prstClr val="black"/>
                </a:solidFill>
                <a:hlinkClick r:id="rId3"/>
              </a:rPr>
              <a:t>https://www.uspto.gov/FeeSettingAndAdjusting</a:t>
            </a:r>
            <a:endParaRPr lang="en-US" sz="1000">
              <a:solidFill>
                <a:prstClr val="black"/>
              </a:solidFill>
            </a:endParaRPr>
          </a:p>
        </p:txBody>
      </p:sp>
    </p:spTree>
    <p:extLst>
      <p:ext uri="{BB962C8B-B14F-4D97-AF65-F5344CB8AC3E}">
        <p14:creationId xmlns:p14="http://schemas.microsoft.com/office/powerpoint/2010/main" val="4049894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9A0110F-43C0-4CDA-84EF-BEF4D1F4D7A3}"/>
              </a:ext>
            </a:extLst>
          </p:cNvPr>
          <p:cNvSpPr>
            <a:spLocks noGrp="1"/>
          </p:cNvSpPr>
          <p:nvPr>
            <p:ph type="title"/>
          </p:nvPr>
        </p:nvSpPr>
        <p:spPr/>
        <p:txBody>
          <a:bodyPr>
            <a:normAutofit fontScale="90000"/>
          </a:bodyPr>
          <a:lstStyle/>
          <a:p>
            <a:r>
              <a:rPr lang="en-US" sz="4000" b="1">
                <a:latin typeface="+mn-lt"/>
              </a:rPr>
              <a:t>Trademark fee adjustments: NPRM to final </a:t>
            </a:r>
            <a:r>
              <a:rPr lang="en-US">
                <a:latin typeface="+mn-lt"/>
              </a:rPr>
              <a:t>r</a:t>
            </a:r>
            <a:r>
              <a:rPr lang="en-US" sz="4000" b="1">
                <a:latin typeface="+mn-lt"/>
              </a:rPr>
              <a:t>ule</a:t>
            </a:r>
            <a:endParaRPr lang="en-US"/>
          </a:p>
        </p:txBody>
      </p:sp>
      <p:sp>
        <p:nvSpPr>
          <p:cNvPr id="2" name="Content Placeholder 1">
            <a:extLst>
              <a:ext uri="{FF2B5EF4-FFF2-40B4-BE49-F238E27FC236}">
                <a16:creationId xmlns:a16="http://schemas.microsoft.com/office/drawing/2014/main" id="{F602A4A3-2B93-4F11-AAF5-6025E56B946A}"/>
              </a:ext>
            </a:extLst>
          </p:cNvPr>
          <p:cNvSpPr>
            <a:spLocks noGrp="1"/>
          </p:cNvSpPr>
          <p:nvPr>
            <p:ph idx="1"/>
          </p:nvPr>
        </p:nvSpPr>
        <p:spPr>
          <a:xfrm>
            <a:off x="457200" y="1849583"/>
            <a:ext cx="8229600" cy="1481268"/>
          </a:xfrm>
        </p:spPr>
        <p:txBody>
          <a:bodyPr vert="horz" lIns="91440" tIns="45720" rIns="91440" bIns="45720" rtlCol="0" anchor="t">
            <a:normAutofit fontScale="47500" lnSpcReduction="20000"/>
          </a:bodyPr>
          <a:lstStyle/>
          <a:p>
            <a:r>
              <a:rPr lang="en-US" sz="3200">
                <a:latin typeface="Segoe UI"/>
                <a:cs typeface="Segoe UI"/>
              </a:rPr>
              <a:t>In response to feedback from stakeholders, </a:t>
            </a:r>
            <a:r>
              <a:rPr lang="en-US">
                <a:latin typeface="Segoe UI"/>
                <a:cs typeface="Segoe UI"/>
              </a:rPr>
              <a:t>we </a:t>
            </a:r>
            <a:r>
              <a:rPr lang="en-US" sz="3200">
                <a:latin typeface="Segoe UI"/>
                <a:cs typeface="Segoe UI"/>
              </a:rPr>
              <a:t>altered several of the fee proposals introduced in the NPRM.</a:t>
            </a:r>
            <a:r>
              <a:rPr lang="en-US">
                <a:latin typeface="Segoe UI"/>
                <a:cs typeface="Segoe UI"/>
              </a:rPr>
              <a:t> </a:t>
            </a:r>
            <a:endParaRPr lang="en-US" sz="3200"/>
          </a:p>
          <a:p>
            <a:r>
              <a:rPr lang="en-US" sz="3200">
                <a:latin typeface="Segoe UI"/>
                <a:cs typeface="Segoe UI"/>
              </a:rPr>
              <a:t>The final trademark fee schedule is responsive to the fee setting policy factors and the overall rulemaking goals.</a:t>
            </a:r>
          </a:p>
          <a:p>
            <a:r>
              <a:rPr lang="en-US" sz="3200">
                <a:latin typeface="Segoe UI"/>
                <a:cs typeface="Segoe UI"/>
              </a:rPr>
              <a:t>Fees that changed between the NPRM and final rule are listed in the </a:t>
            </a:r>
            <a:r>
              <a:rPr lang="en-US">
                <a:latin typeface="Segoe UI"/>
                <a:cs typeface="Segoe UI"/>
              </a:rPr>
              <a:t>tables </a:t>
            </a:r>
            <a:r>
              <a:rPr lang="en-US" sz="3200">
                <a:latin typeface="Segoe UI"/>
                <a:cs typeface="Segoe UI"/>
              </a:rPr>
              <a:t>below</a:t>
            </a:r>
            <a:r>
              <a:rPr lang="en-US">
                <a:latin typeface="Segoe UI"/>
                <a:cs typeface="Segoe UI"/>
              </a:rPr>
              <a:t> and on the next slide</a:t>
            </a:r>
            <a:r>
              <a:rPr lang="en-US" sz="3200">
                <a:latin typeface="Segoe UI"/>
                <a:cs typeface="Segoe UI"/>
              </a:rPr>
              <a:t>:</a:t>
            </a:r>
            <a:r>
              <a:rPr lang="en-US">
                <a:latin typeface="Segoe UI"/>
                <a:cs typeface="Segoe UI"/>
              </a:rPr>
              <a:t> </a:t>
            </a:r>
            <a:endParaRPr lang="en-US" sz="3200"/>
          </a:p>
          <a:p>
            <a:endParaRPr lang="en-US"/>
          </a:p>
        </p:txBody>
      </p:sp>
      <p:graphicFrame>
        <p:nvGraphicFramePr>
          <p:cNvPr id="5" name="Table 6">
            <a:extLst>
              <a:ext uri="{FF2B5EF4-FFF2-40B4-BE49-F238E27FC236}">
                <a16:creationId xmlns:a16="http://schemas.microsoft.com/office/drawing/2014/main" id="{F49C3FB5-13D1-4E10-B613-DD8A719180BC}"/>
              </a:ext>
            </a:extLst>
          </p:cNvPr>
          <p:cNvGraphicFramePr>
            <a:graphicFrameLocks/>
          </p:cNvGraphicFramePr>
          <p:nvPr>
            <p:extLst>
              <p:ext uri="{D42A27DB-BD31-4B8C-83A1-F6EECF244321}">
                <p14:modId xmlns:p14="http://schemas.microsoft.com/office/powerpoint/2010/main" val="1490164589"/>
              </p:ext>
            </p:extLst>
          </p:nvPr>
        </p:nvGraphicFramePr>
        <p:xfrm>
          <a:off x="457200" y="3330147"/>
          <a:ext cx="8229592" cy="1943993"/>
        </p:xfrm>
        <a:graphic>
          <a:graphicData uri="http://schemas.openxmlformats.org/drawingml/2006/table">
            <a:tbl>
              <a:tblPr firstRow="1" bandRow="1">
                <a:tableStyleId>{5C22544A-7EE6-4342-B048-85BDC9FD1C3A}</a:tableStyleId>
              </a:tblPr>
              <a:tblGrid>
                <a:gridCol w="2742872">
                  <a:extLst>
                    <a:ext uri="{9D8B030D-6E8A-4147-A177-3AD203B41FA5}">
                      <a16:colId xmlns:a16="http://schemas.microsoft.com/office/drawing/2014/main" val="1126513720"/>
                    </a:ext>
                  </a:extLst>
                </a:gridCol>
                <a:gridCol w="880173">
                  <a:extLst>
                    <a:ext uri="{9D8B030D-6E8A-4147-A177-3AD203B41FA5}">
                      <a16:colId xmlns:a16="http://schemas.microsoft.com/office/drawing/2014/main" val="3926148121"/>
                    </a:ext>
                  </a:extLst>
                </a:gridCol>
                <a:gridCol w="762410">
                  <a:extLst>
                    <a:ext uri="{9D8B030D-6E8A-4147-A177-3AD203B41FA5}">
                      <a16:colId xmlns:a16="http://schemas.microsoft.com/office/drawing/2014/main" val="3909659946"/>
                    </a:ext>
                  </a:extLst>
                </a:gridCol>
                <a:gridCol w="804671">
                  <a:extLst>
                    <a:ext uri="{9D8B030D-6E8A-4147-A177-3AD203B41FA5}">
                      <a16:colId xmlns:a16="http://schemas.microsoft.com/office/drawing/2014/main" val="1318343174"/>
                    </a:ext>
                  </a:extLst>
                </a:gridCol>
                <a:gridCol w="1441095">
                  <a:extLst>
                    <a:ext uri="{9D8B030D-6E8A-4147-A177-3AD203B41FA5}">
                      <a16:colId xmlns:a16="http://schemas.microsoft.com/office/drawing/2014/main" val="1550104846"/>
                    </a:ext>
                  </a:extLst>
                </a:gridCol>
                <a:gridCol w="1598371">
                  <a:extLst>
                    <a:ext uri="{9D8B030D-6E8A-4147-A177-3AD203B41FA5}">
                      <a16:colId xmlns:a16="http://schemas.microsoft.com/office/drawing/2014/main" val="2816922582"/>
                    </a:ext>
                  </a:extLst>
                </a:gridCol>
              </a:tblGrid>
              <a:tr h="338930">
                <a:tc>
                  <a:txBody>
                    <a:bodyPr/>
                    <a:lstStyle/>
                    <a:p>
                      <a:pPr algn="ctr" fontAlgn="ctr"/>
                      <a:r>
                        <a:rPr lang="en-US" sz="1100" b="1" i="0" u="none" strike="noStrike" dirty="0">
                          <a:solidFill>
                            <a:schemeClr val="bg1"/>
                          </a:solidFill>
                          <a:effectLst/>
                          <a:latin typeface="+mn-lt"/>
                        </a:rPr>
                        <a:t>Description</a:t>
                      </a:r>
                    </a:p>
                  </a:txBody>
                  <a:tcPr marL="12063" marR="12063" marT="12063" marB="0" anchor="ctr">
                    <a:solidFill>
                      <a:srgbClr val="003865"/>
                    </a:solidFill>
                  </a:tcPr>
                </a:tc>
                <a:tc>
                  <a:txBody>
                    <a:bodyPr/>
                    <a:lstStyle/>
                    <a:p>
                      <a:pPr algn="ctr" fontAlgn="ctr"/>
                      <a:r>
                        <a:rPr lang="en-US" sz="1100" b="1" i="0" u="none" strike="noStrike" dirty="0">
                          <a:solidFill>
                            <a:schemeClr val="bg1"/>
                          </a:solidFill>
                          <a:effectLst/>
                          <a:latin typeface="+mn-lt"/>
                        </a:rPr>
                        <a:t>Current</a:t>
                      </a:r>
                    </a:p>
                    <a:p>
                      <a:pPr algn="ctr" fontAlgn="ctr"/>
                      <a:r>
                        <a:rPr lang="en-US" sz="1100" b="1" i="0" u="none" strike="noStrike" dirty="0">
                          <a:solidFill>
                            <a:schemeClr val="bg1"/>
                          </a:solidFill>
                          <a:effectLst/>
                          <a:latin typeface="+mn-lt"/>
                        </a:rPr>
                        <a:t>fee</a:t>
                      </a:r>
                    </a:p>
                  </a:txBody>
                  <a:tcPr marL="12063" marR="12063" marT="12063" marB="0" anchor="ctr">
                    <a:solidFill>
                      <a:srgbClr val="003865"/>
                    </a:solidFill>
                  </a:tcPr>
                </a:tc>
                <a:tc>
                  <a:txBody>
                    <a:bodyPr/>
                    <a:lstStyle/>
                    <a:p>
                      <a:pPr algn="ctr" fontAlgn="ctr"/>
                      <a:r>
                        <a:rPr lang="en-US" sz="1100" b="1" i="0" u="none" strike="noStrike" dirty="0">
                          <a:solidFill>
                            <a:schemeClr val="bg1"/>
                          </a:solidFill>
                          <a:effectLst/>
                          <a:latin typeface="+mn-lt"/>
                        </a:rPr>
                        <a:t>NPRM fee</a:t>
                      </a:r>
                    </a:p>
                  </a:txBody>
                  <a:tcPr marL="12063" marR="12063" marT="12063" marB="0" anchor="ctr">
                    <a:solidFill>
                      <a:srgbClr val="003865"/>
                    </a:solidFill>
                  </a:tcPr>
                </a:tc>
                <a:tc>
                  <a:txBody>
                    <a:bodyPr/>
                    <a:lstStyle/>
                    <a:p>
                      <a:pPr algn="ctr" fontAlgn="ctr"/>
                      <a:r>
                        <a:rPr lang="en-US" sz="1100" b="1" i="0" u="none" strike="noStrike" dirty="0">
                          <a:solidFill>
                            <a:schemeClr val="bg1"/>
                          </a:solidFill>
                          <a:effectLst/>
                          <a:latin typeface="+mn-lt"/>
                        </a:rPr>
                        <a:t>Final rule fee</a:t>
                      </a:r>
                    </a:p>
                  </a:txBody>
                  <a:tcPr marL="11657" marR="11657" marT="11657" marB="0" anchor="ctr">
                    <a:solidFill>
                      <a:srgbClr val="003865"/>
                    </a:solidFill>
                  </a:tcPr>
                </a:tc>
                <a:tc>
                  <a:txBody>
                    <a:bodyPr/>
                    <a:lstStyle/>
                    <a:p>
                      <a:pPr algn="ctr" fontAlgn="ctr"/>
                      <a:r>
                        <a:rPr lang="en-US" sz="1100" b="1" i="0" u="none" strike="noStrike" dirty="0">
                          <a:solidFill>
                            <a:schemeClr val="bg1"/>
                          </a:solidFill>
                          <a:effectLst/>
                          <a:latin typeface="+mn-lt"/>
                        </a:rPr>
                        <a:t>Percentage</a:t>
                      </a:r>
                      <a:r>
                        <a:rPr lang="en-US" sz="1100" b="1" i="0" u="none" strike="noStrike" baseline="0" dirty="0">
                          <a:solidFill>
                            <a:schemeClr val="bg1"/>
                          </a:solidFill>
                          <a:effectLst/>
                          <a:latin typeface="+mn-lt"/>
                        </a:rPr>
                        <a:t> change</a:t>
                      </a:r>
                    </a:p>
                    <a:p>
                      <a:pPr algn="ctr" fontAlgn="ctr"/>
                      <a:r>
                        <a:rPr lang="en-US" sz="1100" b="1" i="0" u="none" strike="noStrike" baseline="0" dirty="0">
                          <a:solidFill>
                            <a:schemeClr val="bg1"/>
                          </a:solidFill>
                          <a:effectLst/>
                          <a:latin typeface="+mn-lt"/>
                        </a:rPr>
                        <a:t>(NPRM to final rule)</a:t>
                      </a:r>
                      <a:endParaRPr lang="en-US" sz="1100" b="1" i="0" u="none" strike="noStrike" dirty="0">
                        <a:solidFill>
                          <a:schemeClr val="bg1"/>
                        </a:solidFill>
                        <a:effectLst/>
                        <a:latin typeface="+mn-lt"/>
                      </a:endParaRPr>
                    </a:p>
                  </a:txBody>
                  <a:tcPr marL="11657" marR="11657" marT="11657" marB="0" anchor="ctr">
                    <a:solidFill>
                      <a:srgbClr val="003865"/>
                    </a:solidFill>
                  </a:tcPr>
                </a:tc>
                <a:tc>
                  <a:txBody>
                    <a:bodyPr/>
                    <a:lstStyle/>
                    <a:p>
                      <a:pPr algn="ctr" fontAlgn="ctr"/>
                      <a:r>
                        <a:rPr lang="en-US" sz="1100" b="1" i="0" u="none" strike="noStrike" dirty="0">
                          <a:solidFill>
                            <a:schemeClr val="bg1"/>
                          </a:solidFill>
                          <a:effectLst/>
                          <a:latin typeface="+mn-lt"/>
                        </a:rPr>
                        <a:t>Percentage change</a:t>
                      </a:r>
                    </a:p>
                    <a:p>
                      <a:pPr algn="ctr" fontAlgn="ctr"/>
                      <a:r>
                        <a:rPr lang="en-US" sz="1100" b="1" i="0" u="none" strike="noStrike" dirty="0">
                          <a:solidFill>
                            <a:schemeClr val="bg1"/>
                          </a:solidFill>
                          <a:effectLst/>
                          <a:latin typeface="+mn-lt"/>
                        </a:rPr>
                        <a:t>(Current to final rule)</a:t>
                      </a:r>
                    </a:p>
                  </a:txBody>
                  <a:tcPr marL="11657" marR="11657" marT="11657" marB="0" anchor="ctr">
                    <a:solidFill>
                      <a:srgbClr val="003865"/>
                    </a:solidFill>
                  </a:tcPr>
                </a:tc>
                <a:extLst>
                  <a:ext uri="{0D108BD9-81ED-4DB2-BD59-A6C34878D82A}">
                    <a16:rowId xmlns:a16="http://schemas.microsoft.com/office/drawing/2014/main" val="3547680792"/>
                  </a:ext>
                </a:extLst>
              </a:tr>
              <a:tr h="31649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noProof="0" dirty="0">
                          <a:solidFill>
                            <a:srgbClr val="000000"/>
                          </a:solidFill>
                          <a:effectLst/>
                          <a:latin typeface="+mn-lt"/>
                        </a:rPr>
                        <a:t>§8/§71 Declaration of use, per class (paper)</a:t>
                      </a:r>
                    </a:p>
                  </a:txBody>
                  <a:tcPr anchor="ctr">
                    <a:solidFill>
                      <a:srgbClr val="D9D9D6"/>
                    </a:solidFill>
                  </a:tcPr>
                </a:tc>
                <a:tc>
                  <a:txBody>
                    <a:bodyPr/>
                    <a:lstStyle/>
                    <a:p>
                      <a:pPr marL="0" algn="r" rtl="0" eaLnBrk="1" fontAlgn="ctr" latinLnBrk="0" hangingPunct="1">
                        <a:spcBef>
                          <a:spcPts val="0"/>
                        </a:spcBef>
                        <a:spcAft>
                          <a:spcPts val="0"/>
                        </a:spcAft>
                      </a:pPr>
                      <a:r>
                        <a:rPr lang="en-US" sz="1100" b="0" i="0" u="none" strike="noStrike" kern="1200" dirty="0">
                          <a:solidFill>
                            <a:srgbClr val="000000"/>
                          </a:solidFill>
                          <a:effectLst/>
                          <a:latin typeface="+mn-lt"/>
                        </a:rPr>
                        <a:t>$325</a:t>
                      </a:r>
                    </a:p>
                  </a:txBody>
                  <a:tcPr anchor="ctr">
                    <a:solidFill>
                      <a:srgbClr val="D9D9D6"/>
                    </a:solidFill>
                  </a:tcPr>
                </a:tc>
                <a:tc>
                  <a:txBody>
                    <a:bodyPr/>
                    <a:lstStyle/>
                    <a:p>
                      <a:pPr marL="0" algn="r" rtl="0" eaLnBrk="1" fontAlgn="ctr" latinLnBrk="0" hangingPunct="1">
                        <a:spcBef>
                          <a:spcPts val="0"/>
                        </a:spcBef>
                        <a:spcAft>
                          <a:spcPts val="0"/>
                        </a:spcAft>
                      </a:pPr>
                      <a:r>
                        <a:rPr lang="en-US" sz="1100" b="0" i="0" u="none" strike="noStrike" kern="1200" dirty="0">
                          <a:solidFill>
                            <a:srgbClr val="000000"/>
                          </a:solidFill>
                          <a:effectLst/>
                          <a:latin typeface="+mn-lt"/>
                        </a:rPr>
                        <a:t>$400</a:t>
                      </a:r>
                    </a:p>
                  </a:txBody>
                  <a:tcPr anchor="ctr">
                    <a:solidFill>
                      <a:srgbClr val="D9D9D6"/>
                    </a:solidFill>
                  </a:tcPr>
                </a:tc>
                <a:tc>
                  <a:txBody>
                    <a:bodyPr/>
                    <a:lstStyle/>
                    <a:p>
                      <a:pPr marL="0" algn="r" rtl="0" eaLnBrk="1" fontAlgn="ctr" latinLnBrk="0" hangingPunct="1">
                        <a:spcBef>
                          <a:spcPts val="0"/>
                        </a:spcBef>
                        <a:spcAft>
                          <a:spcPts val="0"/>
                        </a:spcAft>
                      </a:pPr>
                      <a:r>
                        <a:rPr lang="en-US" sz="1100" b="0" i="0" u="none" strike="noStrike" kern="1200" dirty="0">
                          <a:solidFill>
                            <a:srgbClr val="000000"/>
                          </a:solidFill>
                          <a:effectLst/>
                          <a:latin typeface="+mn-lt"/>
                        </a:rPr>
                        <a:t>$425</a:t>
                      </a:r>
                    </a:p>
                  </a:txBody>
                  <a:tcPr anchor="ctr">
                    <a:solidFill>
                      <a:srgbClr val="D9D9D6"/>
                    </a:solidFill>
                  </a:tcPr>
                </a:tc>
                <a:tc>
                  <a:txBody>
                    <a:bodyPr/>
                    <a:lstStyle/>
                    <a:p>
                      <a:pPr algn="r"/>
                      <a:r>
                        <a:rPr lang="en-US" sz="1100" dirty="0">
                          <a:latin typeface="+mn-lt"/>
                        </a:rPr>
                        <a:t>+6%</a:t>
                      </a:r>
                    </a:p>
                  </a:txBody>
                  <a:tcPr anchor="ctr">
                    <a:solidFill>
                      <a:srgbClr val="D9D9D6"/>
                    </a:solidFill>
                  </a:tcPr>
                </a:tc>
                <a:tc>
                  <a:txBody>
                    <a:bodyPr/>
                    <a:lstStyle/>
                    <a:p>
                      <a:pPr algn="r"/>
                      <a:r>
                        <a:rPr lang="en-US" sz="1100" dirty="0">
                          <a:latin typeface="+mn-lt"/>
                        </a:rPr>
                        <a:t>+31%</a:t>
                      </a:r>
                    </a:p>
                  </a:txBody>
                  <a:tcPr anchor="ctr">
                    <a:solidFill>
                      <a:srgbClr val="D9D9D6"/>
                    </a:solidFill>
                  </a:tcPr>
                </a:tc>
                <a:extLst>
                  <a:ext uri="{0D108BD9-81ED-4DB2-BD59-A6C34878D82A}">
                    <a16:rowId xmlns:a16="http://schemas.microsoft.com/office/drawing/2014/main" val="1963964687"/>
                  </a:ext>
                </a:extLst>
              </a:tr>
              <a:tr h="316490">
                <a:tc>
                  <a:txBody>
                    <a:bodyPr/>
                    <a:lstStyle/>
                    <a:p>
                      <a:pPr marL="0" lvl="0" indent="0" algn="l">
                        <a:lnSpc>
                          <a:spcPct val="100000"/>
                        </a:lnSpc>
                        <a:buNone/>
                      </a:pPr>
                      <a:r>
                        <a:rPr lang="en-US" sz="1100" b="0" i="0" u="none" strike="noStrike" kern="1200" baseline="0" noProof="0" dirty="0">
                          <a:solidFill>
                            <a:srgbClr val="000000"/>
                          </a:solidFill>
                          <a:effectLst/>
                          <a:latin typeface="+mn-lt"/>
                        </a:rPr>
                        <a:t>§8/§71 Declaration of use, per class (electronic)</a:t>
                      </a:r>
                    </a:p>
                  </a:txBody>
                  <a:tcPr anchor="ctr">
                    <a:solidFill>
                      <a:srgbClr val="D9D9D6"/>
                    </a:solidFill>
                  </a:tcPr>
                </a:tc>
                <a:tc>
                  <a:txBody>
                    <a:bodyPr/>
                    <a:lstStyle/>
                    <a:p>
                      <a:pPr marL="0" algn="r" rtl="0" eaLnBrk="1" fontAlgn="ctr" latinLnBrk="0" hangingPunct="1">
                        <a:spcBef>
                          <a:spcPts val="0"/>
                        </a:spcBef>
                        <a:spcAft>
                          <a:spcPts val="0"/>
                        </a:spcAft>
                      </a:pPr>
                      <a:r>
                        <a:rPr lang="en-US" sz="1100" b="0" i="0" u="none" strike="noStrike" kern="1200" dirty="0">
                          <a:solidFill>
                            <a:srgbClr val="000000"/>
                          </a:solidFill>
                          <a:effectLst/>
                          <a:latin typeface="+mn-lt"/>
                        </a:rPr>
                        <a:t>$225</a:t>
                      </a:r>
                    </a:p>
                  </a:txBody>
                  <a:tcPr anchor="ctr">
                    <a:solidFill>
                      <a:srgbClr val="D9D9D6"/>
                    </a:solidFill>
                  </a:tcPr>
                </a:tc>
                <a:tc>
                  <a:txBody>
                    <a:bodyPr/>
                    <a:lstStyle/>
                    <a:p>
                      <a:pPr marL="0" algn="r" rtl="0" eaLnBrk="1" fontAlgn="ctr" latinLnBrk="0" hangingPunct="1">
                        <a:spcBef>
                          <a:spcPts val="0"/>
                        </a:spcBef>
                        <a:spcAft>
                          <a:spcPts val="0"/>
                        </a:spcAft>
                      </a:pPr>
                      <a:r>
                        <a:rPr lang="en-US" sz="1100" b="0" i="0" u="none" strike="noStrike" kern="1200" dirty="0">
                          <a:solidFill>
                            <a:srgbClr val="000000"/>
                          </a:solidFill>
                          <a:effectLst/>
                          <a:latin typeface="+mn-lt"/>
                        </a:rPr>
                        <a:t>$300</a:t>
                      </a:r>
                    </a:p>
                  </a:txBody>
                  <a:tcPr anchor="ctr">
                    <a:solidFill>
                      <a:srgbClr val="D9D9D6"/>
                    </a:solidFill>
                  </a:tcPr>
                </a:tc>
                <a:tc>
                  <a:txBody>
                    <a:bodyPr/>
                    <a:lstStyle/>
                    <a:p>
                      <a:pPr marL="0" algn="r" rtl="0" eaLnBrk="1" fontAlgn="ctr" latinLnBrk="0" hangingPunct="1">
                        <a:spcBef>
                          <a:spcPts val="0"/>
                        </a:spcBef>
                        <a:spcAft>
                          <a:spcPts val="0"/>
                        </a:spcAft>
                      </a:pPr>
                      <a:r>
                        <a:rPr lang="en-US" sz="1100" b="0" i="0" u="none" strike="noStrike" kern="1200" dirty="0">
                          <a:solidFill>
                            <a:srgbClr val="000000"/>
                          </a:solidFill>
                          <a:effectLst/>
                          <a:latin typeface="+mn-lt"/>
                        </a:rPr>
                        <a:t>$325</a:t>
                      </a:r>
                    </a:p>
                  </a:txBody>
                  <a:tcPr anchor="ctr">
                    <a:solidFill>
                      <a:srgbClr val="D9D9D6"/>
                    </a:solidFill>
                  </a:tcPr>
                </a:tc>
                <a:tc>
                  <a:txBody>
                    <a:bodyPr/>
                    <a:lstStyle/>
                    <a:p>
                      <a:pPr algn="r"/>
                      <a:r>
                        <a:rPr lang="en-US" sz="1100" dirty="0">
                          <a:latin typeface="+mn-lt"/>
                        </a:rPr>
                        <a:t>+8%</a:t>
                      </a:r>
                    </a:p>
                  </a:txBody>
                  <a:tcPr anchor="ctr">
                    <a:solidFill>
                      <a:srgbClr val="D9D9D6"/>
                    </a:solidFill>
                  </a:tcPr>
                </a:tc>
                <a:tc>
                  <a:txBody>
                    <a:bodyPr/>
                    <a:lstStyle/>
                    <a:p>
                      <a:pPr algn="r"/>
                      <a:r>
                        <a:rPr lang="en-US" sz="1100" dirty="0">
                          <a:latin typeface="+mn-lt"/>
                        </a:rPr>
                        <a:t>+44%</a:t>
                      </a:r>
                    </a:p>
                  </a:txBody>
                  <a:tcPr anchor="ctr">
                    <a:solidFill>
                      <a:srgbClr val="D9D9D6"/>
                    </a:solidFill>
                  </a:tcPr>
                </a:tc>
                <a:extLst>
                  <a:ext uri="{0D108BD9-81ED-4DB2-BD59-A6C34878D82A}">
                    <a16:rowId xmlns:a16="http://schemas.microsoft.com/office/drawing/2014/main" val="569325661"/>
                  </a:ext>
                </a:extLst>
              </a:tr>
              <a:tr h="31649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noProof="0" dirty="0">
                          <a:solidFill>
                            <a:srgbClr val="000000"/>
                          </a:solidFill>
                          <a:effectLst/>
                          <a:latin typeface="+mn-lt"/>
                        </a:rPr>
                        <a:t>§9 Registration renewal, per class (paper)</a:t>
                      </a:r>
                    </a:p>
                  </a:txBody>
                  <a:tcPr anchor="ctr">
                    <a:solidFill>
                      <a:srgbClr val="D9D9D6"/>
                    </a:solidFill>
                  </a:tcPr>
                </a:tc>
                <a:tc>
                  <a:txBody>
                    <a:bodyPr/>
                    <a:lstStyle/>
                    <a:p>
                      <a:pPr marL="0" algn="r" rtl="0" eaLnBrk="1" fontAlgn="ctr" latinLnBrk="0" hangingPunct="1">
                        <a:spcBef>
                          <a:spcPts val="0"/>
                        </a:spcBef>
                        <a:spcAft>
                          <a:spcPts val="0"/>
                        </a:spcAft>
                      </a:pPr>
                      <a:r>
                        <a:rPr lang="en-US" sz="1100" b="0" i="0" u="none" strike="noStrike" kern="1200" dirty="0">
                          <a:solidFill>
                            <a:srgbClr val="000000"/>
                          </a:solidFill>
                          <a:effectLst/>
                          <a:latin typeface="+mn-lt"/>
                        </a:rPr>
                        <a:t>$500</a:t>
                      </a:r>
                    </a:p>
                  </a:txBody>
                  <a:tcPr anchor="ctr">
                    <a:solidFill>
                      <a:srgbClr val="D9D9D6"/>
                    </a:solidFill>
                  </a:tcPr>
                </a:tc>
                <a:tc>
                  <a:txBody>
                    <a:bodyPr/>
                    <a:lstStyle/>
                    <a:p>
                      <a:pPr marL="0" algn="r" rtl="0" eaLnBrk="1" fontAlgn="ctr" latinLnBrk="0" hangingPunct="1">
                        <a:spcBef>
                          <a:spcPts val="0"/>
                        </a:spcBef>
                        <a:spcAft>
                          <a:spcPts val="0"/>
                        </a:spcAft>
                      </a:pPr>
                      <a:r>
                        <a:rPr lang="en-US" sz="1100" b="0" i="0" u="none" strike="noStrike" kern="1200" dirty="0">
                          <a:solidFill>
                            <a:srgbClr val="000000"/>
                          </a:solidFill>
                          <a:effectLst/>
                          <a:latin typeface="+mn-lt"/>
                        </a:rPr>
                        <a:t>$550</a:t>
                      </a:r>
                    </a:p>
                  </a:txBody>
                  <a:tcPr anchor="ctr">
                    <a:solidFill>
                      <a:srgbClr val="D9D9D6"/>
                    </a:solidFill>
                  </a:tcPr>
                </a:tc>
                <a:tc>
                  <a:txBody>
                    <a:bodyPr/>
                    <a:lstStyle/>
                    <a:p>
                      <a:pPr marL="0" algn="r" rtl="0" eaLnBrk="1" fontAlgn="ctr" latinLnBrk="0" hangingPunct="1">
                        <a:spcBef>
                          <a:spcPts val="0"/>
                        </a:spcBef>
                        <a:spcAft>
                          <a:spcPts val="0"/>
                        </a:spcAft>
                      </a:pPr>
                      <a:r>
                        <a:rPr lang="en-US" sz="1100" b="0" i="0" u="none" strike="noStrike" kern="1200" dirty="0">
                          <a:solidFill>
                            <a:srgbClr val="000000"/>
                          </a:solidFill>
                          <a:effectLst/>
                          <a:latin typeface="+mn-lt"/>
                        </a:rPr>
                        <a:t>$525</a:t>
                      </a:r>
                    </a:p>
                  </a:txBody>
                  <a:tcPr anchor="ctr">
                    <a:solidFill>
                      <a:srgbClr val="D9D9D6"/>
                    </a:solidFill>
                  </a:tcPr>
                </a:tc>
                <a:tc>
                  <a:txBody>
                    <a:bodyPr/>
                    <a:lstStyle/>
                    <a:p>
                      <a:pPr algn="r"/>
                      <a:r>
                        <a:rPr lang="en-US" sz="1100" dirty="0">
                          <a:latin typeface="+mn-lt"/>
                        </a:rPr>
                        <a:t>-5%</a:t>
                      </a:r>
                    </a:p>
                  </a:txBody>
                  <a:tcPr anchor="ctr">
                    <a:solidFill>
                      <a:srgbClr val="D9D9D6"/>
                    </a:solidFill>
                  </a:tcPr>
                </a:tc>
                <a:tc>
                  <a:txBody>
                    <a:bodyPr/>
                    <a:lstStyle/>
                    <a:p>
                      <a:pPr algn="r"/>
                      <a:r>
                        <a:rPr lang="en-US" sz="1100" dirty="0">
                          <a:latin typeface="+mn-lt"/>
                        </a:rPr>
                        <a:t>+5%</a:t>
                      </a:r>
                    </a:p>
                  </a:txBody>
                  <a:tcPr anchor="ctr">
                    <a:solidFill>
                      <a:srgbClr val="D9D9D6"/>
                    </a:solidFill>
                  </a:tcPr>
                </a:tc>
                <a:extLst>
                  <a:ext uri="{0D108BD9-81ED-4DB2-BD59-A6C34878D82A}">
                    <a16:rowId xmlns:a16="http://schemas.microsoft.com/office/drawing/2014/main" val="323041171"/>
                  </a:ext>
                </a:extLst>
              </a:tr>
              <a:tr h="316490">
                <a:tc>
                  <a:txBody>
                    <a:bodyPr/>
                    <a:lstStyle/>
                    <a:p>
                      <a:pPr marL="0" lvl="0" indent="0" algn="l">
                        <a:lnSpc>
                          <a:spcPct val="100000"/>
                        </a:lnSpc>
                        <a:buNone/>
                      </a:pPr>
                      <a:r>
                        <a:rPr lang="en-US" sz="1100" b="0" i="0" u="none" strike="noStrike" kern="1200" baseline="0" noProof="0" dirty="0">
                          <a:solidFill>
                            <a:srgbClr val="000000"/>
                          </a:solidFill>
                          <a:effectLst/>
                          <a:latin typeface="+mn-lt"/>
                        </a:rPr>
                        <a:t>§9 Registration renewal, per class (electronic)</a:t>
                      </a:r>
                    </a:p>
                  </a:txBody>
                  <a:tcPr anchor="ctr">
                    <a:solidFill>
                      <a:srgbClr val="D9D9D6"/>
                    </a:solidFill>
                  </a:tcPr>
                </a:tc>
                <a:tc>
                  <a:txBody>
                    <a:bodyPr/>
                    <a:lstStyle/>
                    <a:p>
                      <a:pPr marL="0" algn="r" rtl="0" eaLnBrk="1" fontAlgn="ctr" latinLnBrk="0" hangingPunct="1">
                        <a:spcBef>
                          <a:spcPts val="0"/>
                        </a:spcBef>
                        <a:spcAft>
                          <a:spcPts val="0"/>
                        </a:spcAft>
                      </a:pPr>
                      <a:r>
                        <a:rPr lang="en-US" sz="1100" b="0" i="0" u="none" strike="noStrike" kern="1200" dirty="0">
                          <a:solidFill>
                            <a:srgbClr val="000000"/>
                          </a:solidFill>
                          <a:effectLst/>
                          <a:latin typeface="+mn-lt"/>
                        </a:rPr>
                        <a:t>$300</a:t>
                      </a:r>
                    </a:p>
                  </a:txBody>
                  <a:tcPr anchor="ctr">
                    <a:solidFill>
                      <a:srgbClr val="D9D9D6"/>
                    </a:solidFill>
                  </a:tcPr>
                </a:tc>
                <a:tc>
                  <a:txBody>
                    <a:bodyPr/>
                    <a:lstStyle/>
                    <a:p>
                      <a:pPr marL="0" algn="r" rtl="0" eaLnBrk="1" fontAlgn="ctr" latinLnBrk="0" hangingPunct="1">
                        <a:spcBef>
                          <a:spcPts val="0"/>
                        </a:spcBef>
                        <a:spcAft>
                          <a:spcPts val="0"/>
                        </a:spcAft>
                      </a:pPr>
                      <a:r>
                        <a:rPr lang="en-US" sz="1100" b="0" i="0" u="none" strike="noStrike" kern="1200" dirty="0">
                          <a:solidFill>
                            <a:srgbClr val="000000"/>
                          </a:solidFill>
                          <a:effectLst/>
                          <a:latin typeface="+mn-lt"/>
                        </a:rPr>
                        <a:t>$350</a:t>
                      </a:r>
                    </a:p>
                  </a:txBody>
                  <a:tcPr anchor="ctr">
                    <a:solidFill>
                      <a:srgbClr val="D9D9D6"/>
                    </a:solidFill>
                  </a:tcPr>
                </a:tc>
                <a:tc>
                  <a:txBody>
                    <a:bodyPr/>
                    <a:lstStyle/>
                    <a:p>
                      <a:pPr marL="0" algn="r" rtl="0" eaLnBrk="1" fontAlgn="ctr" latinLnBrk="0" hangingPunct="1">
                        <a:spcBef>
                          <a:spcPts val="0"/>
                        </a:spcBef>
                        <a:spcAft>
                          <a:spcPts val="0"/>
                        </a:spcAft>
                      </a:pPr>
                      <a:r>
                        <a:rPr lang="en-US" sz="1100" b="0" i="0" u="none" strike="noStrike" kern="1200" dirty="0">
                          <a:solidFill>
                            <a:srgbClr val="000000"/>
                          </a:solidFill>
                          <a:effectLst/>
                          <a:latin typeface="+mn-lt"/>
                        </a:rPr>
                        <a:t>$325</a:t>
                      </a:r>
                    </a:p>
                  </a:txBody>
                  <a:tcPr anchor="ctr">
                    <a:solidFill>
                      <a:srgbClr val="D9D9D6"/>
                    </a:solidFill>
                  </a:tcPr>
                </a:tc>
                <a:tc>
                  <a:txBody>
                    <a:bodyPr/>
                    <a:lstStyle/>
                    <a:p>
                      <a:pPr algn="r"/>
                      <a:r>
                        <a:rPr lang="en-US" sz="1100" dirty="0">
                          <a:latin typeface="+mn-lt"/>
                        </a:rPr>
                        <a:t>-7%</a:t>
                      </a:r>
                    </a:p>
                  </a:txBody>
                  <a:tcPr anchor="ctr">
                    <a:solidFill>
                      <a:srgbClr val="D9D9D6"/>
                    </a:solidFill>
                  </a:tcPr>
                </a:tc>
                <a:tc>
                  <a:txBody>
                    <a:bodyPr/>
                    <a:lstStyle/>
                    <a:p>
                      <a:pPr algn="r"/>
                      <a:r>
                        <a:rPr lang="en-US" sz="1100" dirty="0">
                          <a:latin typeface="+mn-lt"/>
                        </a:rPr>
                        <a:t>+8%</a:t>
                      </a:r>
                    </a:p>
                  </a:txBody>
                  <a:tcPr anchor="ctr">
                    <a:solidFill>
                      <a:srgbClr val="D9D9D6"/>
                    </a:solidFill>
                  </a:tcPr>
                </a:tc>
                <a:extLst>
                  <a:ext uri="{0D108BD9-81ED-4DB2-BD59-A6C34878D82A}">
                    <a16:rowId xmlns:a16="http://schemas.microsoft.com/office/drawing/2014/main" val="2761771951"/>
                  </a:ext>
                </a:extLst>
              </a:tr>
            </a:tbl>
          </a:graphicData>
        </a:graphic>
      </p:graphicFrame>
      <p:sp>
        <p:nvSpPr>
          <p:cNvPr id="4" name="Slide Number Placeholder 3">
            <a:extLst>
              <a:ext uri="{FF2B5EF4-FFF2-40B4-BE49-F238E27FC236}">
                <a16:creationId xmlns:a16="http://schemas.microsoft.com/office/drawing/2014/main" id="{581B39D1-687F-47BE-BD4C-FE6787D99937}"/>
              </a:ext>
            </a:extLst>
          </p:cNvPr>
          <p:cNvSpPr>
            <a:spLocks noGrp="1"/>
          </p:cNvSpPr>
          <p:nvPr>
            <p:ph type="sldNum" sz="quarter" idx="10"/>
          </p:nvPr>
        </p:nvSpPr>
        <p:spPr/>
        <p:txBody>
          <a:bodyPr/>
          <a:lstStyle/>
          <a:p>
            <a:fld id="{1D648693-0942-45E9-83AE-76FC568F9452}" type="slidenum">
              <a:rPr lang="en-US" smtClean="0"/>
              <a:pPr/>
              <a:t>9</a:t>
            </a:fld>
            <a:endParaRPr lang="en-US"/>
          </a:p>
        </p:txBody>
      </p:sp>
    </p:spTree>
    <p:extLst>
      <p:ext uri="{BB962C8B-B14F-4D97-AF65-F5344CB8AC3E}">
        <p14:creationId xmlns:p14="http://schemas.microsoft.com/office/powerpoint/2010/main" val="4263896380"/>
      </p:ext>
    </p:extLst>
  </p:cSld>
  <p:clrMapOvr>
    <a:masterClrMapping/>
  </p:clrMapOvr>
</p:sld>
</file>

<file path=ppt/theme/theme1.xml><?xml version="1.0" encoding="utf-8"?>
<a:theme xmlns:a="http://schemas.openxmlformats.org/drawingml/2006/main" name="USPTO Branding">
  <a:themeElements>
    <a:clrScheme name="USPTO Brand 3">
      <a:dk1>
        <a:sysClr val="windowText" lastClr="000000"/>
      </a:dk1>
      <a:lt1>
        <a:sysClr val="window" lastClr="FFFFFF"/>
      </a:lt1>
      <a:dk2>
        <a:srgbClr val="004C97"/>
      </a:dk2>
      <a:lt2>
        <a:srgbClr val="003865"/>
      </a:lt2>
      <a:accent1>
        <a:srgbClr val="009CDE"/>
      </a:accent1>
      <a:accent2>
        <a:srgbClr val="A6192E"/>
      </a:accent2>
      <a:accent3>
        <a:srgbClr val="007A33"/>
      </a:accent3>
      <a:accent4>
        <a:srgbClr val="671E75"/>
      </a:accent4>
      <a:accent5>
        <a:srgbClr val="7A9A01"/>
      </a:accent5>
      <a:accent6>
        <a:srgbClr val="F2A900"/>
      </a:accent6>
      <a:hlink>
        <a:srgbClr val="004C97"/>
      </a:hlink>
      <a:folHlink>
        <a:srgbClr val="BB16A3"/>
      </a:folHlink>
    </a:clrScheme>
    <a:fontScheme name="USPTO Brand">
      <a:majorFont>
        <a:latin typeface="Segoe UI Semibold"/>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19050">
          <a:solidFill>
            <a:schemeClr val="bg2"/>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USPTO Branding" id="{7243D3F7-7316-4C04-B987-1EE1E1032BA8}" vid="{28992C1E-E048-4E54-A946-A148ED3DDDDE}"/>
    </a:ext>
  </a:extLst>
</a:theme>
</file>

<file path=ppt/theme/theme2.xml><?xml version="1.0" encoding="utf-8"?>
<a:theme xmlns:a="http://schemas.openxmlformats.org/drawingml/2006/main" name="Brand master navy no logo">
  <a:themeElements>
    <a:clrScheme name="USPTO Brand">
      <a:dk1>
        <a:sysClr val="windowText" lastClr="000000"/>
      </a:dk1>
      <a:lt1>
        <a:sysClr val="window" lastClr="FFFFFF"/>
      </a:lt1>
      <a:dk2>
        <a:srgbClr val="004C97"/>
      </a:dk2>
      <a:lt2>
        <a:srgbClr val="EEECE1"/>
      </a:lt2>
      <a:accent1>
        <a:srgbClr val="009CDE"/>
      </a:accent1>
      <a:accent2>
        <a:srgbClr val="A6192E"/>
      </a:accent2>
      <a:accent3>
        <a:srgbClr val="7A9A01"/>
      </a:accent3>
      <a:accent4>
        <a:srgbClr val="671E75"/>
      </a:accent4>
      <a:accent5>
        <a:srgbClr val="4BACC6"/>
      </a:accent5>
      <a:accent6>
        <a:srgbClr val="F2A900"/>
      </a:accent6>
      <a:hlink>
        <a:srgbClr val="004C97"/>
      </a:hlink>
      <a:folHlink>
        <a:srgbClr val="BB16A3"/>
      </a:folHlink>
    </a:clrScheme>
    <a:fontScheme name="USPTO Brand 1">
      <a:majorFont>
        <a:latin typeface="Segoe UI Semibold"/>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rand master navy revised 9-2022.potx" id="{2C446032-32CD-422C-B3B6-EB26FEC922A9}" vid="{6358B0D2-1E16-4BDA-99BD-C77C36917D3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escription xmlns="69a5f421-33b6-42ac-a7de-43a47f175f46"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9FAE251E92DFE4E90D6427A15C7A0E4" ma:contentTypeVersion="13" ma:contentTypeDescription="Create a new document." ma:contentTypeScope="" ma:versionID="c357dea9689fc5957dd90de9879ad0fa">
  <xsd:schema xmlns:xsd="http://www.w3.org/2001/XMLSchema" xmlns:xs="http://www.w3.org/2001/XMLSchema" xmlns:p="http://schemas.microsoft.com/office/2006/metadata/properties" xmlns:ns2="69a5f421-33b6-42ac-a7de-43a47f175f46" xmlns:ns3="073d5ec1-7274-4c61-af03-3770e3913e4b" targetNamespace="http://schemas.microsoft.com/office/2006/metadata/properties" ma:root="true" ma:fieldsID="d74ddcb9c478b506cbe3ef4a381db9e9" ns2:_="" ns3:_="">
    <xsd:import namespace="69a5f421-33b6-42ac-a7de-43a47f175f46"/>
    <xsd:import namespace="073d5ec1-7274-4c61-af03-3770e3913e4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Description" minOccurs="0"/>
                <xsd:element ref="ns2:MediaServiceAutoTags" minOccurs="0"/>
                <xsd:element ref="ns2:MediaServiceOCR" minOccurs="0"/>
                <xsd:element ref="ns2:MediaServiceGenerationTime" minOccurs="0"/>
                <xsd:element ref="ns2:MediaServiceEventHashCode"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a5f421-33b6-42ac-a7de-43a47f175f4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Description" ma:index="12" nillable="true" ma:displayName="Description" ma:format="Dropdown" ma:internalName="Description">
      <xsd:simpleType>
        <xsd:restriction base="dms:Text">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73d5ec1-7274-4c61-af03-3770e3913e4b"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92F6430-5C52-40ED-B7C2-C0BED511934F}">
  <ds:schemaRefs>
    <ds:schemaRef ds:uri="073d5ec1-7274-4c61-af03-3770e3913e4b"/>
    <ds:schemaRef ds:uri="http://purl.org/dc/elements/1.1/"/>
    <ds:schemaRef ds:uri="http://schemas.microsoft.com/office/2006/metadata/properties"/>
    <ds:schemaRef ds:uri="69a5f421-33b6-42ac-a7de-43a47f175f46"/>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DF2CF232-F371-43FE-8ADE-AB9285D2DB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a5f421-33b6-42ac-a7de-43a47f175f46"/>
    <ds:schemaRef ds:uri="073d5ec1-7274-4c61-af03-3770e3913e4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9AA403B-414B-492A-89C1-0ACBD31219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USPTO Branding</Template>
  <TotalTime>0</TotalTime>
  <Words>4263</Words>
  <Application>Microsoft Office PowerPoint</Application>
  <PresentationFormat>On-screen Show (16:10)</PresentationFormat>
  <Paragraphs>621</Paragraphs>
  <Slides>30</Slides>
  <Notes>9</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30</vt:i4>
      </vt:variant>
    </vt:vector>
  </HeadingPairs>
  <TitlesOfParts>
    <vt:vector size="39" baseType="lpstr">
      <vt:lpstr>Arial</vt:lpstr>
      <vt:lpstr>Calibri</vt:lpstr>
      <vt:lpstr>Courier New</vt:lpstr>
      <vt:lpstr>Segoe UI</vt:lpstr>
      <vt:lpstr>Segoe UI Light</vt:lpstr>
      <vt:lpstr>Segoe UI Semibold</vt:lpstr>
      <vt:lpstr>Wingdings</vt:lpstr>
      <vt:lpstr>USPTO Branding</vt:lpstr>
      <vt:lpstr>Brand master navy no logo</vt:lpstr>
      <vt:lpstr>USPTO opening Slide</vt:lpstr>
      <vt:lpstr>Final Rule: At-a-Glance</vt:lpstr>
      <vt:lpstr>Overview</vt:lpstr>
      <vt:lpstr>Fee setting goals and objectives</vt:lpstr>
      <vt:lpstr>Fee setting goals and objectives (cont.)</vt:lpstr>
      <vt:lpstr>Benefits for IP stakeholders</vt:lpstr>
      <vt:lpstr>Trademark five-year financial outlook</vt:lpstr>
      <vt:lpstr>Final rule trademark fee adjustments</vt:lpstr>
      <vt:lpstr>Trademark fee adjustments: NPRM to final rule</vt:lpstr>
      <vt:lpstr>Trademark fee adjustments: NPRM to final rule (cont.)</vt:lpstr>
      <vt:lpstr>Targeted adjustments</vt:lpstr>
      <vt:lpstr>Applications</vt:lpstr>
      <vt:lpstr>Applications (cont.)</vt:lpstr>
      <vt:lpstr>Base applications</vt:lpstr>
      <vt:lpstr>Base applications (cont.) </vt:lpstr>
      <vt:lpstr>Base application surcharges Insufficient information and free-form identifications of goods/services (IDs)</vt:lpstr>
      <vt:lpstr>Base application surcharges (cont.) Character limits for free-form IDs</vt:lpstr>
      <vt:lpstr>Madrid applications</vt:lpstr>
      <vt:lpstr>Intent-to-use (ITU) filings</vt:lpstr>
      <vt:lpstr>Post-registration maintenance filings</vt:lpstr>
      <vt:lpstr>Post-registration maintenance filings (cont.)  </vt:lpstr>
      <vt:lpstr>Post-registration maintenance filings (cont.)</vt:lpstr>
      <vt:lpstr>Post-registration maintenance filings (cont.)</vt:lpstr>
      <vt:lpstr>Letters of protest (LOPs) and petitions</vt:lpstr>
      <vt:lpstr>Letters of protest (LOPs) and petitions (cont.)</vt:lpstr>
      <vt:lpstr>Letters of protest (LOPs) and petitions (cont.)</vt:lpstr>
      <vt:lpstr>Conclusion</vt:lpstr>
      <vt:lpstr>Analyses and alternatives</vt:lpstr>
      <vt:lpstr>Summary</vt:lpstr>
      <vt:lpstr>USPTO closing slide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USPTO opening Slide</dc:title>
  <dc:creator/>
  <cp:revision>51</cp:revision>
  <dcterms:created xsi:type="dcterms:W3CDTF">2024-07-12T17:15:15Z</dcterms:created>
  <dcterms:modified xsi:type="dcterms:W3CDTF">2024-11-14T19:33:01Z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0x010100B9FAE251E92DFE4E90D6427A15C7A0E4</vt:lpwstr>
  </property>
  <property fmtid="{D5CDD505-2E9C-101B-9397-08002B2CF9AE}" pid="3" name="MediaServiceImageTags">
    <vt:lpwstr/>
  </property>
</Properties>
</file>