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 id="2147483673" r:id="rId5"/>
  </p:sldMasterIdLst>
  <p:notesMasterIdLst>
    <p:notesMasterId r:id="rId30"/>
  </p:notesMasterIdLst>
  <p:sldIdLst>
    <p:sldId id="256" r:id="rId6"/>
    <p:sldId id="257" r:id="rId7"/>
    <p:sldId id="721" r:id="rId8"/>
    <p:sldId id="722" r:id="rId9"/>
    <p:sldId id="261" r:id="rId10"/>
    <p:sldId id="719" r:id="rId11"/>
    <p:sldId id="1019" r:id="rId12"/>
    <p:sldId id="1020" r:id="rId13"/>
    <p:sldId id="1047" r:id="rId14"/>
    <p:sldId id="1049" r:id="rId15"/>
    <p:sldId id="1017" r:id="rId16"/>
    <p:sldId id="1029" r:id="rId17"/>
    <p:sldId id="643" r:id="rId18"/>
    <p:sldId id="1040" r:id="rId19"/>
    <p:sldId id="1037" r:id="rId20"/>
    <p:sldId id="1038" r:id="rId21"/>
    <p:sldId id="1028" r:id="rId22"/>
    <p:sldId id="1022" r:id="rId23"/>
    <p:sldId id="1021" r:id="rId24"/>
    <p:sldId id="1039" r:id="rId25"/>
    <p:sldId id="1027" r:id="rId26"/>
    <p:sldId id="1026" r:id="rId27"/>
    <p:sldId id="1050" r:id="rId28"/>
    <p:sldId id="1051" r:id="rId29"/>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9"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A7A8AA"/>
    <a:srgbClr val="FF671F"/>
    <a:srgbClr val="003865"/>
    <a:srgbClr val="D9D9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6B422D-EE1B-7E04-B53C-D8E3DFF658FA}" v="33" dt="2023-11-30T18:58:09.087"/>
    <p1510:client id="{46325E2A-DD26-0DD2-D097-F6456725403A}" v="572" dt="2023-11-03T13:21:26.840"/>
    <p1510:client id="{BC8D4F05-A797-2D5C-0956-1790EC79065E}" v="512" dt="2023-11-03T14:16:19.219"/>
    <p1510:client id="{D12624B2-38CA-C3AC-43B5-7AEE06078CE2}" v="28" dt="2023-11-30T13:25:48.8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4243" autoAdjust="0"/>
  </p:normalViewPr>
  <p:slideViewPr>
    <p:cSldViewPr snapToGrid="0">
      <p:cViewPr varScale="1">
        <p:scale>
          <a:sx n="131" d="100"/>
          <a:sy n="131" d="100"/>
        </p:scale>
        <p:origin x="432" y="126"/>
      </p:cViewPr>
      <p:guideLst>
        <p:guide orient="horz" pos="180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51E108-0E86-47D8-9E4F-BE6F952D9958}" type="datetimeFigureOut">
              <a:rPr lang="en-US" smtClean="0"/>
              <a:t>3/12/2024</a:t>
            </a:fld>
            <a:endParaRPr lang="en-US"/>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0D4CE2-49D7-41CB-9B2D-28ADF7655A74}" type="slidenum">
              <a:rPr lang="en-US" smtClean="0"/>
              <a:t>‹#›</a:t>
            </a:fld>
            <a:endParaRPr lang="en-US"/>
          </a:p>
        </p:txBody>
      </p:sp>
    </p:spTree>
    <p:extLst>
      <p:ext uri="{BB962C8B-B14F-4D97-AF65-F5344CB8AC3E}">
        <p14:creationId xmlns:p14="http://schemas.microsoft.com/office/powerpoint/2010/main" val="1405919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9</a:t>
            </a:fld>
            <a:endParaRPr lang="en-US" dirty="0"/>
          </a:p>
        </p:txBody>
      </p:sp>
    </p:spTree>
    <p:extLst>
      <p:ext uri="{BB962C8B-B14F-4D97-AF65-F5344CB8AC3E}">
        <p14:creationId xmlns:p14="http://schemas.microsoft.com/office/powerpoint/2010/main" val="1961256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Section 2.21 Requirements for receiving a filing date.</a:t>
            </a:r>
          </a:p>
          <a:p>
            <a:endParaRPr lang="en-US" dirty="0"/>
          </a:p>
          <a:p>
            <a:r>
              <a:rPr lang="en-US" dirty="0"/>
              <a:t>(a) The Office will grant a filing date to an application under section 1 or section 44 of the Act that is filed through TEAS, is written in the English language, and contains all of the following: </a:t>
            </a:r>
          </a:p>
          <a:p>
            <a:r>
              <a:rPr lang="en-US" dirty="0"/>
              <a:t> (1) The name, address, and email address of each applicant; </a:t>
            </a:r>
          </a:p>
          <a:p>
            <a:r>
              <a:rPr lang="en-US" dirty="0"/>
              <a:t> (2) If the applicant is represented by a practitioner qualified under § 11.14 of this chapter, the practitioner's name, postal address, and email address; </a:t>
            </a:r>
          </a:p>
          <a:p>
            <a:r>
              <a:rPr lang="en-US" dirty="0"/>
              <a:t> (3) A clear drawing of the mark; </a:t>
            </a:r>
          </a:p>
          <a:p>
            <a:r>
              <a:rPr lang="en-US" dirty="0"/>
              <a:t> (4) A listing of the goods or services; and </a:t>
            </a:r>
          </a:p>
          <a:p>
            <a:r>
              <a:rPr lang="en-US" dirty="0"/>
              <a:t> (5) The filing fee required under § 2.6 for at least one class of goods or services. </a:t>
            </a:r>
          </a:p>
          <a:p>
            <a:r>
              <a:rPr lang="en-US" dirty="0"/>
              <a:t>(b) If the applicant does not satisfy all the elements required in paragraph (a) of this section, the Office will deny a filing date to the application unless the applicant meets the requirements of paragraph (c) of this section. </a:t>
            </a:r>
          </a:p>
          <a:p>
            <a:r>
              <a:rPr lang="en-US" dirty="0"/>
              <a:t>(c) If the applicant is a national of a country that has acceded to the Trademark Law Treaty, but not to the Singapore Treaty on the Law of Trademarks, the requirements of paragraph (a) of this section to file through TEAS and provide an email address do not apply.</a:t>
            </a:r>
          </a:p>
          <a:p>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10</a:t>
            </a:fld>
            <a:endParaRPr lang="en-US" dirty="0"/>
          </a:p>
        </p:txBody>
      </p:sp>
    </p:spTree>
    <p:extLst>
      <p:ext uri="{BB962C8B-B14F-4D97-AF65-F5344CB8AC3E}">
        <p14:creationId xmlns:p14="http://schemas.microsoft.com/office/powerpoint/2010/main" val="14035790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13</a:t>
            </a:fld>
            <a:endParaRPr lang="en-US" dirty="0"/>
          </a:p>
        </p:txBody>
      </p:sp>
    </p:spTree>
    <p:extLst>
      <p:ext uri="{BB962C8B-B14F-4D97-AF65-F5344CB8AC3E}">
        <p14:creationId xmlns:p14="http://schemas.microsoft.com/office/powerpoint/2010/main" val="3434502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16</a:t>
            </a:fld>
            <a:endParaRPr lang="en-US" dirty="0"/>
          </a:p>
        </p:txBody>
      </p:sp>
    </p:spTree>
    <p:extLst>
      <p:ext uri="{BB962C8B-B14F-4D97-AF65-F5344CB8AC3E}">
        <p14:creationId xmlns:p14="http://schemas.microsoft.com/office/powerpoint/2010/main" val="2829613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Rectangle 8">
            <a:extLst>
              <a:ext uri="{FF2B5EF4-FFF2-40B4-BE49-F238E27FC236}">
                <a16:creationId xmlns:a16="http://schemas.microsoft.com/office/drawing/2014/main" id="{5EFCED2B-0FC3-4490-B611-B1F6603A7697}"/>
              </a:ext>
            </a:extLst>
          </p:cNvPr>
          <p:cNvSpPr/>
          <p:nvPr/>
        </p:nvSpPr>
        <p:spPr>
          <a:xfrm>
            <a:off x="-3250" y="4154346"/>
            <a:ext cx="9153446" cy="1146097"/>
          </a:xfrm>
          <a:custGeom>
            <a:avLst/>
            <a:gdLst>
              <a:gd name="connsiteX0" fmla="*/ 0 w 9150195"/>
              <a:gd name="connsiteY0" fmla="*/ 0 h 1316753"/>
              <a:gd name="connsiteX1" fmla="*/ 9150195 w 9150195"/>
              <a:gd name="connsiteY1" fmla="*/ 0 h 1316753"/>
              <a:gd name="connsiteX2" fmla="*/ 9150195 w 9150195"/>
              <a:gd name="connsiteY2" fmla="*/ 1316753 h 1316753"/>
              <a:gd name="connsiteX3" fmla="*/ 0 w 9150195"/>
              <a:gd name="connsiteY3" fmla="*/ 1316753 h 1316753"/>
              <a:gd name="connsiteX4" fmla="*/ 0 w 9150195"/>
              <a:gd name="connsiteY4" fmla="*/ 0 h 1316753"/>
              <a:gd name="connsiteX0" fmla="*/ 0 w 9168243"/>
              <a:gd name="connsiteY0" fmla="*/ 902369 h 1316753"/>
              <a:gd name="connsiteX1" fmla="*/ 9168243 w 9168243"/>
              <a:gd name="connsiteY1" fmla="*/ 0 h 1316753"/>
              <a:gd name="connsiteX2" fmla="*/ 9168243 w 9168243"/>
              <a:gd name="connsiteY2" fmla="*/ 1316753 h 1316753"/>
              <a:gd name="connsiteX3" fmla="*/ 18048 w 9168243"/>
              <a:gd name="connsiteY3" fmla="*/ 1316753 h 1316753"/>
              <a:gd name="connsiteX4" fmla="*/ 0 w 9168243"/>
              <a:gd name="connsiteY4" fmla="*/ 902369 h 1316753"/>
              <a:gd name="connsiteX0" fmla="*/ 0 w 9152368"/>
              <a:gd name="connsiteY0" fmla="*/ 788069 h 1316753"/>
              <a:gd name="connsiteX1" fmla="*/ 9152368 w 9152368"/>
              <a:gd name="connsiteY1" fmla="*/ 0 h 1316753"/>
              <a:gd name="connsiteX2" fmla="*/ 9152368 w 9152368"/>
              <a:gd name="connsiteY2" fmla="*/ 1316753 h 1316753"/>
              <a:gd name="connsiteX3" fmla="*/ 2173 w 9152368"/>
              <a:gd name="connsiteY3" fmla="*/ 1316753 h 1316753"/>
              <a:gd name="connsiteX4" fmla="*/ 0 w 9152368"/>
              <a:gd name="connsiteY4" fmla="*/ 788069 h 1316753"/>
              <a:gd name="connsiteX0" fmla="*/ 0 w 9152368"/>
              <a:gd name="connsiteY0" fmla="*/ 788069 h 1316753"/>
              <a:gd name="connsiteX1" fmla="*/ 9152368 w 9152368"/>
              <a:gd name="connsiteY1" fmla="*/ 0 h 1316753"/>
              <a:gd name="connsiteX2" fmla="*/ 9152368 w 9152368"/>
              <a:gd name="connsiteY2" fmla="*/ 545228 h 1316753"/>
              <a:gd name="connsiteX3" fmla="*/ 2173 w 9152368"/>
              <a:gd name="connsiteY3" fmla="*/ 1316753 h 1316753"/>
              <a:gd name="connsiteX4" fmla="*/ 0 w 9152368"/>
              <a:gd name="connsiteY4" fmla="*/ 788069 h 1316753"/>
              <a:gd name="connsiteX0" fmla="*/ 1137 w 9153505"/>
              <a:gd name="connsiteY0" fmla="*/ 788069 h 1062753"/>
              <a:gd name="connsiteX1" fmla="*/ 9153505 w 9153505"/>
              <a:gd name="connsiteY1" fmla="*/ 0 h 1062753"/>
              <a:gd name="connsiteX2" fmla="*/ 9153505 w 9153505"/>
              <a:gd name="connsiteY2" fmla="*/ 545228 h 1062753"/>
              <a:gd name="connsiteX3" fmla="*/ 135 w 9153505"/>
              <a:gd name="connsiteY3" fmla="*/ 1062753 h 1062753"/>
              <a:gd name="connsiteX4" fmla="*/ 1137 w 9153505"/>
              <a:gd name="connsiteY4" fmla="*/ 788069 h 1062753"/>
              <a:gd name="connsiteX0" fmla="*/ 29590 w 9153383"/>
              <a:gd name="connsiteY0" fmla="*/ 892844 h 1062753"/>
              <a:gd name="connsiteX1" fmla="*/ 9153383 w 9153383"/>
              <a:gd name="connsiteY1" fmla="*/ 0 h 1062753"/>
              <a:gd name="connsiteX2" fmla="*/ 9153383 w 9153383"/>
              <a:gd name="connsiteY2" fmla="*/ 545228 h 1062753"/>
              <a:gd name="connsiteX3" fmla="*/ 13 w 9153383"/>
              <a:gd name="connsiteY3" fmla="*/ 1062753 h 1062753"/>
              <a:gd name="connsiteX4" fmla="*/ 29590 w 9153383"/>
              <a:gd name="connsiteY4" fmla="*/ 892844 h 1062753"/>
              <a:gd name="connsiteX0" fmla="*/ 65301 w 9189094"/>
              <a:gd name="connsiteY0" fmla="*/ 892844 h 1146097"/>
              <a:gd name="connsiteX1" fmla="*/ 9189094 w 9189094"/>
              <a:gd name="connsiteY1" fmla="*/ 0 h 1146097"/>
              <a:gd name="connsiteX2" fmla="*/ 9189094 w 9189094"/>
              <a:gd name="connsiteY2" fmla="*/ 545228 h 1146097"/>
              <a:gd name="connsiteX3" fmla="*/ 5 w 9189094"/>
              <a:gd name="connsiteY3" fmla="*/ 1146097 h 1146097"/>
              <a:gd name="connsiteX4" fmla="*/ 65301 w 9189094"/>
              <a:gd name="connsiteY4" fmla="*/ 892844 h 1146097"/>
              <a:gd name="connsiteX0" fmla="*/ 29590 w 9153383"/>
              <a:gd name="connsiteY0" fmla="*/ 892844 h 1146097"/>
              <a:gd name="connsiteX1" fmla="*/ 9153383 w 9153383"/>
              <a:gd name="connsiteY1" fmla="*/ 0 h 1146097"/>
              <a:gd name="connsiteX2" fmla="*/ 9153383 w 9153383"/>
              <a:gd name="connsiteY2" fmla="*/ 545228 h 1146097"/>
              <a:gd name="connsiteX3" fmla="*/ 13 w 9153383"/>
              <a:gd name="connsiteY3" fmla="*/ 1146097 h 1146097"/>
              <a:gd name="connsiteX4" fmla="*/ 29590 w 9153383"/>
              <a:gd name="connsiteY4" fmla="*/ 892844 h 1146097"/>
              <a:gd name="connsiteX0" fmla="*/ 29590 w 9153383"/>
              <a:gd name="connsiteY0" fmla="*/ 892844 h 1146097"/>
              <a:gd name="connsiteX1" fmla="*/ 9153383 w 9153383"/>
              <a:gd name="connsiteY1" fmla="*/ 0 h 1146097"/>
              <a:gd name="connsiteX2" fmla="*/ 9153383 w 9153383"/>
              <a:gd name="connsiteY2" fmla="*/ 545228 h 1146097"/>
              <a:gd name="connsiteX3" fmla="*/ 13 w 9153383"/>
              <a:gd name="connsiteY3" fmla="*/ 1146097 h 1146097"/>
              <a:gd name="connsiteX4" fmla="*/ 29590 w 9153383"/>
              <a:gd name="connsiteY4" fmla="*/ 892844 h 1146097"/>
              <a:gd name="connsiteX0" fmla="*/ 1137 w 9153505"/>
              <a:gd name="connsiteY0" fmla="*/ 1028575 h 1146097"/>
              <a:gd name="connsiteX1" fmla="*/ 9153505 w 9153505"/>
              <a:gd name="connsiteY1" fmla="*/ 0 h 1146097"/>
              <a:gd name="connsiteX2" fmla="*/ 9153505 w 9153505"/>
              <a:gd name="connsiteY2" fmla="*/ 545228 h 1146097"/>
              <a:gd name="connsiteX3" fmla="*/ 135 w 9153505"/>
              <a:gd name="connsiteY3" fmla="*/ 1146097 h 1146097"/>
              <a:gd name="connsiteX4" fmla="*/ 1137 w 9153505"/>
              <a:gd name="connsiteY4" fmla="*/ 1028575 h 1146097"/>
              <a:gd name="connsiteX0" fmla="*/ 1078 w 9153446"/>
              <a:gd name="connsiteY0" fmla="*/ 1028575 h 1146097"/>
              <a:gd name="connsiteX1" fmla="*/ 9153446 w 9153446"/>
              <a:gd name="connsiteY1" fmla="*/ 0 h 1146097"/>
              <a:gd name="connsiteX2" fmla="*/ 9153446 w 9153446"/>
              <a:gd name="connsiteY2" fmla="*/ 545228 h 1146097"/>
              <a:gd name="connsiteX3" fmla="*/ 76 w 9153446"/>
              <a:gd name="connsiteY3" fmla="*/ 1146097 h 1146097"/>
              <a:gd name="connsiteX4" fmla="*/ 1078 w 9153446"/>
              <a:gd name="connsiteY4" fmla="*/ 1028575 h 1146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46" h="1146097">
                <a:moveTo>
                  <a:pt x="1078" y="1028575"/>
                </a:moveTo>
                <a:lnTo>
                  <a:pt x="9153446" y="0"/>
                </a:lnTo>
                <a:lnTo>
                  <a:pt x="9153446" y="545228"/>
                </a:lnTo>
                <a:lnTo>
                  <a:pt x="76" y="1146097"/>
                </a:lnTo>
                <a:cubicBezTo>
                  <a:pt x="-648" y="1122269"/>
                  <a:pt x="4183" y="1073835"/>
                  <a:pt x="1078" y="1028575"/>
                </a:cubicBezTo>
                <a:close/>
              </a:path>
            </a:pathLst>
          </a:custGeom>
          <a:solidFill>
            <a:srgbClr val="F2A9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aseline="-25000"/>
          </a:p>
        </p:txBody>
      </p:sp>
      <p:sp>
        <p:nvSpPr>
          <p:cNvPr id="9" name="Rectangle 8">
            <a:extLst>
              <a:ext uri="{FF2B5EF4-FFF2-40B4-BE49-F238E27FC236}">
                <a16:creationId xmlns:a16="http://schemas.microsoft.com/office/drawing/2014/main" id="{8625F02B-4393-4638-9487-98FC36F3351D}"/>
              </a:ext>
            </a:extLst>
          </p:cNvPr>
          <p:cNvSpPr/>
          <p:nvPr/>
        </p:nvSpPr>
        <p:spPr>
          <a:xfrm>
            <a:off x="-2172" y="4397542"/>
            <a:ext cx="9152368" cy="1316753"/>
          </a:xfrm>
          <a:custGeom>
            <a:avLst/>
            <a:gdLst>
              <a:gd name="connsiteX0" fmla="*/ 0 w 9150195"/>
              <a:gd name="connsiteY0" fmla="*/ 0 h 1316753"/>
              <a:gd name="connsiteX1" fmla="*/ 9150195 w 9150195"/>
              <a:gd name="connsiteY1" fmla="*/ 0 h 1316753"/>
              <a:gd name="connsiteX2" fmla="*/ 9150195 w 9150195"/>
              <a:gd name="connsiteY2" fmla="*/ 1316753 h 1316753"/>
              <a:gd name="connsiteX3" fmla="*/ 0 w 9150195"/>
              <a:gd name="connsiteY3" fmla="*/ 1316753 h 1316753"/>
              <a:gd name="connsiteX4" fmla="*/ 0 w 9150195"/>
              <a:gd name="connsiteY4" fmla="*/ 0 h 1316753"/>
              <a:gd name="connsiteX0" fmla="*/ 0 w 9168243"/>
              <a:gd name="connsiteY0" fmla="*/ 902369 h 1316753"/>
              <a:gd name="connsiteX1" fmla="*/ 9168243 w 9168243"/>
              <a:gd name="connsiteY1" fmla="*/ 0 h 1316753"/>
              <a:gd name="connsiteX2" fmla="*/ 9168243 w 9168243"/>
              <a:gd name="connsiteY2" fmla="*/ 1316753 h 1316753"/>
              <a:gd name="connsiteX3" fmla="*/ 18048 w 9168243"/>
              <a:gd name="connsiteY3" fmla="*/ 1316753 h 1316753"/>
              <a:gd name="connsiteX4" fmla="*/ 0 w 9168243"/>
              <a:gd name="connsiteY4" fmla="*/ 902369 h 1316753"/>
              <a:gd name="connsiteX0" fmla="*/ 0 w 9152368"/>
              <a:gd name="connsiteY0" fmla="*/ 788069 h 1316753"/>
              <a:gd name="connsiteX1" fmla="*/ 9152368 w 9152368"/>
              <a:gd name="connsiteY1" fmla="*/ 0 h 1316753"/>
              <a:gd name="connsiteX2" fmla="*/ 9152368 w 9152368"/>
              <a:gd name="connsiteY2" fmla="*/ 1316753 h 1316753"/>
              <a:gd name="connsiteX3" fmla="*/ 2173 w 9152368"/>
              <a:gd name="connsiteY3" fmla="*/ 1316753 h 1316753"/>
              <a:gd name="connsiteX4" fmla="*/ 0 w 9152368"/>
              <a:gd name="connsiteY4" fmla="*/ 788069 h 13167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2368" h="1316753">
                <a:moveTo>
                  <a:pt x="0" y="788069"/>
                </a:moveTo>
                <a:lnTo>
                  <a:pt x="9152368" y="0"/>
                </a:lnTo>
                <a:lnTo>
                  <a:pt x="9152368" y="1316753"/>
                </a:lnTo>
                <a:lnTo>
                  <a:pt x="2173" y="1316753"/>
                </a:lnTo>
                <a:cubicBezTo>
                  <a:pt x="1449" y="1140525"/>
                  <a:pt x="724" y="964297"/>
                  <a:pt x="0" y="788069"/>
                </a:cubicBezTo>
                <a:close/>
              </a:path>
            </a:pathLst>
          </a:cu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85800" y="2823058"/>
            <a:ext cx="7086600" cy="14605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685800" y="1277208"/>
            <a:ext cx="7772400" cy="1225021"/>
          </a:xfrm>
        </p:spPr>
        <p:txBody>
          <a:bodyPr/>
          <a:lstStyle>
            <a:lvl1pPr algn="l">
              <a:defRPr/>
            </a:lvl1pPr>
          </a:lstStyle>
          <a:p>
            <a:r>
              <a:rPr lang="en-US"/>
              <a:t>Click to edit Master title style</a:t>
            </a:r>
            <a:endParaRPr lang="en-US" dirty="0"/>
          </a:p>
        </p:txBody>
      </p:sp>
      <p:pic>
        <p:nvPicPr>
          <p:cNvPr id="7" name="Picture 6" descr="USPTO logo">
            <a:extLst>
              <a:ext uri="{FF2B5EF4-FFF2-40B4-BE49-F238E27FC236}">
                <a16:creationId xmlns:a16="http://schemas.microsoft.com/office/drawing/2014/main" id="{3594C3FA-D04D-4DE1-895D-DDA79346B786}"/>
              </a:ext>
            </a:extLst>
          </p:cNvPr>
          <p:cNvPicPr>
            <a:picLocks noChangeAspect="1"/>
          </p:cNvPicPr>
          <p:nvPr/>
        </p:nvPicPr>
        <p:blipFill>
          <a:blip r:embed="rId2"/>
          <a:stretch>
            <a:fillRect/>
          </a:stretch>
        </p:blipFill>
        <p:spPr>
          <a:xfrm>
            <a:off x="5510462" y="4995136"/>
            <a:ext cx="3442007" cy="417213"/>
          </a:xfrm>
          <a:prstGeom prst="rect">
            <a:avLst/>
          </a:prstGeom>
        </p:spPr>
      </p:pic>
      <p:sp>
        <p:nvSpPr>
          <p:cNvPr id="15" name="Isosceles Triangle 14">
            <a:extLst>
              <a:ext uri="{FF2B5EF4-FFF2-40B4-BE49-F238E27FC236}">
                <a16:creationId xmlns:a16="http://schemas.microsoft.com/office/drawing/2014/main" id="{FED903D0-1E66-4915-8FFA-407D4C5B2B02}"/>
              </a:ext>
            </a:extLst>
          </p:cNvPr>
          <p:cNvSpPr/>
          <p:nvPr/>
        </p:nvSpPr>
        <p:spPr>
          <a:xfrm>
            <a:off x="0" y="-6167"/>
            <a:ext cx="9164399" cy="301334"/>
          </a:xfrm>
          <a:custGeom>
            <a:avLst/>
            <a:gdLst>
              <a:gd name="connsiteX0" fmla="*/ 0 w 9152368"/>
              <a:gd name="connsiteY0" fmla="*/ 384859 h 384859"/>
              <a:gd name="connsiteX1" fmla="*/ 4576184 w 9152368"/>
              <a:gd name="connsiteY1" fmla="*/ 0 h 384859"/>
              <a:gd name="connsiteX2" fmla="*/ 9152368 w 9152368"/>
              <a:gd name="connsiteY2" fmla="*/ 384859 h 384859"/>
              <a:gd name="connsiteX3" fmla="*/ 0 w 9152368"/>
              <a:gd name="connsiteY3" fmla="*/ 384859 h 384859"/>
              <a:gd name="connsiteX0" fmla="*/ 0 w 9164399"/>
              <a:gd name="connsiteY0" fmla="*/ 1106905 h 1106905"/>
              <a:gd name="connsiteX1" fmla="*/ 4576184 w 9164399"/>
              <a:gd name="connsiteY1" fmla="*/ 722046 h 1106905"/>
              <a:gd name="connsiteX2" fmla="*/ 9164399 w 9164399"/>
              <a:gd name="connsiteY2" fmla="*/ 0 h 1106905"/>
              <a:gd name="connsiteX3" fmla="*/ 0 w 9164399"/>
              <a:gd name="connsiteY3" fmla="*/ 1106905 h 1106905"/>
              <a:gd name="connsiteX0" fmla="*/ 0 w 9164399"/>
              <a:gd name="connsiteY0" fmla="*/ 6015 h 722046"/>
              <a:gd name="connsiteX1" fmla="*/ 4576184 w 9164399"/>
              <a:gd name="connsiteY1" fmla="*/ 722046 h 722046"/>
              <a:gd name="connsiteX2" fmla="*/ 9164399 w 9164399"/>
              <a:gd name="connsiteY2" fmla="*/ 0 h 722046"/>
              <a:gd name="connsiteX3" fmla="*/ 0 w 9164399"/>
              <a:gd name="connsiteY3" fmla="*/ 6015 h 722046"/>
              <a:gd name="connsiteX0" fmla="*/ 0 w 9164399"/>
              <a:gd name="connsiteY0" fmla="*/ 6015 h 499461"/>
              <a:gd name="connsiteX1" fmla="*/ 4184 w 9164399"/>
              <a:gd name="connsiteY1" fmla="*/ 499461 h 499461"/>
              <a:gd name="connsiteX2" fmla="*/ 9164399 w 9164399"/>
              <a:gd name="connsiteY2" fmla="*/ 0 h 499461"/>
              <a:gd name="connsiteX3" fmla="*/ 0 w 9164399"/>
              <a:gd name="connsiteY3" fmla="*/ 6015 h 499461"/>
            </a:gdLst>
            <a:ahLst/>
            <a:cxnLst>
              <a:cxn ang="0">
                <a:pos x="connsiteX0" y="connsiteY0"/>
              </a:cxn>
              <a:cxn ang="0">
                <a:pos x="connsiteX1" y="connsiteY1"/>
              </a:cxn>
              <a:cxn ang="0">
                <a:pos x="connsiteX2" y="connsiteY2"/>
              </a:cxn>
              <a:cxn ang="0">
                <a:pos x="connsiteX3" y="connsiteY3"/>
              </a:cxn>
            </a:cxnLst>
            <a:rect l="l" t="t" r="r" b="b"/>
            <a:pathLst>
              <a:path w="9164399" h="499461">
                <a:moveTo>
                  <a:pt x="0" y="6015"/>
                </a:moveTo>
                <a:cubicBezTo>
                  <a:pt x="1395" y="170497"/>
                  <a:pt x="2789" y="334979"/>
                  <a:pt x="4184" y="499461"/>
                </a:cubicBezTo>
                <a:lnTo>
                  <a:pt x="9164399" y="0"/>
                </a:lnTo>
                <a:lnTo>
                  <a:pt x="0" y="6015"/>
                </a:lnTo>
                <a:close/>
              </a:path>
            </a:pathLst>
          </a:cu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1963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Quote">
    <p:spTree>
      <p:nvGrpSpPr>
        <p:cNvPr id="1" name=""/>
        <p:cNvGrpSpPr/>
        <p:nvPr/>
      </p:nvGrpSpPr>
      <p:grpSpPr>
        <a:xfrm>
          <a:off x="0" y="0"/>
          <a:ext cx="0" cy="0"/>
          <a:chOff x="0" y="0"/>
          <a:chExt cx="0" cy="0"/>
        </a:xfrm>
      </p:grpSpPr>
      <p:sp>
        <p:nvSpPr>
          <p:cNvPr id="5" name="Freeform 4"/>
          <p:cNvSpPr/>
          <p:nvPr/>
        </p:nvSpPr>
        <p:spPr>
          <a:xfrm>
            <a:off x="404558" y="452445"/>
            <a:ext cx="911259" cy="811812"/>
          </a:xfrm>
          <a:custGeom>
            <a:avLst/>
            <a:gdLst/>
            <a:ahLst/>
            <a:cxnLst/>
            <a:rect l="l" t="t" r="r" b="b"/>
            <a:pathLst>
              <a:path w="1246682" h="1110630">
                <a:moveTo>
                  <a:pt x="1030110" y="0"/>
                </a:moveTo>
                <a:lnTo>
                  <a:pt x="1182821" y="97614"/>
                </a:lnTo>
                <a:cubicBezTo>
                  <a:pt x="1060478" y="268663"/>
                  <a:pt x="992915" y="445294"/>
                  <a:pt x="980131" y="627506"/>
                </a:cubicBezTo>
                <a:lnTo>
                  <a:pt x="1246682" y="627506"/>
                </a:lnTo>
                <a:lnTo>
                  <a:pt x="1246682" y="1110630"/>
                </a:lnTo>
                <a:lnTo>
                  <a:pt x="769112" y="1110630"/>
                </a:lnTo>
                <a:lnTo>
                  <a:pt x="769112" y="648548"/>
                </a:lnTo>
                <a:cubicBezTo>
                  <a:pt x="769112" y="470413"/>
                  <a:pt x="856111" y="254231"/>
                  <a:pt x="1030110" y="0"/>
                </a:cubicBezTo>
                <a:close/>
                <a:moveTo>
                  <a:pt x="260998" y="0"/>
                </a:moveTo>
                <a:lnTo>
                  <a:pt x="408157" y="92018"/>
                </a:lnTo>
                <a:cubicBezTo>
                  <a:pt x="282285" y="287246"/>
                  <a:pt x="216573" y="465742"/>
                  <a:pt x="211020" y="627506"/>
                </a:cubicBezTo>
                <a:lnTo>
                  <a:pt x="472018" y="627506"/>
                </a:lnTo>
                <a:lnTo>
                  <a:pt x="472018" y="1110630"/>
                </a:lnTo>
                <a:lnTo>
                  <a:pt x="0" y="1110630"/>
                </a:lnTo>
                <a:lnTo>
                  <a:pt x="0" y="648548"/>
                </a:lnTo>
                <a:cubicBezTo>
                  <a:pt x="0" y="449994"/>
                  <a:pt x="87000" y="233811"/>
                  <a:pt x="260998" y="0"/>
                </a:cubicBezTo>
                <a:close/>
              </a:path>
            </a:pathLst>
          </a:custGeom>
          <a:gradFill flip="none" rotWithShape="1">
            <a:gsLst>
              <a:gs pos="0">
                <a:schemeClr val="accent3"/>
              </a:gs>
              <a:gs pos="100000">
                <a:schemeClr val="accent3">
                  <a:lumMod val="20000"/>
                  <a:lumOff val="80000"/>
                </a:schemeClr>
              </a:gs>
            </a:gsLst>
            <a:lin ang="4800000" scaled="0"/>
            <a:tileRect/>
          </a:grad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Content Placeholder 5"/>
          <p:cNvSpPr>
            <a:spLocks noGrp="1"/>
          </p:cNvSpPr>
          <p:nvPr>
            <p:ph sz="quarter" idx="4" hasCustomPrompt="1"/>
          </p:nvPr>
        </p:nvSpPr>
        <p:spPr>
          <a:xfrm>
            <a:off x="1065009" y="4131482"/>
            <a:ext cx="7681428" cy="489163"/>
          </a:xfrm>
        </p:spPr>
        <p:txBody>
          <a:bodyPr anchor="b">
            <a:normAutofit/>
          </a:bodyPr>
          <a:lstStyle>
            <a:lvl1pPr marL="0" indent="0" algn="r">
              <a:buFont typeface="Courier New" panose="02070309020205020404" pitchFamily="49" charset="0"/>
              <a:buNone/>
              <a:defRPr sz="1600" b="1" spc="200" baseline="0">
                <a:latin typeface="+mn-lt"/>
              </a:defRPr>
            </a:lvl1pPr>
            <a:lvl2pPr marL="891540" indent="-342900">
              <a:buFont typeface="Arial" panose="020B0604020202020204" pitchFamily="34" charset="0"/>
              <a:buChar char="•"/>
              <a:defRPr sz="2400"/>
            </a:lvl2pPr>
            <a:lvl3pPr marL="1371600" indent="-274320">
              <a:buFont typeface="Wingdings" panose="05000000000000000000" pitchFamily="2" charset="2"/>
              <a:buChar char="§"/>
              <a:defRPr sz="2160"/>
            </a:lvl3pPr>
            <a:lvl4pPr>
              <a:defRPr sz="1920"/>
            </a:lvl4pPr>
            <a:lvl5pPr>
              <a:defRPr sz="1920"/>
            </a:lvl5pPr>
            <a:lvl6pPr>
              <a:defRPr sz="1920"/>
            </a:lvl6pPr>
            <a:lvl7pPr>
              <a:defRPr sz="1920"/>
            </a:lvl7pPr>
            <a:lvl8pPr>
              <a:defRPr sz="1920"/>
            </a:lvl8pPr>
            <a:lvl9pPr>
              <a:defRPr sz="1920"/>
            </a:lvl9pPr>
          </a:lstStyle>
          <a:p>
            <a:pPr lvl="0"/>
            <a:r>
              <a:rPr lang="en-US" dirty="0"/>
              <a:t>- CREDIT IN ALL CAPS</a:t>
            </a:r>
          </a:p>
        </p:txBody>
      </p:sp>
      <p:sp>
        <p:nvSpPr>
          <p:cNvPr id="7" name="Title 1"/>
          <p:cNvSpPr>
            <a:spLocks noGrp="1"/>
          </p:cNvSpPr>
          <p:nvPr>
            <p:ph type="title" hasCustomPrompt="1"/>
          </p:nvPr>
        </p:nvSpPr>
        <p:spPr>
          <a:xfrm>
            <a:off x="747424" y="834887"/>
            <a:ext cx="7999012" cy="3101009"/>
          </a:xfrm>
        </p:spPr>
        <p:txBody>
          <a:bodyPr anchor="t">
            <a:normAutofit/>
          </a:bodyPr>
          <a:lstStyle>
            <a:lvl1pPr algn="l">
              <a:defRPr sz="4000" b="0" baseline="0">
                <a:latin typeface="+mj-lt"/>
              </a:defRPr>
            </a:lvl1pPr>
          </a:lstStyle>
          <a:p>
            <a:r>
              <a:rPr lang="en-US" dirty="0"/>
              <a:t>Quote here Twenty Words or Less. Keep it Short and Memorable. Quote here Twenty Words or Less. Keep it Short.”</a:t>
            </a:r>
          </a:p>
        </p:txBody>
      </p:sp>
      <p:sp>
        <p:nvSpPr>
          <p:cNvPr id="8" name="Slide Number Placeholder 7"/>
          <p:cNvSpPr>
            <a:spLocks noGrp="1"/>
          </p:cNvSpPr>
          <p:nvPr>
            <p:ph type="sldNum" sz="quarter" idx="10"/>
          </p:nvPr>
        </p:nvSpPr>
        <p:spPr/>
        <p:txBody>
          <a:bodyPr/>
          <a:lstStyle/>
          <a:p>
            <a:fld id="{1D648693-0942-45E9-83AE-76FC568F9452}" type="slidenum">
              <a:rPr lang="en-US" smtClean="0"/>
              <a:pPr/>
              <a:t>‹#›</a:t>
            </a:fld>
            <a:endParaRPr lang="en-US" dirty="0"/>
          </a:p>
        </p:txBody>
      </p:sp>
    </p:spTree>
    <p:extLst>
      <p:ext uri="{BB962C8B-B14F-4D97-AF65-F5344CB8AC3E}">
        <p14:creationId xmlns:p14="http://schemas.microsoft.com/office/powerpoint/2010/main" val="2001147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pening slide with text">
    <p:spTree>
      <p:nvGrpSpPr>
        <p:cNvPr id="1" name=""/>
        <p:cNvGrpSpPr/>
        <p:nvPr/>
      </p:nvGrpSpPr>
      <p:grpSpPr>
        <a:xfrm>
          <a:off x="0" y="0"/>
          <a:ext cx="0" cy="0"/>
          <a:chOff x="0" y="0"/>
          <a:chExt cx="0" cy="0"/>
        </a:xfrm>
      </p:grpSpPr>
      <p:sp>
        <p:nvSpPr>
          <p:cNvPr id="3" name="Rectangle 2"/>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sp>
        <p:nvSpPr>
          <p:cNvPr id="6" name="Subtitle 2"/>
          <p:cNvSpPr>
            <a:spLocks noGrp="1"/>
          </p:cNvSpPr>
          <p:nvPr>
            <p:ph type="subTitle" idx="1" hasCustomPrompt="1"/>
          </p:nvPr>
        </p:nvSpPr>
        <p:spPr>
          <a:xfrm>
            <a:off x="685799" y="4348634"/>
            <a:ext cx="7885827" cy="746877"/>
          </a:xfrm>
        </p:spPr>
        <p:txBody>
          <a:bodyPr anchor="b">
            <a:normAutofit/>
          </a:bodyPr>
          <a:lstStyle>
            <a:lvl1pPr marL="0" indent="0" algn="ctr">
              <a:buNone/>
              <a:defRPr sz="2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title style</a:t>
            </a:r>
          </a:p>
        </p:txBody>
      </p:sp>
      <p:pic>
        <p:nvPicPr>
          <p:cNvPr id="5" name="Picture 4" descr="USPTO logo">
            <a:extLst>
              <a:ext uri="{FF2B5EF4-FFF2-40B4-BE49-F238E27FC236}">
                <a16:creationId xmlns:a16="http://schemas.microsoft.com/office/drawing/2014/main" id="{C707D8F9-906B-4ED4-AA33-A28BB4C90CFF}"/>
              </a:ext>
            </a:extLst>
          </p:cNvPr>
          <p:cNvPicPr>
            <a:picLocks noChangeAspect="1"/>
          </p:cNvPicPr>
          <p:nvPr/>
        </p:nvPicPr>
        <p:blipFill>
          <a:blip r:embed="rId2"/>
          <a:stretch>
            <a:fillRect/>
          </a:stretch>
        </p:blipFill>
        <p:spPr>
          <a:xfrm>
            <a:off x="2563844" y="1391176"/>
            <a:ext cx="4263263" cy="1990696"/>
          </a:xfrm>
          <a:prstGeom prst="rect">
            <a:avLst/>
          </a:prstGeom>
        </p:spPr>
      </p:pic>
    </p:spTree>
    <p:extLst>
      <p:ext uri="{BB962C8B-B14F-4D97-AF65-F5344CB8AC3E}">
        <p14:creationId xmlns:p14="http://schemas.microsoft.com/office/powerpoint/2010/main" val="27459868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pening slide">
    <p:spTree>
      <p:nvGrpSpPr>
        <p:cNvPr id="1" name=""/>
        <p:cNvGrpSpPr/>
        <p:nvPr/>
      </p:nvGrpSpPr>
      <p:grpSpPr>
        <a:xfrm>
          <a:off x="0" y="0"/>
          <a:ext cx="0" cy="0"/>
          <a:chOff x="0" y="0"/>
          <a:chExt cx="0" cy="0"/>
        </a:xfrm>
      </p:grpSpPr>
      <p:sp>
        <p:nvSpPr>
          <p:cNvPr id="3" name="Rectangle 2"/>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pic>
        <p:nvPicPr>
          <p:cNvPr id="4" name="Picture 3" descr="USPTO logo"/>
          <p:cNvPicPr>
            <a:picLocks noChangeAspect="1"/>
          </p:cNvPicPr>
          <p:nvPr/>
        </p:nvPicPr>
        <p:blipFill>
          <a:blip r:embed="rId2"/>
          <a:stretch>
            <a:fillRect/>
          </a:stretch>
        </p:blipFill>
        <p:spPr>
          <a:xfrm>
            <a:off x="2561450" y="1867964"/>
            <a:ext cx="4129734" cy="1928346"/>
          </a:xfrm>
          <a:prstGeom prst="rect">
            <a:avLst/>
          </a:prstGeom>
        </p:spPr>
      </p:pic>
    </p:spTree>
    <p:extLst>
      <p:ext uri="{BB962C8B-B14F-4D97-AF65-F5344CB8AC3E}">
        <p14:creationId xmlns:p14="http://schemas.microsoft.com/office/powerpoint/2010/main" val="19289372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losing slide">
    <p:spTree>
      <p:nvGrpSpPr>
        <p:cNvPr id="1" name=""/>
        <p:cNvGrpSpPr/>
        <p:nvPr/>
      </p:nvGrpSpPr>
      <p:grpSpPr>
        <a:xfrm>
          <a:off x="0" y="0"/>
          <a:ext cx="0" cy="0"/>
          <a:chOff x="0" y="0"/>
          <a:chExt cx="0" cy="0"/>
        </a:xfrm>
      </p:grpSpPr>
      <p:sp>
        <p:nvSpPr>
          <p:cNvPr id="3" name="Rectangle 2"/>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pic>
        <p:nvPicPr>
          <p:cNvPr id="4" name="Picture 3" title="USPTO seal"/>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1406" y="916906"/>
            <a:ext cx="3881188" cy="3881188"/>
          </a:xfrm>
          <a:prstGeom prst="rect">
            <a:avLst/>
          </a:prstGeom>
        </p:spPr>
      </p:pic>
    </p:spTree>
    <p:extLst>
      <p:ext uri="{BB962C8B-B14F-4D97-AF65-F5344CB8AC3E}">
        <p14:creationId xmlns:p14="http://schemas.microsoft.com/office/powerpoint/2010/main" val="8436196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losing slide with image disclaimer">
    <p:spTree>
      <p:nvGrpSpPr>
        <p:cNvPr id="1" name=""/>
        <p:cNvGrpSpPr/>
        <p:nvPr/>
      </p:nvGrpSpPr>
      <p:grpSpPr>
        <a:xfrm>
          <a:off x="0" y="0"/>
          <a:ext cx="0" cy="0"/>
          <a:chOff x="0" y="0"/>
          <a:chExt cx="0" cy="0"/>
        </a:xfrm>
      </p:grpSpPr>
      <p:sp>
        <p:nvSpPr>
          <p:cNvPr id="3" name="Rectangle 2"/>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pic>
        <p:nvPicPr>
          <p:cNvPr id="4" name="Picture 3" title="USPTO seal"/>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1406" y="916906"/>
            <a:ext cx="3881188" cy="3881188"/>
          </a:xfrm>
          <a:prstGeom prst="rect">
            <a:avLst/>
          </a:prstGeom>
        </p:spPr>
      </p:pic>
      <p:sp>
        <p:nvSpPr>
          <p:cNvPr id="2" name="TextBox 1"/>
          <p:cNvSpPr txBox="1"/>
          <p:nvPr/>
        </p:nvSpPr>
        <p:spPr>
          <a:xfrm>
            <a:off x="2499412" y="5129408"/>
            <a:ext cx="4145175" cy="253916"/>
          </a:xfrm>
          <a:prstGeom prst="rect">
            <a:avLst/>
          </a:prstGeom>
          <a:noFill/>
        </p:spPr>
        <p:txBody>
          <a:bodyPr wrap="square" rtlCol="0">
            <a:spAutoFit/>
          </a:bodyPr>
          <a:lstStyle/>
          <a:p>
            <a:pPr algn="ctr"/>
            <a:r>
              <a:rPr lang="en-US" sz="1050" dirty="0">
                <a:solidFill>
                  <a:schemeClr val="bg1"/>
                </a:solidFill>
              </a:rPr>
              <a:t>Images used in this presentation are</a:t>
            </a:r>
            <a:r>
              <a:rPr lang="en-US" sz="1050" baseline="0" dirty="0">
                <a:solidFill>
                  <a:schemeClr val="bg1"/>
                </a:solidFill>
              </a:rPr>
              <a:t> for educational purposes only.</a:t>
            </a:r>
            <a:endParaRPr lang="en-US" sz="1050" dirty="0">
              <a:solidFill>
                <a:schemeClr val="bg1"/>
              </a:solidFill>
            </a:endParaRPr>
          </a:p>
        </p:txBody>
      </p:sp>
    </p:spTree>
    <p:extLst>
      <p:ext uri="{BB962C8B-B14F-4D97-AF65-F5344CB8AC3E}">
        <p14:creationId xmlns:p14="http://schemas.microsoft.com/office/powerpoint/2010/main" val="350583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losing slide with contact info">
    <p:spTree>
      <p:nvGrpSpPr>
        <p:cNvPr id="1" name=""/>
        <p:cNvGrpSpPr/>
        <p:nvPr/>
      </p:nvGrpSpPr>
      <p:grpSpPr>
        <a:xfrm>
          <a:off x="0" y="0"/>
          <a:ext cx="0" cy="0"/>
          <a:chOff x="0" y="0"/>
          <a:chExt cx="0" cy="0"/>
        </a:xfrm>
      </p:grpSpPr>
      <p:sp>
        <p:nvSpPr>
          <p:cNvPr id="3" name="Rectangle 2"/>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pic>
        <p:nvPicPr>
          <p:cNvPr id="4" name="Picture 3" title="USPTO seal"/>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4526" y="916906"/>
            <a:ext cx="3881188" cy="3881188"/>
          </a:xfrm>
          <a:prstGeom prst="rect">
            <a:avLst/>
          </a:prstGeom>
        </p:spPr>
      </p:pic>
      <p:sp>
        <p:nvSpPr>
          <p:cNvPr id="18" name="TextBox 17"/>
          <p:cNvSpPr txBox="1"/>
          <p:nvPr/>
        </p:nvSpPr>
        <p:spPr>
          <a:xfrm>
            <a:off x="5303520" y="4210157"/>
            <a:ext cx="281622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kern="1200" dirty="0">
                <a:solidFill>
                  <a:schemeClr val="bg1"/>
                </a:solidFill>
                <a:latin typeface="Segoe UI" panose="020B0502040204020203" pitchFamily="34" charset="0"/>
                <a:ea typeface="+mn-ea"/>
                <a:cs typeface="Segoe UI" panose="020B0502040204020203" pitchFamily="34" charset="0"/>
              </a:rPr>
              <a:t>www.uspto.gov</a:t>
            </a:r>
          </a:p>
        </p:txBody>
      </p:sp>
      <p:sp>
        <p:nvSpPr>
          <p:cNvPr id="16" name="Text Placeholder 12"/>
          <p:cNvSpPr>
            <a:spLocks noGrp="1"/>
          </p:cNvSpPr>
          <p:nvPr>
            <p:ph type="body" sz="quarter" idx="13" hasCustomPrompt="1"/>
          </p:nvPr>
        </p:nvSpPr>
        <p:spPr>
          <a:xfrm>
            <a:off x="5303519" y="3828585"/>
            <a:ext cx="2816225" cy="386576"/>
          </a:xfrm>
        </p:spPr>
        <p:txBody>
          <a:bodyPr>
            <a:normAutofit/>
          </a:bodyPr>
          <a:lstStyle>
            <a:lvl1pPr marL="0" indent="0">
              <a:buNone/>
              <a:defRPr sz="1800" b="0">
                <a:solidFill>
                  <a:schemeClr val="bg1"/>
                </a:solidFill>
              </a:defRPr>
            </a:lvl1pPr>
          </a:lstStyle>
          <a:p>
            <a:pPr lvl="0"/>
            <a:r>
              <a:rPr lang="en-US" dirty="0"/>
              <a:t>Phone</a:t>
            </a:r>
          </a:p>
        </p:txBody>
      </p:sp>
      <p:sp>
        <p:nvSpPr>
          <p:cNvPr id="15" name="Text Placeholder 12"/>
          <p:cNvSpPr>
            <a:spLocks noGrp="1"/>
          </p:cNvSpPr>
          <p:nvPr>
            <p:ph type="body" sz="quarter" idx="12" hasCustomPrompt="1"/>
          </p:nvPr>
        </p:nvSpPr>
        <p:spPr>
          <a:xfrm>
            <a:off x="5303520" y="3462967"/>
            <a:ext cx="2816225" cy="365618"/>
          </a:xfrm>
        </p:spPr>
        <p:txBody>
          <a:bodyPr>
            <a:normAutofit/>
          </a:bodyPr>
          <a:lstStyle>
            <a:lvl1pPr marL="0" indent="0">
              <a:buNone/>
              <a:defRPr sz="1800" b="0">
                <a:solidFill>
                  <a:schemeClr val="bg1"/>
                </a:solidFill>
              </a:defRPr>
            </a:lvl1pPr>
          </a:lstStyle>
          <a:p>
            <a:pPr lvl="0"/>
            <a:r>
              <a:rPr lang="en-US" dirty="0"/>
              <a:t>Email</a:t>
            </a:r>
          </a:p>
        </p:txBody>
      </p:sp>
      <p:sp>
        <p:nvSpPr>
          <p:cNvPr id="14" name="Text Placeholder 12"/>
          <p:cNvSpPr>
            <a:spLocks noGrp="1"/>
          </p:cNvSpPr>
          <p:nvPr>
            <p:ph type="body" sz="quarter" idx="11" hasCustomPrompt="1"/>
          </p:nvPr>
        </p:nvSpPr>
        <p:spPr>
          <a:xfrm>
            <a:off x="5303520" y="2637699"/>
            <a:ext cx="2816225" cy="519383"/>
          </a:xfrm>
        </p:spPr>
        <p:txBody>
          <a:bodyPr>
            <a:normAutofit/>
          </a:bodyPr>
          <a:lstStyle>
            <a:lvl1pPr marL="0" indent="0">
              <a:buNone/>
              <a:defRPr sz="1800" b="0">
                <a:solidFill>
                  <a:schemeClr val="bg1"/>
                </a:solidFill>
              </a:defRPr>
            </a:lvl1pPr>
          </a:lstStyle>
          <a:p>
            <a:pPr lvl="0"/>
            <a:r>
              <a:rPr lang="en-US" dirty="0"/>
              <a:t>Title</a:t>
            </a:r>
          </a:p>
        </p:txBody>
      </p:sp>
      <p:sp>
        <p:nvSpPr>
          <p:cNvPr id="13" name="Text Placeholder 12"/>
          <p:cNvSpPr>
            <a:spLocks noGrp="1"/>
          </p:cNvSpPr>
          <p:nvPr>
            <p:ph type="body" sz="quarter" idx="10" hasCustomPrompt="1"/>
          </p:nvPr>
        </p:nvSpPr>
        <p:spPr>
          <a:xfrm>
            <a:off x="5303520" y="2103447"/>
            <a:ext cx="2816225" cy="519383"/>
          </a:xfrm>
        </p:spPr>
        <p:txBody>
          <a:bodyPr>
            <a:normAutofit/>
          </a:bodyPr>
          <a:lstStyle>
            <a:lvl1pPr marL="0" indent="0">
              <a:buNone/>
              <a:defRPr sz="2800" b="1">
                <a:solidFill>
                  <a:schemeClr val="bg1"/>
                </a:solidFill>
              </a:defRPr>
            </a:lvl1pPr>
          </a:lstStyle>
          <a:p>
            <a:pPr lvl="0"/>
            <a:r>
              <a:rPr lang="en-US" dirty="0"/>
              <a:t>Name</a:t>
            </a:r>
          </a:p>
        </p:txBody>
      </p:sp>
      <p:sp>
        <p:nvSpPr>
          <p:cNvPr id="2" name="TextBox 1"/>
          <p:cNvSpPr txBox="1"/>
          <p:nvPr/>
        </p:nvSpPr>
        <p:spPr>
          <a:xfrm>
            <a:off x="5303520" y="975743"/>
            <a:ext cx="3396343" cy="769441"/>
          </a:xfrm>
          <a:prstGeom prst="rect">
            <a:avLst/>
          </a:prstGeom>
          <a:noFill/>
        </p:spPr>
        <p:txBody>
          <a:bodyPr wrap="square" rtlCol="0">
            <a:spAutoFit/>
          </a:bodyPr>
          <a:lstStyle/>
          <a:p>
            <a:r>
              <a:rPr lang="en-US" sz="4400" b="1" dirty="0">
                <a:solidFill>
                  <a:schemeClr val="bg1"/>
                </a:solidFill>
              </a:rPr>
              <a:t>Thank</a:t>
            </a:r>
            <a:r>
              <a:rPr lang="en-US" sz="4400" b="1" baseline="0" dirty="0">
                <a:solidFill>
                  <a:schemeClr val="bg1"/>
                </a:solidFill>
              </a:rPr>
              <a:t> you!</a:t>
            </a:r>
          </a:p>
        </p:txBody>
      </p:sp>
    </p:spTree>
    <p:extLst>
      <p:ext uri="{BB962C8B-B14F-4D97-AF65-F5344CB8AC3E}">
        <p14:creationId xmlns:p14="http://schemas.microsoft.com/office/powerpoint/2010/main" val="3378890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losing slide w/ contact info and disclaimer">
    <p:spTree>
      <p:nvGrpSpPr>
        <p:cNvPr id="1" name=""/>
        <p:cNvGrpSpPr/>
        <p:nvPr/>
      </p:nvGrpSpPr>
      <p:grpSpPr>
        <a:xfrm>
          <a:off x="0" y="0"/>
          <a:ext cx="0" cy="0"/>
          <a:chOff x="0" y="0"/>
          <a:chExt cx="0" cy="0"/>
        </a:xfrm>
      </p:grpSpPr>
      <p:sp>
        <p:nvSpPr>
          <p:cNvPr id="3" name="Rectangle 2"/>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pic>
        <p:nvPicPr>
          <p:cNvPr id="4" name="Picture 3" title="USPTO seal"/>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4526" y="916906"/>
            <a:ext cx="3881188" cy="3881188"/>
          </a:xfrm>
          <a:prstGeom prst="rect">
            <a:avLst/>
          </a:prstGeom>
        </p:spPr>
      </p:pic>
      <p:sp>
        <p:nvSpPr>
          <p:cNvPr id="10" name="TextBox 9"/>
          <p:cNvSpPr txBox="1"/>
          <p:nvPr/>
        </p:nvSpPr>
        <p:spPr>
          <a:xfrm>
            <a:off x="792532" y="5129408"/>
            <a:ext cx="4145175" cy="253916"/>
          </a:xfrm>
          <a:prstGeom prst="rect">
            <a:avLst/>
          </a:prstGeom>
          <a:noFill/>
        </p:spPr>
        <p:txBody>
          <a:bodyPr wrap="square" rtlCol="0">
            <a:spAutoFit/>
          </a:bodyPr>
          <a:lstStyle/>
          <a:p>
            <a:pPr algn="ctr"/>
            <a:r>
              <a:rPr lang="en-US" sz="1050" dirty="0">
                <a:solidFill>
                  <a:schemeClr val="bg1"/>
                </a:solidFill>
              </a:rPr>
              <a:t>Images used in this presentation are</a:t>
            </a:r>
            <a:r>
              <a:rPr lang="en-US" sz="1050" baseline="0" dirty="0">
                <a:solidFill>
                  <a:schemeClr val="bg1"/>
                </a:solidFill>
              </a:rPr>
              <a:t> for educational purposes only.</a:t>
            </a:r>
            <a:endParaRPr lang="en-US" sz="1050" dirty="0">
              <a:solidFill>
                <a:schemeClr val="bg1"/>
              </a:solidFill>
            </a:endParaRPr>
          </a:p>
        </p:txBody>
      </p:sp>
      <p:sp>
        <p:nvSpPr>
          <p:cNvPr id="18" name="TextBox 17"/>
          <p:cNvSpPr txBox="1"/>
          <p:nvPr/>
        </p:nvSpPr>
        <p:spPr>
          <a:xfrm>
            <a:off x="5303520" y="4210157"/>
            <a:ext cx="281622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kern="1200" dirty="0">
                <a:solidFill>
                  <a:schemeClr val="bg1"/>
                </a:solidFill>
                <a:latin typeface="Segoe UI" panose="020B0502040204020203" pitchFamily="34" charset="0"/>
                <a:ea typeface="+mn-ea"/>
                <a:cs typeface="Segoe UI" panose="020B0502040204020203" pitchFamily="34" charset="0"/>
              </a:rPr>
              <a:t>www.uspto.gov</a:t>
            </a:r>
          </a:p>
        </p:txBody>
      </p:sp>
      <p:sp>
        <p:nvSpPr>
          <p:cNvPr id="16" name="Text Placeholder 12"/>
          <p:cNvSpPr>
            <a:spLocks noGrp="1"/>
          </p:cNvSpPr>
          <p:nvPr>
            <p:ph type="body" sz="quarter" idx="13" hasCustomPrompt="1"/>
          </p:nvPr>
        </p:nvSpPr>
        <p:spPr>
          <a:xfrm>
            <a:off x="5303519" y="3828585"/>
            <a:ext cx="2816225" cy="386576"/>
          </a:xfrm>
        </p:spPr>
        <p:txBody>
          <a:bodyPr>
            <a:normAutofit/>
          </a:bodyPr>
          <a:lstStyle>
            <a:lvl1pPr marL="0" indent="0">
              <a:buNone/>
              <a:defRPr sz="1800" b="0">
                <a:solidFill>
                  <a:schemeClr val="bg1"/>
                </a:solidFill>
              </a:defRPr>
            </a:lvl1pPr>
          </a:lstStyle>
          <a:p>
            <a:pPr lvl="0"/>
            <a:r>
              <a:rPr lang="en-US" dirty="0"/>
              <a:t>Phone</a:t>
            </a:r>
          </a:p>
        </p:txBody>
      </p:sp>
      <p:sp>
        <p:nvSpPr>
          <p:cNvPr id="15" name="Text Placeholder 12"/>
          <p:cNvSpPr>
            <a:spLocks noGrp="1"/>
          </p:cNvSpPr>
          <p:nvPr>
            <p:ph type="body" sz="quarter" idx="12" hasCustomPrompt="1"/>
          </p:nvPr>
        </p:nvSpPr>
        <p:spPr>
          <a:xfrm>
            <a:off x="5303520" y="3462967"/>
            <a:ext cx="2816225" cy="365618"/>
          </a:xfrm>
        </p:spPr>
        <p:txBody>
          <a:bodyPr>
            <a:normAutofit/>
          </a:bodyPr>
          <a:lstStyle>
            <a:lvl1pPr marL="0" indent="0">
              <a:buNone/>
              <a:defRPr sz="1800" b="0">
                <a:solidFill>
                  <a:schemeClr val="bg1"/>
                </a:solidFill>
              </a:defRPr>
            </a:lvl1pPr>
          </a:lstStyle>
          <a:p>
            <a:pPr lvl="0"/>
            <a:r>
              <a:rPr lang="en-US" dirty="0"/>
              <a:t>Email</a:t>
            </a:r>
          </a:p>
        </p:txBody>
      </p:sp>
      <p:sp>
        <p:nvSpPr>
          <p:cNvPr id="14" name="Text Placeholder 12"/>
          <p:cNvSpPr>
            <a:spLocks noGrp="1"/>
          </p:cNvSpPr>
          <p:nvPr>
            <p:ph type="body" sz="quarter" idx="11" hasCustomPrompt="1"/>
          </p:nvPr>
        </p:nvSpPr>
        <p:spPr>
          <a:xfrm>
            <a:off x="5303520" y="2637699"/>
            <a:ext cx="2816225" cy="519383"/>
          </a:xfrm>
        </p:spPr>
        <p:txBody>
          <a:bodyPr>
            <a:normAutofit/>
          </a:bodyPr>
          <a:lstStyle>
            <a:lvl1pPr marL="0" indent="0">
              <a:buNone/>
              <a:defRPr sz="1800" b="0">
                <a:solidFill>
                  <a:schemeClr val="bg1"/>
                </a:solidFill>
              </a:defRPr>
            </a:lvl1pPr>
          </a:lstStyle>
          <a:p>
            <a:pPr lvl="0"/>
            <a:r>
              <a:rPr lang="en-US" dirty="0"/>
              <a:t>Title</a:t>
            </a:r>
          </a:p>
        </p:txBody>
      </p:sp>
      <p:sp>
        <p:nvSpPr>
          <p:cNvPr id="13" name="Text Placeholder 12"/>
          <p:cNvSpPr>
            <a:spLocks noGrp="1"/>
          </p:cNvSpPr>
          <p:nvPr>
            <p:ph type="body" sz="quarter" idx="10" hasCustomPrompt="1"/>
          </p:nvPr>
        </p:nvSpPr>
        <p:spPr>
          <a:xfrm>
            <a:off x="5303520" y="2103447"/>
            <a:ext cx="2816225" cy="519383"/>
          </a:xfrm>
        </p:spPr>
        <p:txBody>
          <a:bodyPr>
            <a:normAutofit/>
          </a:bodyPr>
          <a:lstStyle>
            <a:lvl1pPr marL="0" indent="0">
              <a:buNone/>
              <a:defRPr sz="2800" b="1">
                <a:solidFill>
                  <a:schemeClr val="bg1"/>
                </a:solidFill>
              </a:defRPr>
            </a:lvl1pPr>
          </a:lstStyle>
          <a:p>
            <a:pPr lvl="0"/>
            <a:r>
              <a:rPr lang="en-US" dirty="0"/>
              <a:t>Name</a:t>
            </a:r>
          </a:p>
        </p:txBody>
      </p:sp>
      <p:sp>
        <p:nvSpPr>
          <p:cNvPr id="2" name="TextBox 1"/>
          <p:cNvSpPr txBox="1"/>
          <p:nvPr/>
        </p:nvSpPr>
        <p:spPr>
          <a:xfrm>
            <a:off x="5303520" y="975743"/>
            <a:ext cx="3396343" cy="769441"/>
          </a:xfrm>
          <a:prstGeom prst="rect">
            <a:avLst/>
          </a:prstGeom>
          <a:noFill/>
        </p:spPr>
        <p:txBody>
          <a:bodyPr wrap="square" rtlCol="0">
            <a:spAutoFit/>
          </a:bodyPr>
          <a:lstStyle/>
          <a:p>
            <a:r>
              <a:rPr lang="en-US" sz="4400" b="1" dirty="0">
                <a:solidFill>
                  <a:schemeClr val="bg1"/>
                </a:solidFill>
              </a:rPr>
              <a:t>Thank</a:t>
            </a:r>
            <a:r>
              <a:rPr lang="en-US" sz="4400" b="1" baseline="0" dirty="0">
                <a:solidFill>
                  <a:schemeClr val="bg1"/>
                </a:solidFill>
              </a:rPr>
              <a:t> you!</a:t>
            </a:r>
          </a:p>
        </p:txBody>
      </p:sp>
    </p:spTree>
    <p:extLst>
      <p:ext uri="{BB962C8B-B14F-4D97-AF65-F5344CB8AC3E}">
        <p14:creationId xmlns:p14="http://schemas.microsoft.com/office/powerpoint/2010/main" val="28342318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no logo">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584"/>
            <a:ext cx="8229600" cy="3786267"/>
          </a:xfrm>
        </p:spPr>
        <p:txBody>
          <a:bodyP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4" name="Slide Number Placeholder 3"/>
          <p:cNvSpPr>
            <a:spLocks noGrp="1"/>
          </p:cNvSpPr>
          <p:nvPr>
            <p:ph type="sldNum" sz="quarter" idx="10"/>
          </p:nvPr>
        </p:nvSpPr>
        <p:spPr/>
        <p:txBody>
          <a:bodyPr/>
          <a:lstStyle>
            <a:lvl1pPr>
              <a:defRPr sz="800">
                <a:solidFill>
                  <a:schemeClr val="tx1"/>
                </a:solidFill>
              </a:defRPr>
            </a:lvl1pPr>
          </a:lstStyle>
          <a:p>
            <a:fld id="{1D648693-0942-45E9-83AE-76FC568F9452}" type="slidenum">
              <a:rPr lang="en-US" smtClean="0"/>
              <a:pPr/>
              <a:t>‹#›</a:t>
            </a:fld>
            <a:endParaRPr lang="en-US" dirty="0"/>
          </a:p>
        </p:txBody>
      </p:sp>
    </p:spTree>
    <p:extLst>
      <p:ext uri="{BB962C8B-B14F-4D97-AF65-F5344CB8AC3E}">
        <p14:creationId xmlns:p14="http://schemas.microsoft.com/office/powerpoint/2010/main" val="21154786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 2 line headline no logo">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9582"/>
            <a:ext cx="8229600" cy="3491345"/>
          </a:xfrm>
        </p:spPr>
        <p:txBody>
          <a:bodyP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4" name="Slide Number Placeholder 3"/>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31336272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no logo">
    <p:spTree>
      <p:nvGrpSpPr>
        <p:cNvPr id="1" name=""/>
        <p:cNvGrpSpPr/>
        <p:nvPr/>
      </p:nvGrpSpPr>
      <p:grpSpPr>
        <a:xfrm>
          <a:off x="0" y="0"/>
          <a:ext cx="0" cy="0"/>
          <a:chOff x="0" y="0"/>
          <a:chExt cx="0" cy="0"/>
        </a:xfrm>
      </p:grpSpPr>
      <p:sp>
        <p:nvSpPr>
          <p:cNvPr id="2" name="Title 1"/>
          <p:cNvSpPr>
            <a:spLocks noGrp="1"/>
          </p:cNvSpPr>
          <p:nvPr>
            <p:ph type="title"/>
          </p:nvPr>
        </p:nvSpPr>
        <p:spPr>
          <a:xfrm>
            <a:off x="457200" y="310250"/>
            <a:ext cx="8229600" cy="864147"/>
          </a:xfrm>
        </p:spPr>
        <p:txBody>
          <a:bodyPr anchor="t" anchorCtr="0"/>
          <a:lstStyle>
            <a:lvl1pPr algn="l">
              <a:defRPr/>
            </a:lvl1p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3959404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with background">
    <p:spTree>
      <p:nvGrpSpPr>
        <p:cNvPr id="1" name=""/>
        <p:cNvGrpSpPr/>
        <p:nvPr/>
      </p:nvGrpSpPr>
      <p:grpSpPr>
        <a:xfrm>
          <a:off x="0" y="0"/>
          <a:ext cx="0" cy="0"/>
          <a:chOff x="0" y="0"/>
          <a:chExt cx="0" cy="0"/>
        </a:xfrm>
      </p:grpSpPr>
      <p:pic>
        <p:nvPicPr>
          <p:cNvPr id="7" name="Picture 6" title="Patent drawing background"/>
          <p:cNvPicPr>
            <a:picLocks noChangeAspect="1"/>
          </p:cNvPicPr>
          <p:nvPr/>
        </p:nvPicPr>
        <p:blipFill rotWithShape="1">
          <a:blip r:embed="rId2"/>
          <a:srcRect r="-76"/>
          <a:stretch/>
        </p:blipFill>
        <p:spPr>
          <a:xfrm>
            <a:off x="0" y="42389"/>
            <a:ext cx="9150889" cy="5456393"/>
          </a:xfrm>
          <a:prstGeom prst="rect">
            <a:avLst/>
          </a:prstGeom>
        </p:spPr>
      </p:pic>
      <p:sp>
        <p:nvSpPr>
          <p:cNvPr id="3" name="Subtitle 2"/>
          <p:cNvSpPr>
            <a:spLocks noGrp="1"/>
          </p:cNvSpPr>
          <p:nvPr>
            <p:ph type="subTitle" idx="1"/>
          </p:nvPr>
        </p:nvSpPr>
        <p:spPr>
          <a:xfrm>
            <a:off x="685800" y="2826248"/>
            <a:ext cx="7086600" cy="14605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685800" y="1277208"/>
            <a:ext cx="7772400" cy="1225021"/>
          </a:xfrm>
        </p:spPr>
        <p:txBody>
          <a:bodyPr/>
          <a:lstStyle>
            <a:lvl1pPr algn="l">
              <a:defRPr/>
            </a:lvl1pPr>
          </a:lstStyle>
          <a:p>
            <a:r>
              <a:rPr lang="en-US"/>
              <a:t>Click to edit Master title style</a:t>
            </a:r>
            <a:endParaRPr lang="en-US" dirty="0"/>
          </a:p>
        </p:txBody>
      </p:sp>
      <p:sp>
        <p:nvSpPr>
          <p:cNvPr id="9" name="Rectangle 8">
            <a:extLst>
              <a:ext uri="{FF2B5EF4-FFF2-40B4-BE49-F238E27FC236}">
                <a16:creationId xmlns:a16="http://schemas.microsoft.com/office/drawing/2014/main" id="{D47750E4-82AA-4845-9B45-E30EEC1FB7FA}"/>
              </a:ext>
            </a:extLst>
          </p:cNvPr>
          <p:cNvSpPr/>
          <p:nvPr/>
        </p:nvSpPr>
        <p:spPr>
          <a:xfrm>
            <a:off x="-3250" y="4154346"/>
            <a:ext cx="9153446" cy="1146097"/>
          </a:xfrm>
          <a:custGeom>
            <a:avLst/>
            <a:gdLst>
              <a:gd name="connsiteX0" fmla="*/ 0 w 9150195"/>
              <a:gd name="connsiteY0" fmla="*/ 0 h 1316753"/>
              <a:gd name="connsiteX1" fmla="*/ 9150195 w 9150195"/>
              <a:gd name="connsiteY1" fmla="*/ 0 h 1316753"/>
              <a:gd name="connsiteX2" fmla="*/ 9150195 w 9150195"/>
              <a:gd name="connsiteY2" fmla="*/ 1316753 h 1316753"/>
              <a:gd name="connsiteX3" fmla="*/ 0 w 9150195"/>
              <a:gd name="connsiteY3" fmla="*/ 1316753 h 1316753"/>
              <a:gd name="connsiteX4" fmla="*/ 0 w 9150195"/>
              <a:gd name="connsiteY4" fmla="*/ 0 h 1316753"/>
              <a:gd name="connsiteX0" fmla="*/ 0 w 9168243"/>
              <a:gd name="connsiteY0" fmla="*/ 902369 h 1316753"/>
              <a:gd name="connsiteX1" fmla="*/ 9168243 w 9168243"/>
              <a:gd name="connsiteY1" fmla="*/ 0 h 1316753"/>
              <a:gd name="connsiteX2" fmla="*/ 9168243 w 9168243"/>
              <a:gd name="connsiteY2" fmla="*/ 1316753 h 1316753"/>
              <a:gd name="connsiteX3" fmla="*/ 18048 w 9168243"/>
              <a:gd name="connsiteY3" fmla="*/ 1316753 h 1316753"/>
              <a:gd name="connsiteX4" fmla="*/ 0 w 9168243"/>
              <a:gd name="connsiteY4" fmla="*/ 902369 h 1316753"/>
              <a:gd name="connsiteX0" fmla="*/ 0 w 9152368"/>
              <a:gd name="connsiteY0" fmla="*/ 788069 h 1316753"/>
              <a:gd name="connsiteX1" fmla="*/ 9152368 w 9152368"/>
              <a:gd name="connsiteY1" fmla="*/ 0 h 1316753"/>
              <a:gd name="connsiteX2" fmla="*/ 9152368 w 9152368"/>
              <a:gd name="connsiteY2" fmla="*/ 1316753 h 1316753"/>
              <a:gd name="connsiteX3" fmla="*/ 2173 w 9152368"/>
              <a:gd name="connsiteY3" fmla="*/ 1316753 h 1316753"/>
              <a:gd name="connsiteX4" fmla="*/ 0 w 9152368"/>
              <a:gd name="connsiteY4" fmla="*/ 788069 h 1316753"/>
              <a:gd name="connsiteX0" fmla="*/ 0 w 9152368"/>
              <a:gd name="connsiteY0" fmla="*/ 788069 h 1316753"/>
              <a:gd name="connsiteX1" fmla="*/ 9152368 w 9152368"/>
              <a:gd name="connsiteY1" fmla="*/ 0 h 1316753"/>
              <a:gd name="connsiteX2" fmla="*/ 9152368 w 9152368"/>
              <a:gd name="connsiteY2" fmla="*/ 545228 h 1316753"/>
              <a:gd name="connsiteX3" fmla="*/ 2173 w 9152368"/>
              <a:gd name="connsiteY3" fmla="*/ 1316753 h 1316753"/>
              <a:gd name="connsiteX4" fmla="*/ 0 w 9152368"/>
              <a:gd name="connsiteY4" fmla="*/ 788069 h 1316753"/>
              <a:gd name="connsiteX0" fmla="*/ 1137 w 9153505"/>
              <a:gd name="connsiteY0" fmla="*/ 788069 h 1062753"/>
              <a:gd name="connsiteX1" fmla="*/ 9153505 w 9153505"/>
              <a:gd name="connsiteY1" fmla="*/ 0 h 1062753"/>
              <a:gd name="connsiteX2" fmla="*/ 9153505 w 9153505"/>
              <a:gd name="connsiteY2" fmla="*/ 545228 h 1062753"/>
              <a:gd name="connsiteX3" fmla="*/ 135 w 9153505"/>
              <a:gd name="connsiteY3" fmla="*/ 1062753 h 1062753"/>
              <a:gd name="connsiteX4" fmla="*/ 1137 w 9153505"/>
              <a:gd name="connsiteY4" fmla="*/ 788069 h 1062753"/>
              <a:gd name="connsiteX0" fmla="*/ 29590 w 9153383"/>
              <a:gd name="connsiteY0" fmla="*/ 892844 h 1062753"/>
              <a:gd name="connsiteX1" fmla="*/ 9153383 w 9153383"/>
              <a:gd name="connsiteY1" fmla="*/ 0 h 1062753"/>
              <a:gd name="connsiteX2" fmla="*/ 9153383 w 9153383"/>
              <a:gd name="connsiteY2" fmla="*/ 545228 h 1062753"/>
              <a:gd name="connsiteX3" fmla="*/ 13 w 9153383"/>
              <a:gd name="connsiteY3" fmla="*/ 1062753 h 1062753"/>
              <a:gd name="connsiteX4" fmla="*/ 29590 w 9153383"/>
              <a:gd name="connsiteY4" fmla="*/ 892844 h 1062753"/>
              <a:gd name="connsiteX0" fmla="*/ 65301 w 9189094"/>
              <a:gd name="connsiteY0" fmla="*/ 892844 h 1146097"/>
              <a:gd name="connsiteX1" fmla="*/ 9189094 w 9189094"/>
              <a:gd name="connsiteY1" fmla="*/ 0 h 1146097"/>
              <a:gd name="connsiteX2" fmla="*/ 9189094 w 9189094"/>
              <a:gd name="connsiteY2" fmla="*/ 545228 h 1146097"/>
              <a:gd name="connsiteX3" fmla="*/ 5 w 9189094"/>
              <a:gd name="connsiteY3" fmla="*/ 1146097 h 1146097"/>
              <a:gd name="connsiteX4" fmla="*/ 65301 w 9189094"/>
              <a:gd name="connsiteY4" fmla="*/ 892844 h 1146097"/>
              <a:gd name="connsiteX0" fmla="*/ 29590 w 9153383"/>
              <a:gd name="connsiteY0" fmla="*/ 892844 h 1146097"/>
              <a:gd name="connsiteX1" fmla="*/ 9153383 w 9153383"/>
              <a:gd name="connsiteY1" fmla="*/ 0 h 1146097"/>
              <a:gd name="connsiteX2" fmla="*/ 9153383 w 9153383"/>
              <a:gd name="connsiteY2" fmla="*/ 545228 h 1146097"/>
              <a:gd name="connsiteX3" fmla="*/ 13 w 9153383"/>
              <a:gd name="connsiteY3" fmla="*/ 1146097 h 1146097"/>
              <a:gd name="connsiteX4" fmla="*/ 29590 w 9153383"/>
              <a:gd name="connsiteY4" fmla="*/ 892844 h 1146097"/>
              <a:gd name="connsiteX0" fmla="*/ 29590 w 9153383"/>
              <a:gd name="connsiteY0" fmla="*/ 892844 h 1146097"/>
              <a:gd name="connsiteX1" fmla="*/ 9153383 w 9153383"/>
              <a:gd name="connsiteY1" fmla="*/ 0 h 1146097"/>
              <a:gd name="connsiteX2" fmla="*/ 9153383 w 9153383"/>
              <a:gd name="connsiteY2" fmla="*/ 545228 h 1146097"/>
              <a:gd name="connsiteX3" fmla="*/ 13 w 9153383"/>
              <a:gd name="connsiteY3" fmla="*/ 1146097 h 1146097"/>
              <a:gd name="connsiteX4" fmla="*/ 29590 w 9153383"/>
              <a:gd name="connsiteY4" fmla="*/ 892844 h 1146097"/>
              <a:gd name="connsiteX0" fmla="*/ 1137 w 9153505"/>
              <a:gd name="connsiteY0" fmla="*/ 1028575 h 1146097"/>
              <a:gd name="connsiteX1" fmla="*/ 9153505 w 9153505"/>
              <a:gd name="connsiteY1" fmla="*/ 0 h 1146097"/>
              <a:gd name="connsiteX2" fmla="*/ 9153505 w 9153505"/>
              <a:gd name="connsiteY2" fmla="*/ 545228 h 1146097"/>
              <a:gd name="connsiteX3" fmla="*/ 135 w 9153505"/>
              <a:gd name="connsiteY3" fmla="*/ 1146097 h 1146097"/>
              <a:gd name="connsiteX4" fmla="*/ 1137 w 9153505"/>
              <a:gd name="connsiteY4" fmla="*/ 1028575 h 1146097"/>
              <a:gd name="connsiteX0" fmla="*/ 1078 w 9153446"/>
              <a:gd name="connsiteY0" fmla="*/ 1028575 h 1146097"/>
              <a:gd name="connsiteX1" fmla="*/ 9153446 w 9153446"/>
              <a:gd name="connsiteY1" fmla="*/ 0 h 1146097"/>
              <a:gd name="connsiteX2" fmla="*/ 9153446 w 9153446"/>
              <a:gd name="connsiteY2" fmla="*/ 545228 h 1146097"/>
              <a:gd name="connsiteX3" fmla="*/ 76 w 9153446"/>
              <a:gd name="connsiteY3" fmla="*/ 1146097 h 1146097"/>
              <a:gd name="connsiteX4" fmla="*/ 1078 w 9153446"/>
              <a:gd name="connsiteY4" fmla="*/ 1028575 h 1146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46" h="1146097">
                <a:moveTo>
                  <a:pt x="1078" y="1028575"/>
                </a:moveTo>
                <a:lnTo>
                  <a:pt x="9153446" y="0"/>
                </a:lnTo>
                <a:lnTo>
                  <a:pt x="9153446" y="545228"/>
                </a:lnTo>
                <a:lnTo>
                  <a:pt x="76" y="1146097"/>
                </a:lnTo>
                <a:cubicBezTo>
                  <a:pt x="-648" y="1122269"/>
                  <a:pt x="4183" y="1073835"/>
                  <a:pt x="1078" y="1028575"/>
                </a:cubicBezTo>
                <a:close/>
              </a:path>
            </a:pathLst>
          </a:custGeom>
          <a:solidFill>
            <a:srgbClr val="F2A9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aseline="-25000"/>
          </a:p>
        </p:txBody>
      </p:sp>
      <p:sp>
        <p:nvSpPr>
          <p:cNvPr id="11" name="Rectangle 8">
            <a:extLst>
              <a:ext uri="{FF2B5EF4-FFF2-40B4-BE49-F238E27FC236}">
                <a16:creationId xmlns:a16="http://schemas.microsoft.com/office/drawing/2014/main" id="{93AA097B-91BE-4997-B48C-79834B5304EA}"/>
              </a:ext>
            </a:extLst>
          </p:cNvPr>
          <p:cNvSpPr/>
          <p:nvPr/>
        </p:nvSpPr>
        <p:spPr>
          <a:xfrm>
            <a:off x="-2172" y="4397542"/>
            <a:ext cx="9152368" cy="1316753"/>
          </a:xfrm>
          <a:custGeom>
            <a:avLst/>
            <a:gdLst>
              <a:gd name="connsiteX0" fmla="*/ 0 w 9150195"/>
              <a:gd name="connsiteY0" fmla="*/ 0 h 1316753"/>
              <a:gd name="connsiteX1" fmla="*/ 9150195 w 9150195"/>
              <a:gd name="connsiteY1" fmla="*/ 0 h 1316753"/>
              <a:gd name="connsiteX2" fmla="*/ 9150195 w 9150195"/>
              <a:gd name="connsiteY2" fmla="*/ 1316753 h 1316753"/>
              <a:gd name="connsiteX3" fmla="*/ 0 w 9150195"/>
              <a:gd name="connsiteY3" fmla="*/ 1316753 h 1316753"/>
              <a:gd name="connsiteX4" fmla="*/ 0 w 9150195"/>
              <a:gd name="connsiteY4" fmla="*/ 0 h 1316753"/>
              <a:gd name="connsiteX0" fmla="*/ 0 w 9168243"/>
              <a:gd name="connsiteY0" fmla="*/ 902369 h 1316753"/>
              <a:gd name="connsiteX1" fmla="*/ 9168243 w 9168243"/>
              <a:gd name="connsiteY1" fmla="*/ 0 h 1316753"/>
              <a:gd name="connsiteX2" fmla="*/ 9168243 w 9168243"/>
              <a:gd name="connsiteY2" fmla="*/ 1316753 h 1316753"/>
              <a:gd name="connsiteX3" fmla="*/ 18048 w 9168243"/>
              <a:gd name="connsiteY3" fmla="*/ 1316753 h 1316753"/>
              <a:gd name="connsiteX4" fmla="*/ 0 w 9168243"/>
              <a:gd name="connsiteY4" fmla="*/ 902369 h 1316753"/>
              <a:gd name="connsiteX0" fmla="*/ 0 w 9152368"/>
              <a:gd name="connsiteY0" fmla="*/ 788069 h 1316753"/>
              <a:gd name="connsiteX1" fmla="*/ 9152368 w 9152368"/>
              <a:gd name="connsiteY1" fmla="*/ 0 h 1316753"/>
              <a:gd name="connsiteX2" fmla="*/ 9152368 w 9152368"/>
              <a:gd name="connsiteY2" fmla="*/ 1316753 h 1316753"/>
              <a:gd name="connsiteX3" fmla="*/ 2173 w 9152368"/>
              <a:gd name="connsiteY3" fmla="*/ 1316753 h 1316753"/>
              <a:gd name="connsiteX4" fmla="*/ 0 w 9152368"/>
              <a:gd name="connsiteY4" fmla="*/ 788069 h 13167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2368" h="1316753">
                <a:moveTo>
                  <a:pt x="0" y="788069"/>
                </a:moveTo>
                <a:lnTo>
                  <a:pt x="9152368" y="0"/>
                </a:lnTo>
                <a:lnTo>
                  <a:pt x="9152368" y="1316753"/>
                </a:lnTo>
                <a:lnTo>
                  <a:pt x="2173" y="1316753"/>
                </a:lnTo>
                <a:cubicBezTo>
                  <a:pt x="1449" y="1140525"/>
                  <a:pt x="724" y="964297"/>
                  <a:pt x="0" y="788069"/>
                </a:cubicBezTo>
                <a:close/>
              </a:path>
            </a:pathLst>
          </a:cu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Isosceles Triangle 14">
            <a:extLst>
              <a:ext uri="{FF2B5EF4-FFF2-40B4-BE49-F238E27FC236}">
                <a16:creationId xmlns:a16="http://schemas.microsoft.com/office/drawing/2014/main" id="{46030774-377F-4EB6-AADB-7D5DE162977D}"/>
              </a:ext>
            </a:extLst>
          </p:cNvPr>
          <p:cNvSpPr/>
          <p:nvPr/>
        </p:nvSpPr>
        <p:spPr>
          <a:xfrm>
            <a:off x="0" y="-6167"/>
            <a:ext cx="9164399" cy="301334"/>
          </a:xfrm>
          <a:custGeom>
            <a:avLst/>
            <a:gdLst>
              <a:gd name="connsiteX0" fmla="*/ 0 w 9152368"/>
              <a:gd name="connsiteY0" fmla="*/ 384859 h 384859"/>
              <a:gd name="connsiteX1" fmla="*/ 4576184 w 9152368"/>
              <a:gd name="connsiteY1" fmla="*/ 0 h 384859"/>
              <a:gd name="connsiteX2" fmla="*/ 9152368 w 9152368"/>
              <a:gd name="connsiteY2" fmla="*/ 384859 h 384859"/>
              <a:gd name="connsiteX3" fmla="*/ 0 w 9152368"/>
              <a:gd name="connsiteY3" fmla="*/ 384859 h 384859"/>
              <a:gd name="connsiteX0" fmla="*/ 0 w 9164399"/>
              <a:gd name="connsiteY0" fmla="*/ 1106905 h 1106905"/>
              <a:gd name="connsiteX1" fmla="*/ 4576184 w 9164399"/>
              <a:gd name="connsiteY1" fmla="*/ 722046 h 1106905"/>
              <a:gd name="connsiteX2" fmla="*/ 9164399 w 9164399"/>
              <a:gd name="connsiteY2" fmla="*/ 0 h 1106905"/>
              <a:gd name="connsiteX3" fmla="*/ 0 w 9164399"/>
              <a:gd name="connsiteY3" fmla="*/ 1106905 h 1106905"/>
              <a:gd name="connsiteX0" fmla="*/ 0 w 9164399"/>
              <a:gd name="connsiteY0" fmla="*/ 6015 h 722046"/>
              <a:gd name="connsiteX1" fmla="*/ 4576184 w 9164399"/>
              <a:gd name="connsiteY1" fmla="*/ 722046 h 722046"/>
              <a:gd name="connsiteX2" fmla="*/ 9164399 w 9164399"/>
              <a:gd name="connsiteY2" fmla="*/ 0 h 722046"/>
              <a:gd name="connsiteX3" fmla="*/ 0 w 9164399"/>
              <a:gd name="connsiteY3" fmla="*/ 6015 h 722046"/>
              <a:gd name="connsiteX0" fmla="*/ 0 w 9164399"/>
              <a:gd name="connsiteY0" fmla="*/ 6015 h 499461"/>
              <a:gd name="connsiteX1" fmla="*/ 4184 w 9164399"/>
              <a:gd name="connsiteY1" fmla="*/ 499461 h 499461"/>
              <a:gd name="connsiteX2" fmla="*/ 9164399 w 9164399"/>
              <a:gd name="connsiteY2" fmla="*/ 0 h 499461"/>
              <a:gd name="connsiteX3" fmla="*/ 0 w 9164399"/>
              <a:gd name="connsiteY3" fmla="*/ 6015 h 499461"/>
            </a:gdLst>
            <a:ahLst/>
            <a:cxnLst>
              <a:cxn ang="0">
                <a:pos x="connsiteX0" y="connsiteY0"/>
              </a:cxn>
              <a:cxn ang="0">
                <a:pos x="connsiteX1" y="connsiteY1"/>
              </a:cxn>
              <a:cxn ang="0">
                <a:pos x="connsiteX2" y="connsiteY2"/>
              </a:cxn>
              <a:cxn ang="0">
                <a:pos x="connsiteX3" y="connsiteY3"/>
              </a:cxn>
            </a:cxnLst>
            <a:rect l="l" t="t" r="r" b="b"/>
            <a:pathLst>
              <a:path w="9164399" h="499461">
                <a:moveTo>
                  <a:pt x="0" y="6015"/>
                </a:moveTo>
                <a:cubicBezTo>
                  <a:pt x="1395" y="170497"/>
                  <a:pt x="2789" y="334979"/>
                  <a:pt x="4184" y="499461"/>
                </a:cubicBezTo>
                <a:lnTo>
                  <a:pt x="9164399" y="0"/>
                </a:lnTo>
                <a:lnTo>
                  <a:pt x="0" y="6015"/>
                </a:lnTo>
                <a:close/>
              </a:path>
            </a:pathLst>
          </a:cu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 name="Picture 9" descr="USPTO logo">
            <a:extLst>
              <a:ext uri="{FF2B5EF4-FFF2-40B4-BE49-F238E27FC236}">
                <a16:creationId xmlns:a16="http://schemas.microsoft.com/office/drawing/2014/main" id="{709AAF22-60B0-4185-87B6-B3D8A78CA681}"/>
              </a:ext>
            </a:extLst>
          </p:cNvPr>
          <p:cNvPicPr>
            <a:picLocks noChangeAspect="1"/>
          </p:cNvPicPr>
          <p:nvPr/>
        </p:nvPicPr>
        <p:blipFill>
          <a:blip r:embed="rId3"/>
          <a:stretch>
            <a:fillRect/>
          </a:stretch>
        </p:blipFill>
        <p:spPr>
          <a:xfrm>
            <a:off x="5510462" y="4995136"/>
            <a:ext cx="3442007" cy="417213"/>
          </a:xfrm>
          <a:prstGeom prst="rect">
            <a:avLst/>
          </a:prstGeom>
        </p:spPr>
      </p:pic>
    </p:spTree>
    <p:extLst>
      <p:ext uri="{BB962C8B-B14F-4D97-AF65-F5344CB8AC3E}">
        <p14:creationId xmlns:p14="http://schemas.microsoft.com/office/powerpoint/2010/main" val="1682424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no logo">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285837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 no logo">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648200" y="1333500"/>
            <a:ext cx="4038600" cy="34223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Content Placeholder 2"/>
          <p:cNvSpPr>
            <a:spLocks noGrp="1"/>
          </p:cNvSpPr>
          <p:nvPr>
            <p:ph sz="half" idx="1"/>
          </p:nvPr>
        </p:nvSpPr>
        <p:spPr>
          <a:xfrm>
            <a:off x="457200" y="1333500"/>
            <a:ext cx="4038600" cy="34223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5" name="Slide Number Placeholder 4"/>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3259300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p:spTree>
      <p:nvGrpSpPr>
        <p:cNvPr id="1" name=""/>
        <p:cNvGrpSpPr/>
        <p:nvPr/>
      </p:nvGrpSpPr>
      <p:grpSpPr>
        <a:xfrm>
          <a:off x="0" y="0"/>
          <a:ext cx="0" cy="0"/>
          <a:chOff x="0" y="0"/>
          <a:chExt cx="0" cy="0"/>
        </a:xfrm>
      </p:grpSpPr>
      <p:sp>
        <p:nvSpPr>
          <p:cNvPr id="5" name="Freeform 4" title="Quotation mark"/>
          <p:cNvSpPr/>
          <p:nvPr/>
        </p:nvSpPr>
        <p:spPr>
          <a:xfrm>
            <a:off x="404558" y="452445"/>
            <a:ext cx="911259" cy="811812"/>
          </a:xfrm>
          <a:custGeom>
            <a:avLst/>
            <a:gdLst/>
            <a:ahLst/>
            <a:cxnLst/>
            <a:rect l="l" t="t" r="r" b="b"/>
            <a:pathLst>
              <a:path w="1246682" h="1110630">
                <a:moveTo>
                  <a:pt x="1030110" y="0"/>
                </a:moveTo>
                <a:lnTo>
                  <a:pt x="1182821" y="97614"/>
                </a:lnTo>
                <a:cubicBezTo>
                  <a:pt x="1060478" y="268663"/>
                  <a:pt x="992915" y="445294"/>
                  <a:pt x="980131" y="627506"/>
                </a:cubicBezTo>
                <a:lnTo>
                  <a:pt x="1246682" y="627506"/>
                </a:lnTo>
                <a:lnTo>
                  <a:pt x="1246682" y="1110630"/>
                </a:lnTo>
                <a:lnTo>
                  <a:pt x="769112" y="1110630"/>
                </a:lnTo>
                <a:lnTo>
                  <a:pt x="769112" y="648548"/>
                </a:lnTo>
                <a:cubicBezTo>
                  <a:pt x="769112" y="470413"/>
                  <a:pt x="856111" y="254231"/>
                  <a:pt x="1030110" y="0"/>
                </a:cubicBezTo>
                <a:close/>
                <a:moveTo>
                  <a:pt x="260998" y="0"/>
                </a:moveTo>
                <a:lnTo>
                  <a:pt x="408157" y="92018"/>
                </a:lnTo>
                <a:cubicBezTo>
                  <a:pt x="282285" y="287246"/>
                  <a:pt x="216573" y="465742"/>
                  <a:pt x="211020" y="627506"/>
                </a:cubicBezTo>
                <a:lnTo>
                  <a:pt x="472018" y="627506"/>
                </a:lnTo>
                <a:lnTo>
                  <a:pt x="472018" y="1110630"/>
                </a:lnTo>
                <a:lnTo>
                  <a:pt x="0" y="1110630"/>
                </a:lnTo>
                <a:lnTo>
                  <a:pt x="0" y="648548"/>
                </a:lnTo>
                <a:cubicBezTo>
                  <a:pt x="0" y="449994"/>
                  <a:pt x="87000" y="233811"/>
                  <a:pt x="260998" y="0"/>
                </a:cubicBezTo>
                <a:close/>
              </a:path>
            </a:pathLst>
          </a:custGeom>
          <a:gradFill flip="none" rotWithShape="1">
            <a:gsLst>
              <a:gs pos="0">
                <a:schemeClr val="accent3"/>
              </a:gs>
              <a:gs pos="100000">
                <a:schemeClr val="accent3">
                  <a:lumMod val="20000"/>
                  <a:lumOff val="80000"/>
                </a:schemeClr>
              </a:gs>
            </a:gsLst>
            <a:lin ang="4800000" scaled="0"/>
            <a:tileRect/>
          </a:grad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Content Placeholder 5"/>
          <p:cNvSpPr>
            <a:spLocks noGrp="1"/>
          </p:cNvSpPr>
          <p:nvPr>
            <p:ph sz="quarter" idx="4" hasCustomPrompt="1"/>
          </p:nvPr>
        </p:nvSpPr>
        <p:spPr>
          <a:xfrm>
            <a:off x="1065009" y="4131482"/>
            <a:ext cx="7681428" cy="489163"/>
          </a:xfrm>
        </p:spPr>
        <p:txBody>
          <a:bodyPr anchor="b">
            <a:normAutofit/>
          </a:bodyPr>
          <a:lstStyle>
            <a:lvl1pPr marL="0" indent="0" algn="r">
              <a:buFont typeface="Courier New" panose="02070309020205020404" pitchFamily="49" charset="0"/>
              <a:buNone/>
              <a:defRPr sz="1600" b="1" spc="200" baseline="0">
                <a:latin typeface="+mn-lt"/>
              </a:defRPr>
            </a:lvl1pPr>
            <a:lvl2pPr marL="891540" indent="-342900">
              <a:buFont typeface="Arial" panose="020B0604020202020204" pitchFamily="34" charset="0"/>
              <a:buChar char="•"/>
              <a:defRPr sz="2400"/>
            </a:lvl2pPr>
            <a:lvl3pPr marL="1371600" indent="-274320">
              <a:buFont typeface="Wingdings" panose="05000000000000000000" pitchFamily="2" charset="2"/>
              <a:buChar char="§"/>
              <a:defRPr sz="2160"/>
            </a:lvl3pPr>
            <a:lvl4pPr>
              <a:defRPr sz="1920"/>
            </a:lvl4pPr>
            <a:lvl5pPr>
              <a:defRPr sz="1920"/>
            </a:lvl5pPr>
            <a:lvl6pPr>
              <a:defRPr sz="1920"/>
            </a:lvl6pPr>
            <a:lvl7pPr>
              <a:defRPr sz="1920"/>
            </a:lvl7pPr>
            <a:lvl8pPr>
              <a:defRPr sz="1920"/>
            </a:lvl8pPr>
            <a:lvl9pPr>
              <a:defRPr sz="1920"/>
            </a:lvl9pPr>
          </a:lstStyle>
          <a:p>
            <a:pPr lvl="0"/>
            <a:r>
              <a:rPr lang="en-US" dirty="0"/>
              <a:t>- CREDIT IN ALL CAPS</a:t>
            </a:r>
          </a:p>
        </p:txBody>
      </p:sp>
      <p:sp>
        <p:nvSpPr>
          <p:cNvPr id="7" name="Title 1"/>
          <p:cNvSpPr>
            <a:spLocks noGrp="1"/>
          </p:cNvSpPr>
          <p:nvPr>
            <p:ph type="title" hasCustomPrompt="1"/>
          </p:nvPr>
        </p:nvSpPr>
        <p:spPr>
          <a:xfrm>
            <a:off x="747424" y="834887"/>
            <a:ext cx="7999012" cy="3101009"/>
          </a:xfrm>
        </p:spPr>
        <p:txBody>
          <a:bodyPr anchor="t">
            <a:normAutofit/>
          </a:bodyPr>
          <a:lstStyle>
            <a:lvl1pPr algn="l">
              <a:defRPr sz="4000" b="0" baseline="0">
                <a:latin typeface="+mj-lt"/>
              </a:defRPr>
            </a:lvl1pPr>
          </a:lstStyle>
          <a:p>
            <a:r>
              <a:rPr lang="en-US" dirty="0"/>
              <a:t>Quote here Twenty Words or Less. Keep it Short and Memorable. Quote here Twenty Words or Less. Keep it Short.”</a:t>
            </a:r>
          </a:p>
        </p:txBody>
      </p:sp>
      <p:sp>
        <p:nvSpPr>
          <p:cNvPr id="8" name="Slide Number Placeholder 7"/>
          <p:cNvSpPr>
            <a:spLocks noGrp="1"/>
          </p:cNvSpPr>
          <p:nvPr>
            <p:ph type="sldNum" sz="quarter" idx="10"/>
          </p:nvPr>
        </p:nvSpPr>
        <p:spPr/>
        <p:txBody>
          <a:bodyPr/>
          <a:lstStyle/>
          <a:p>
            <a:fld id="{1D648693-0942-45E9-83AE-76FC568F9452}" type="slidenum">
              <a:rPr lang="en-US" smtClean="0"/>
              <a:pPr/>
              <a:t>‹#›</a:t>
            </a:fld>
            <a:endParaRPr lang="en-US" dirty="0"/>
          </a:p>
        </p:txBody>
      </p:sp>
    </p:spTree>
    <p:extLst>
      <p:ext uri="{BB962C8B-B14F-4D97-AF65-F5344CB8AC3E}">
        <p14:creationId xmlns:p14="http://schemas.microsoft.com/office/powerpoint/2010/main" val="35025960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blank" preserve="1">
  <p:cSld name="Completely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1938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584"/>
            <a:ext cx="8229600" cy="3786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4" name="Slide Number Placeholder 3"/>
          <p:cNvSpPr>
            <a:spLocks noGrp="1"/>
          </p:cNvSpPr>
          <p:nvPr>
            <p:ph type="sldNum" sz="quarter" idx="10"/>
          </p:nvPr>
        </p:nvSpPr>
        <p:spPr/>
        <p:txBody>
          <a:bodyPr/>
          <a:lstStyle>
            <a:lvl1pPr>
              <a:defRPr sz="800">
                <a:solidFill>
                  <a:schemeClr val="tx1"/>
                </a:solidFill>
              </a:defRPr>
            </a:lvl1pPr>
          </a:lstStyle>
          <a:p>
            <a:fld id="{1D648693-0942-45E9-83AE-76FC568F9452}" type="slidenum">
              <a:rPr lang="en-US" smtClean="0"/>
              <a:pPr/>
              <a:t>‹#›</a:t>
            </a:fld>
            <a:endParaRPr lang="en-US" dirty="0"/>
          </a:p>
        </p:txBody>
      </p:sp>
    </p:spTree>
    <p:extLst>
      <p:ext uri="{BB962C8B-B14F-4D97-AF65-F5344CB8AC3E}">
        <p14:creationId xmlns:p14="http://schemas.microsoft.com/office/powerpoint/2010/main" val="2618672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 2 line headline">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9582"/>
            <a:ext cx="8229600" cy="3491345"/>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4" name="Slide Number Placeholder 3"/>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3852428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Divider slide">
    <p:spTree>
      <p:nvGrpSpPr>
        <p:cNvPr id="1" name=""/>
        <p:cNvGrpSpPr/>
        <p:nvPr/>
      </p:nvGrpSpPr>
      <p:grpSpPr>
        <a:xfrm>
          <a:off x="0" y="0"/>
          <a:ext cx="0" cy="0"/>
          <a:chOff x="0" y="0"/>
          <a:chExt cx="0" cy="0"/>
        </a:xfrm>
      </p:grpSpPr>
      <p:sp>
        <p:nvSpPr>
          <p:cNvPr id="4" name="Rectangle 3"/>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sp>
        <p:nvSpPr>
          <p:cNvPr id="2" name="Title 1"/>
          <p:cNvSpPr>
            <a:spLocks noGrp="1"/>
          </p:cNvSpPr>
          <p:nvPr>
            <p:ph type="title"/>
          </p:nvPr>
        </p:nvSpPr>
        <p:spPr>
          <a:xfrm>
            <a:off x="722313" y="3672417"/>
            <a:ext cx="7772400" cy="1135063"/>
          </a:xfrm>
        </p:spPr>
        <p:txBody>
          <a:bodyPr anchor="t"/>
          <a:lstStyle>
            <a:lvl1pPr algn="l">
              <a:defRPr sz="4000" b="1" cap="none"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2">
                    <a:lumMod val="20000"/>
                    <a:lumOff val="8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322231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648200" y="1333500"/>
            <a:ext cx="4038600" cy="34223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Content Placeholder 2"/>
          <p:cNvSpPr>
            <a:spLocks noGrp="1"/>
          </p:cNvSpPr>
          <p:nvPr>
            <p:ph sz="half" idx="1"/>
          </p:nvPr>
        </p:nvSpPr>
        <p:spPr>
          <a:xfrm>
            <a:off x="457200" y="1333500"/>
            <a:ext cx="4038600" cy="34223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5" name="Slide Number Placeholder 4"/>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3233405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6" name="Content Placeholder 5"/>
          <p:cNvSpPr>
            <a:spLocks noGrp="1"/>
          </p:cNvSpPr>
          <p:nvPr>
            <p:ph sz="quarter" idx="4"/>
          </p:nvPr>
        </p:nvSpPr>
        <p:spPr>
          <a:xfrm>
            <a:off x="4645026" y="1956335"/>
            <a:ext cx="4041775" cy="286966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423200"/>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956335"/>
            <a:ext cx="4040188" cy="286966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2"/>
          <p:cNvSpPr>
            <a:spLocks noGrp="1"/>
          </p:cNvSpPr>
          <p:nvPr>
            <p:ph type="body" idx="1"/>
          </p:nvPr>
        </p:nvSpPr>
        <p:spPr>
          <a:xfrm>
            <a:off x="457200" y="1423200"/>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7" name="Slide Number Placeholder 6"/>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4164349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10250"/>
            <a:ext cx="8229600" cy="864147"/>
          </a:xfrm>
        </p:spPr>
        <p:txBody>
          <a:bodyPr anchor="t" anchorCtr="0"/>
          <a:lstStyle>
            <a:lvl1pPr algn="l">
              <a:defRPr/>
            </a:lvl1p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1892130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338202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584"/>
            <a:ext cx="8229600" cy="36575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a:xfrm>
            <a:off x="457200" y="309580"/>
            <a:ext cx="8229600" cy="952500"/>
          </a:xfrm>
          <a:prstGeom prst="rect">
            <a:avLst/>
          </a:prstGeom>
        </p:spPr>
        <p:txBody>
          <a:bodyPr vert="horz" lIns="91440" tIns="45720" rIns="91440" bIns="45720" rtlCol="0" anchor="t" anchorCtr="0">
            <a:normAutofit/>
          </a:bodyPr>
          <a:lstStyle/>
          <a:p>
            <a:r>
              <a:rPr lang="en-US"/>
              <a:t>Click to edit Master title style</a:t>
            </a:r>
            <a:endParaRPr lang="en-US" dirty="0"/>
          </a:p>
        </p:txBody>
      </p:sp>
      <p:sp>
        <p:nvSpPr>
          <p:cNvPr id="5" name="Slide Number Placeholder 4"/>
          <p:cNvSpPr>
            <a:spLocks noGrp="1"/>
          </p:cNvSpPr>
          <p:nvPr>
            <p:ph type="sldNum" sz="quarter" idx="4"/>
          </p:nvPr>
        </p:nvSpPr>
        <p:spPr>
          <a:xfrm>
            <a:off x="457200" y="5297488"/>
            <a:ext cx="2057400" cy="303212"/>
          </a:xfrm>
          <a:prstGeom prst="rect">
            <a:avLst/>
          </a:prstGeom>
        </p:spPr>
        <p:txBody>
          <a:bodyPr vert="horz" lIns="91440" tIns="45720" rIns="91440" bIns="45720" rtlCol="0" anchor="ctr"/>
          <a:lstStyle>
            <a:lvl1pPr algn="l">
              <a:defRPr sz="800">
                <a:solidFill>
                  <a:schemeClr val="tx1"/>
                </a:solidFill>
              </a:defRPr>
            </a:lvl1pPr>
          </a:lstStyle>
          <a:p>
            <a:fld id="{1D648693-0942-45E9-83AE-76FC568F9452}" type="slidenum">
              <a:rPr lang="en-US" smtClean="0"/>
              <a:pPr/>
              <a:t>‹#›</a:t>
            </a:fld>
            <a:endParaRPr lang="en-US" dirty="0"/>
          </a:p>
        </p:txBody>
      </p:sp>
      <p:sp>
        <p:nvSpPr>
          <p:cNvPr id="9" name="Isosceles Triangle 14">
            <a:extLst>
              <a:ext uri="{FF2B5EF4-FFF2-40B4-BE49-F238E27FC236}">
                <a16:creationId xmlns:a16="http://schemas.microsoft.com/office/drawing/2014/main" id="{9AD9D243-CB53-47F5-8D25-CC39442F7422}"/>
              </a:ext>
            </a:extLst>
          </p:cNvPr>
          <p:cNvSpPr/>
          <p:nvPr/>
        </p:nvSpPr>
        <p:spPr>
          <a:xfrm>
            <a:off x="0" y="-6167"/>
            <a:ext cx="9164399" cy="301334"/>
          </a:xfrm>
          <a:custGeom>
            <a:avLst/>
            <a:gdLst>
              <a:gd name="connsiteX0" fmla="*/ 0 w 9152368"/>
              <a:gd name="connsiteY0" fmla="*/ 384859 h 384859"/>
              <a:gd name="connsiteX1" fmla="*/ 4576184 w 9152368"/>
              <a:gd name="connsiteY1" fmla="*/ 0 h 384859"/>
              <a:gd name="connsiteX2" fmla="*/ 9152368 w 9152368"/>
              <a:gd name="connsiteY2" fmla="*/ 384859 h 384859"/>
              <a:gd name="connsiteX3" fmla="*/ 0 w 9152368"/>
              <a:gd name="connsiteY3" fmla="*/ 384859 h 384859"/>
              <a:gd name="connsiteX0" fmla="*/ 0 w 9164399"/>
              <a:gd name="connsiteY0" fmla="*/ 1106905 h 1106905"/>
              <a:gd name="connsiteX1" fmla="*/ 4576184 w 9164399"/>
              <a:gd name="connsiteY1" fmla="*/ 722046 h 1106905"/>
              <a:gd name="connsiteX2" fmla="*/ 9164399 w 9164399"/>
              <a:gd name="connsiteY2" fmla="*/ 0 h 1106905"/>
              <a:gd name="connsiteX3" fmla="*/ 0 w 9164399"/>
              <a:gd name="connsiteY3" fmla="*/ 1106905 h 1106905"/>
              <a:gd name="connsiteX0" fmla="*/ 0 w 9164399"/>
              <a:gd name="connsiteY0" fmla="*/ 6015 h 722046"/>
              <a:gd name="connsiteX1" fmla="*/ 4576184 w 9164399"/>
              <a:gd name="connsiteY1" fmla="*/ 722046 h 722046"/>
              <a:gd name="connsiteX2" fmla="*/ 9164399 w 9164399"/>
              <a:gd name="connsiteY2" fmla="*/ 0 h 722046"/>
              <a:gd name="connsiteX3" fmla="*/ 0 w 9164399"/>
              <a:gd name="connsiteY3" fmla="*/ 6015 h 722046"/>
              <a:gd name="connsiteX0" fmla="*/ 0 w 9164399"/>
              <a:gd name="connsiteY0" fmla="*/ 6015 h 499461"/>
              <a:gd name="connsiteX1" fmla="*/ 4184 w 9164399"/>
              <a:gd name="connsiteY1" fmla="*/ 499461 h 499461"/>
              <a:gd name="connsiteX2" fmla="*/ 9164399 w 9164399"/>
              <a:gd name="connsiteY2" fmla="*/ 0 h 499461"/>
              <a:gd name="connsiteX3" fmla="*/ 0 w 9164399"/>
              <a:gd name="connsiteY3" fmla="*/ 6015 h 499461"/>
            </a:gdLst>
            <a:ahLst/>
            <a:cxnLst>
              <a:cxn ang="0">
                <a:pos x="connsiteX0" y="connsiteY0"/>
              </a:cxn>
              <a:cxn ang="0">
                <a:pos x="connsiteX1" y="connsiteY1"/>
              </a:cxn>
              <a:cxn ang="0">
                <a:pos x="connsiteX2" y="connsiteY2"/>
              </a:cxn>
              <a:cxn ang="0">
                <a:pos x="connsiteX3" y="connsiteY3"/>
              </a:cxn>
            </a:cxnLst>
            <a:rect l="l" t="t" r="r" b="b"/>
            <a:pathLst>
              <a:path w="9164399" h="499461">
                <a:moveTo>
                  <a:pt x="0" y="6015"/>
                </a:moveTo>
                <a:cubicBezTo>
                  <a:pt x="1395" y="170497"/>
                  <a:pt x="2789" y="334979"/>
                  <a:pt x="4184" y="499461"/>
                </a:cubicBezTo>
                <a:lnTo>
                  <a:pt x="9164399" y="0"/>
                </a:lnTo>
                <a:lnTo>
                  <a:pt x="0" y="6015"/>
                </a:lnTo>
                <a:close/>
              </a:path>
            </a:pathLst>
          </a:custGeom>
          <a:solidFill>
            <a:srgbClr val="164469">
              <a:alpha val="14902"/>
            </a:srgb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effectLst/>
              <a:latin typeface="Segoe UI"/>
            </a:endParaRPr>
          </a:p>
        </p:txBody>
      </p:sp>
      <p:pic>
        <p:nvPicPr>
          <p:cNvPr id="7" name="Picture 6">
            <a:extLst>
              <a:ext uri="{FF2B5EF4-FFF2-40B4-BE49-F238E27FC236}">
                <a16:creationId xmlns:a16="http://schemas.microsoft.com/office/drawing/2014/main" id="{3349E080-732C-4921-861E-55FECCFED417}"/>
              </a:ext>
              <a:ext uri="{C183D7F6-B498-43B3-948B-1728B52AA6E4}">
                <adec:decorative xmlns:adec="http://schemas.microsoft.com/office/drawing/2017/decorative" val="1"/>
              </a:ext>
            </a:extLst>
          </p:cNvPr>
          <p:cNvPicPr>
            <a:picLocks noChangeAspect="1"/>
          </p:cNvPicPr>
          <p:nvPr/>
        </p:nvPicPr>
        <p:blipFill>
          <a:blip r:embed="rId18"/>
          <a:stretch>
            <a:fillRect/>
          </a:stretch>
        </p:blipFill>
        <p:spPr>
          <a:xfrm>
            <a:off x="7412669" y="4876694"/>
            <a:ext cx="1426531" cy="471579"/>
          </a:xfrm>
          <a:prstGeom prst="rect">
            <a:avLst/>
          </a:prstGeom>
        </p:spPr>
      </p:pic>
    </p:spTree>
    <p:extLst>
      <p:ext uri="{BB962C8B-B14F-4D97-AF65-F5344CB8AC3E}">
        <p14:creationId xmlns:p14="http://schemas.microsoft.com/office/powerpoint/2010/main" val="632847030"/>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70" r:id="rId4"/>
    <p:sldLayoutId id="2147483651" r:id="rId5"/>
    <p:sldLayoutId id="2147483652" r:id="rId6"/>
    <p:sldLayoutId id="2147483653" r:id="rId7"/>
    <p:sldLayoutId id="2147483654" r:id="rId8"/>
    <p:sldLayoutId id="2147483655" r:id="rId9"/>
    <p:sldLayoutId id="2147483687" r:id="rId10"/>
    <p:sldLayoutId id="2147483658" r:id="rId11"/>
    <p:sldLayoutId id="2147483671" r:id="rId12"/>
    <p:sldLayoutId id="2147483659" r:id="rId13"/>
    <p:sldLayoutId id="2147483689" r:id="rId14"/>
    <p:sldLayoutId id="2147483672" r:id="rId15"/>
    <p:sldLayoutId id="2147483690" r:id="rId16"/>
  </p:sldLayoutIdLst>
  <p:hf hdr="0" ftr="0" dt="0"/>
  <p:txStyles>
    <p:titleStyle>
      <a:lvl1pPr algn="l" defTabSz="457200" rtl="0" eaLnBrk="1" latinLnBrk="0" hangingPunct="1">
        <a:spcBef>
          <a:spcPct val="0"/>
        </a:spcBef>
        <a:buNone/>
        <a:defRPr sz="4000" b="1" kern="1200">
          <a:solidFill>
            <a:schemeClr val="tx1"/>
          </a:solidFill>
          <a:latin typeface="Segoe UI"/>
          <a:ea typeface="+mj-ea"/>
          <a:cs typeface="+mj-cs"/>
        </a:defRPr>
      </a:lvl1pPr>
    </p:titleStyle>
    <p:bodyStyle>
      <a:lvl1pPr marL="342900" indent="-342900" algn="l" defTabSz="457200" rtl="0" eaLnBrk="1" latinLnBrk="0" hangingPunct="1">
        <a:spcBef>
          <a:spcPts val="900"/>
        </a:spcBef>
        <a:buFont typeface="Arial"/>
        <a:buChar char="•"/>
        <a:defRPr sz="3200" kern="1200">
          <a:solidFill>
            <a:schemeClr val="tx1"/>
          </a:solidFill>
          <a:latin typeface="Segoe UI" panose="020B0502040204020203" pitchFamily="34" charset="0"/>
          <a:ea typeface="+mn-ea"/>
          <a:cs typeface="Segoe UI" panose="020B0502040204020203" pitchFamily="34" charset="0"/>
        </a:defRPr>
      </a:lvl1pPr>
      <a:lvl2pPr marL="742950" indent="-285750" algn="l" defTabSz="457200" rtl="0" eaLnBrk="1" latinLnBrk="0" hangingPunct="1">
        <a:spcBef>
          <a:spcPts val="900"/>
        </a:spcBef>
        <a:buFont typeface="Arial"/>
        <a:buChar char="–"/>
        <a:defRPr sz="2800" kern="1200">
          <a:solidFill>
            <a:schemeClr val="tx1"/>
          </a:solidFill>
          <a:latin typeface="Segoe UI Light" panose="020B0502040204020203" pitchFamily="34" charset="0"/>
          <a:ea typeface="+mn-ea"/>
          <a:cs typeface="Segoe UI Light" panose="020B0502040204020203" pitchFamily="34" charset="0"/>
        </a:defRPr>
      </a:lvl2pPr>
      <a:lvl3pPr marL="1143000" indent="-228600" algn="l" defTabSz="457200" rtl="0" eaLnBrk="1" latinLnBrk="0" hangingPunct="1">
        <a:spcBef>
          <a:spcPts val="900"/>
        </a:spcBef>
        <a:buFont typeface="Arial"/>
        <a:buChar char="•"/>
        <a:defRPr sz="2400" kern="1200">
          <a:solidFill>
            <a:schemeClr val="tx1"/>
          </a:solidFill>
          <a:latin typeface="Segoe UI Light" panose="020B0502040204020203" pitchFamily="34" charset="0"/>
          <a:ea typeface="+mn-ea"/>
          <a:cs typeface="Segoe UI Light" panose="020B0502040204020203" pitchFamily="34" charset="0"/>
        </a:defRPr>
      </a:lvl3pPr>
      <a:lvl4pPr marL="16002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4pPr>
      <a:lvl5pPr marL="20574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584"/>
            <a:ext cx="8229600" cy="365755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Placeholder 1"/>
          <p:cNvSpPr>
            <a:spLocks noGrp="1"/>
          </p:cNvSpPr>
          <p:nvPr>
            <p:ph type="title"/>
          </p:nvPr>
        </p:nvSpPr>
        <p:spPr>
          <a:xfrm>
            <a:off x="457200" y="309580"/>
            <a:ext cx="8229600" cy="952500"/>
          </a:xfrm>
          <a:prstGeom prst="rect">
            <a:avLst/>
          </a:prstGeom>
        </p:spPr>
        <p:txBody>
          <a:bodyPr vert="horz" lIns="91440" tIns="45720" rIns="91440" bIns="45720" rtlCol="0" anchor="t" anchorCtr="0">
            <a:normAutofit/>
          </a:bodyPr>
          <a:lstStyle/>
          <a:p>
            <a:r>
              <a:rPr lang="en-US" dirty="0"/>
              <a:t>Click to edit Master title style</a:t>
            </a:r>
          </a:p>
        </p:txBody>
      </p:sp>
      <p:sp>
        <p:nvSpPr>
          <p:cNvPr id="5" name="Slide Number Placeholder 4"/>
          <p:cNvSpPr>
            <a:spLocks noGrp="1"/>
          </p:cNvSpPr>
          <p:nvPr>
            <p:ph type="sldNum" sz="quarter" idx="4"/>
          </p:nvPr>
        </p:nvSpPr>
        <p:spPr>
          <a:xfrm>
            <a:off x="457200" y="5297488"/>
            <a:ext cx="2057400" cy="303212"/>
          </a:xfrm>
          <a:prstGeom prst="rect">
            <a:avLst/>
          </a:prstGeom>
        </p:spPr>
        <p:txBody>
          <a:bodyPr vert="horz" lIns="91440" tIns="45720" rIns="91440" bIns="45720" rtlCol="0" anchor="ctr"/>
          <a:lstStyle>
            <a:lvl1pPr algn="l">
              <a:defRPr sz="800">
                <a:solidFill>
                  <a:schemeClr val="tx1"/>
                </a:solidFill>
              </a:defRPr>
            </a:lvl1pPr>
          </a:lstStyle>
          <a:p>
            <a:fld id="{1D648693-0942-45E9-83AE-76FC568F9452}" type="slidenum">
              <a:rPr lang="en-US" smtClean="0"/>
              <a:pPr/>
              <a:t>‹#›</a:t>
            </a:fld>
            <a:endParaRPr lang="en-US" dirty="0"/>
          </a:p>
        </p:txBody>
      </p:sp>
      <p:sp>
        <p:nvSpPr>
          <p:cNvPr id="6" name="Isosceles Triangle 14">
            <a:extLst>
              <a:ext uri="{FF2B5EF4-FFF2-40B4-BE49-F238E27FC236}">
                <a16:creationId xmlns:a16="http://schemas.microsoft.com/office/drawing/2014/main" id="{8744B0B0-8A1A-4583-B0F2-6FDA3020753D}"/>
              </a:ext>
            </a:extLst>
          </p:cNvPr>
          <p:cNvSpPr/>
          <p:nvPr/>
        </p:nvSpPr>
        <p:spPr>
          <a:xfrm>
            <a:off x="0" y="-6167"/>
            <a:ext cx="9164399" cy="301334"/>
          </a:xfrm>
          <a:custGeom>
            <a:avLst/>
            <a:gdLst>
              <a:gd name="connsiteX0" fmla="*/ 0 w 9152368"/>
              <a:gd name="connsiteY0" fmla="*/ 384859 h 384859"/>
              <a:gd name="connsiteX1" fmla="*/ 4576184 w 9152368"/>
              <a:gd name="connsiteY1" fmla="*/ 0 h 384859"/>
              <a:gd name="connsiteX2" fmla="*/ 9152368 w 9152368"/>
              <a:gd name="connsiteY2" fmla="*/ 384859 h 384859"/>
              <a:gd name="connsiteX3" fmla="*/ 0 w 9152368"/>
              <a:gd name="connsiteY3" fmla="*/ 384859 h 384859"/>
              <a:gd name="connsiteX0" fmla="*/ 0 w 9164399"/>
              <a:gd name="connsiteY0" fmla="*/ 1106905 h 1106905"/>
              <a:gd name="connsiteX1" fmla="*/ 4576184 w 9164399"/>
              <a:gd name="connsiteY1" fmla="*/ 722046 h 1106905"/>
              <a:gd name="connsiteX2" fmla="*/ 9164399 w 9164399"/>
              <a:gd name="connsiteY2" fmla="*/ 0 h 1106905"/>
              <a:gd name="connsiteX3" fmla="*/ 0 w 9164399"/>
              <a:gd name="connsiteY3" fmla="*/ 1106905 h 1106905"/>
              <a:gd name="connsiteX0" fmla="*/ 0 w 9164399"/>
              <a:gd name="connsiteY0" fmla="*/ 6015 h 722046"/>
              <a:gd name="connsiteX1" fmla="*/ 4576184 w 9164399"/>
              <a:gd name="connsiteY1" fmla="*/ 722046 h 722046"/>
              <a:gd name="connsiteX2" fmla="*/ 9164399 w 9164399"/>
              <a:gd name="connsiteY2" fmla="*/ 0 h 722046"/>
              <a:gd name="connsiteX3" fmla="*/ 0 w 9164399"/>
              <a:gd name="connsiteY3" fmla="*/ 6015 h 722046"/>
              <a:gd name="connsiteX0" fmla="*/ 0 w 9164399"/>
              <a:gd name="connsiteY0" fmla="*/ 6015 h 499461"/>
              <a:gd name="connsiteX1" fmla="*/ 4184 w 9164399"/>
              <a:gd name="connsiteY1" fmla="*/ 499461 h 499461"/>
              <a:gd name="connsiteX2" fmla="*/ 9164399 w 9164399"/>
              <a:gd name="connsiteY2" fmla="*/ 0 h 499461"/>
              <a:gd name="connsiteX3" fmla="*/ 0 w 9164399"/>
              <a:gd name="connsiteY3" fmla="*/ 6015 h 499461"/>
            </a:gdLst>
            <a:ahLst/>
            <a:cxnLst>
              <a:cxn ang="0">
                <a:pos x="connsiteX0" y="connsiteY0"/>
              </a:cxn>
              <a:cxn ang="0">
                <a:pos x="connsiteX1" y="connsiteY1"/>
              </a:cxn>
              <a:cxn ang="0">
                <a:pos x="connsiteX2" y="connsiteY2"/>
              </a:cxn>
              <a:cxn ang="0">
                <a:pos x="connsiteX3" y="connsiteY3"/>
              </a:cxn>
            </a:cxnLst>
            <a:rect l="l" t="t" r="r" b="b"/>
            <a:pathLst>
              <a:path w="9164399" h="499461">
                <a:moveTo>
                  <a:pt x="0" y="6015"/>
                </a:moveTo>
                <a:cubicBezTo>
                  <a:pt x="1395" y="170497"/>
                  <a:pt x="2789" y="334979"/>
                  <a:pt x="4184" y="499461"/>
                </a:cubicBezTo>
                <a:lnTo>
                  <a:pt x="9164399" y="0"/>
                </a:lnTo>
                <a:lnTo>
                  <a:pt x="0" y="6015"/>
                </a:lnTo>
                <a:close/>
              </a:path>
            </a:pathLst>
          </a:custGeom>
          <a:solidFill>
            <a:srgbClr val="164469">
              <a:alpha val="14902"/>
            </a:srgb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effectLst/>
              <a:latin typeface="Segoe UI"/>
            </a:endParaRPr>
          </a:p>
        </p:txBody>
      </p:sp>
    </p:spTree>
    <p:extLst>
      <p:ext uri="{BB962C8B-B14F-4D97-AF65-F5344CB8AC3E}">
        <p14:creationId xmlns:p14="http://schemas.microsoft.com/office/powerpoint/2010/main" val="791547151"/>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81" r:id="rId3"/>
    <p:sldLayoutId id="2147483682" r:id="rId4"/>
    <p:sldLayoutId id="2147483688" r:id="rId5"/>
    <p:sldLayoutId id="2147483685" r:id="rId6"/>
    <p:sldLayoutId id="2147483686" r:id="rId7"/>
  </p:sldLayoutIdLst>
  <p:hf hdr="0" ftr="0" dt="0"/>
  <p:txStyles>
    <p:titleStyle>
      <a:lvl1pPr algn="l" defTabSz="457200" rtl="0" eaLnBrk="1" latinLnBrk="0" hangingPunct="1">
        <a:spcBef>
          <a:spcPct val="0"/>
        </a:spcBef>
        <a:buNone/>
        <a:defRPr sz="4000" b="1" kern="1200">
          <a:solidFill>
            <a:schemeClr val="tx1"/>
          </a:solidFill>
          <a:latin typeface="Segoe UI"/>
          <a:ea typeface="+mj-ea"/>
          <a:cs typeface="+mj-cs"/>
        </a:defRPr>
      </a:lvl1pPr>
    </p:titleStyle>
    <p:bodyStyle>
      <a:lvl1pPr marL="342900" indent="-342900" algn="l" defTabSz="457200" rtl="0" eaLnBrk="1" latinLnBrk="0" hangingPunct="1">
        <a:spcBef>
          <a:spcPts val="900"/>
        </a:spcBef>
        <a:buFont typeface="Arial"/>
        <a:buChar char="•"/>
        <a:defRPr sz="3200" kern="1200">
          <a:solidFill>
            <a:schemeClr val="tx1"/>
          </a:solidFill>
          <a:latin typeface="Segoe UI" panose="020B0502040204020203" pitchFamily="34" charset="0"/>
          <a:ea typeface="+mn-ea"/>
          <a:cs typeface="Segoe UI" panose="020B0502040204020203" pitchFamily="34" charset="0"/>
        </a:defRPr>
      </a:lvl1pPr>
      <a:lvl2pPr marL="742950" indent="-285750" algn="l" defTabSz="457200" rtl="0" eaLnBrk="1" latinLnBrk="0" hangingPunct="1">
        <a:spcBef>
          <a:spcPts val="900"/>
        </a:spcBef>
        <a:buFont typeface="Arial"/>
        <a:buChar char="–"/>
        <a:defRPr sz="2800" kern="1200">
          <a:solidFill>
            <a:schemeClr val="tx1"/>
          </a:solidFill>
          <a:latin typeface="Segoe UI Light" panose="020B0502040204020203" pitchFamily="34" charset="0"/>
          <a:ea typeface="+mn-ea"/>
          <a:cs typeface="Segoe UI Light" panose="020B0502040204020203" pitchFamily="34" charset="0"/>
        </a:defRPr>
      </a:lvl2pPr>
      <a:lvl3pPr marL="1143000" indent="-228600" algn="l" defTabSz="457200" rtl="0" eaLnBrk="1" latinLnBrk="0" hangingPunct="1">
        <a:spcBef>
          <a:spcPts val="900"/>
        </a:spcBef>
        <a:buFont typeface="Arial"/>
        <a:buChar char="•"/>
        <a:defRPr sz="2400" kern="1200">
          <a:solidFill>
            <a:schemeClr val="tx1"/>
          </a:solidFill>
          <a:latin typeface="Segoe UI Light" panose="020B0502040204020203" pitchFamily="34" charset="0"/>
          <a:ea typeface="+mn-ea"/>
          <a:cs typeface="Segoe UI Light" panose="020B0502040204020203" pitchFamily="34" charset="0"/>
        </a:defRPr>
      </a:lvl3pPr>
      <a:lvl4pPr marL="16002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4pPr>
      <a:lvl5pPr marL="20574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5338C51-986B-48BC-ADBE-E2D90C643330}"/>
              </a:ext>
            </a:extLst>
          </p:cNvPr>
          <p:cNvSpPr>
            <a:spLocks noGrp="1"/>
          </p:cNvSpPr>
          <p:nvPr>
            <p:ph type="title" idx="4294967295"/>
          </p:nvPr>
        </p:nvSpPr>
        <p:spPr>
          <a:xfrm>
            <a:off x="457200" y="-952500"/>
            <a:ext cx="8229600" cy="952500"/>
          </a:xfrm>
        </p:spPr>
        <p:txBody>
          <a:bodyPr vert="horz" lIns="91440" tIns="45720" rIns="91440" bIns="45720" rtlCol="0" anchor="b" anchorCtr="0">
            <a:normAutofit/>
          </a:bodyPr>
          <a:lstStyle/>
          <a:p>
            <a:r>
              <a:rPr lang="en-US" dirty="0"/>
              <a:t>USPTO opening Slide</a:t>
            </a:r>
          </a:p>
        </p:txBody>
      </p:sp>
    </p:spTree>
    <p:extLst>
      <p:ext uri="{BB962C8B-B14F-4D97-AF65-F5344CB8AC3E}">
        <p14:creationId xmlns:p14="http://schemas.microsoft.com/office/powerpoint/2010/main" val="2347686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F8C42EB-262B-4AA5-8E73-A652898FA52F}"/>
              </a:ext>
            </a:extLst>
          </p:cNvPr>
          <p:cNvSpPr>
            <a:spLocks noGrp="1"/>
          </p:cNvSpPr>
          <p:nvPr>
            <p:ph type="title"/>
          </p:nvPr>
        </p:nvSpPr>
        <p:spPr/>
        <p:txBody>
          <a:bodyPr>
            <a:normAutofit/>
          </a:bodyPr>
          <a:lstStyle/>
          <a:p>
            <a:r>
              <a:rPr lang="en-US" sz="3600" dirty="0"/>
              <a:t>Applications </a:t>
            </a:r>
            <a:r>
              <a:rPr lang="en-US" sz="2800" b="0" dirty="0"/>
              <a:t>(cont.)</a:t>
            </a:r>
          </a:p>
        </p:txBody>
      </p:sp>
      <p:sp>
        <p:nvSpPr>
          <p:cNvPr id="2" name="Content Placeholder 1" descr="&#10;">
            <a:extLst>
              <a:ext uri="{FF2B5EF4-FFF2-40B4-BE49-F238E27FC236}">
                <a16:creationId xmlns:a16="http://schemas.microsoft.com/office/drawing/2014/main" id="{7DE41188-2064-40DB-9AD0-C017B8C8D34A}"/>
              </a:ext>
            </a:extLst>
          </p:cNvPr>
          <p:cNvSpPr>
            <a:spLocks noGrp="1"/>
          </p:cNvSpPr>
          <p:nvPr>
            <p:ph idx="4294967295"/>
          </p:nvPr>
        </p:nvSpPr>
        <p:spPr>
          <a:xfrm>
            <a:off x="457200" y="1426259"/>
            <a:ext cx="8229600" cy="3919740"/>
          </a:xfrm>
        </p:spPr>
        <p:txBody>
          <a:bodyPr vert="horz" lIns="91440" tIns="45720" rIns="91440" bIns="45720" rtlCol="0" anchor="t">
            <a:normAutofit fontScale="40000" lnSpcReduction="20000"/>
          </a:bodyPr>
          <a:lstStyle/>
          <a:p>
            <a:pPr>
              <a:lnSpc>
                <a:spcPct val="120000"/>
              </a:lnSpc>
            </a:pPr>
            <a:r>
              <a:rPr lang="en-US" dirty="0">
                <a:latin typeface="Segoe UI"/>
                <a:cs typeface="Segoe UI"/>
              </a:rPr>
              <a:t>We propose a new single </a:t>
            </a:r>
            <a:r>
              <a:rPr lang="en-US" b="1" dirty="0">
                <a:latin typeface="Segoe UI"/>
                <a:cs typeface="Segoe UI"/>
              </a:rPr>
              <a:t>base</a:t>
            </a:r>
            <a:r>
              <a:rPr lang="en-US" dirty="0">
                <a:latin typeface="Segoe UI"/>
                <a:cs typeface="Segoe UI"/>
              </a:rPr>
              <a:t> </a:t>
            </a:r>
            <a:r>
              <a:rPr lang="en-US" b="1" dirty="0">
                <a:latin typeface="Segoe UI"/>
                <a:cs typeface="Segoe UI"/>
              </a:rPr>
              <a:t>application</a:t>
            </a:r>
            <a:r>
              <a:rPr lang="en-US" dirty="0">
                <a:latin typeface="Segoe UI"/>
                <a:cs typeface="Segoe UI"/>
              </a:rPr>
              <a:t> filing fee with additional </a:t>
            </a:r>
            <a:r>
              <a:rPr lang="en-US" b="1" dirty="0">
                <a:latin typeface="Segoe UI"/>
                <a:cs typeface="Segoe UI"/>
              </a:rPr>
              <a:t>application </a:t>
            </a:r>
            <a:r>
              <a:rPr lang="en-US" dirty="0">
                <a:latin typeface="Segoe UI"/>
                <a:cs typeface="Segoe UI"/>
              </a:rPr>
              <a:t>surcharge fees based on the following actions an applicant can take during filing:</a:t>
            </a:r>
          </a:p>
          <a:p>
            <a:pPr lvl="1">
              <a:lnSpc>
                <a:spcPct val="120000"/>
              </a:lnSpc>
            </a:pPr>
            <a:r>
              <a:rPr lang="en-US" dirty="0">
                <a:latin typeface="Segoe UI Light"/>
                <a:cs typeface="Segoe UI Light"/>
              </a:rPr>
              <a:t>Submissions of incomplete applications (other than applications denied a filing date for failure to satisfy the requirements under 37 CFR § 2.21).</a:t>
            </a:r>
            <a:endParaRPr lang="en-US" dirty="0"/>
          </a:p>
          <a:p>
            <a:pPr lvl="2">
              <a:lnSpc>
                <a:spcPct val="120000"/>
              </a:lnSpc>
            </a:pPr>
            <a:r>
              <a:rPr lang="en-US" dirty="0">
                <a:latin typeface="Segoe UI Light"/>
                <a:cs typeface="Segoe UI Light"/>
              </a:rPr>
              <a:t>The information required for a base application is similar to the information that is currently required for a TEAS Plus application.</a:t>
            </a:r>
          </a:p>
          <a:p>
            <a:pPr lvl="1">
              <a:lnSpc>
                <a:spcPct val="120000"/>
              </a:lnSpc>
            </a:pPr>
            <a:r>
              <a:rPr lang="en-US" dirty="0">
                <a:latin typeface="Segoe UI Light"/>
                <a:cs typeface="Segoe UI Light"/>
              </a:rPr>
              <a:t>Using the free-form text field instead of using the preapproved drop-down fields containing acceptable identifications of goods and services from the Trademark Next Generation ID Manual.</a:t>
            </a:r>
            <a:endParaRPr lang="en-US" dirty="0"/>
          </a:p>
          <a:p>
            <a:pPr lvl="2">
              <a:lnSpc>
                <a:spcPct val="120000"/>
              </a:lnSpc>
            </a:pPr>
            <a:r>
              <a:rPr lang="en-US" dirty="0">
                <a:latin typeface="Segoe UI Light"/>
                <a:cs typeface="Segoe UI Light"/>
              </a:rPr>
              <a:t>Applies to any usage of the free-form text field, even if the identifications typed or pasted appear in the ID Manual.  </a:t>
            </a:r>
          </a:p>
          <a:p>
            <a:pPr lvl="1">
              <a:lnSpc>
                <a:spcPct val="120000"/>
              </a:lnSpc>
            </a:pPr>
            <a:r>
              <a:rPr lang="en-US" dirty="0">
                <a:latin typeface="Segoe UI Light"/>
                <a:cs typeface="Segoe UI Light"/>
              </a:rPr>
              <a:t>When using the free-form field, providing long identifications of goods or services, which often overclaim use of the mark with listed goods and services. The fee applies to:</a:t>
            </a:r>
          </a:p>
          <a:p>
            <a:pPr lvl="2">
              <a:lnSpc>
                <a:spcPct val="120000"/>
              </a:lnSpc>
            </a:pPr>
            <a:r>
              <a:rPr lang="en-US" dirty="0">
                <a:latin typeface="Segoe UI Light"/>
                <a:cs typeface="Segoe UI Light"/>
              </a:rPr>
              <a:t>Each additional group of 1,000 characters beyond the first 1,000,</a:t>
            </a:r>
          </a:p>
          <a:p>
            <a:pPr lvl="2">
              <a:lnSpc>
                <a:spcPct val="120000"/>
              </a:lnSpc>
            </a:pPr>
            <a:r>
              <a:rPr lang="en-US" dirty="0">
                <a:latin typeface="Segoe UI Light"/>
                <a:cs typeface="Segoe UI Light"/>
              </a:rPr>
              <a:t>Amended identifications submitted in response to requirements that the applicant clarify the nature of the goods and/or services,</a:t>
            </a:r>
          </a:p>
          <a:p>
            <a:pPr lvl="2">
              <a:lnSpc>
                <a:spcPct val="120000"/>
              </a:lnSpc>
            </a:pPr>
            <a:r>
              <a:rPr lang="en-US" dirty="0">
                <a:latin typeface="Segoe UI Light"/>
                <a:cs typeface="Segoe UI Light"/>
              </a:rPr>
              <a:t>All punctuation and spaces.</a:t>
            </a:r>
          </a:p>
          <a:p>
            <a:pPr>
              <a:lnSpc>
                <a:spcPct val="120000"/>
              </a:lnSpc>
            </a:pPr>
            <a:r>
              <a:rPr lang="en-US" dirty="0">
                <a:latin typeface="Segoe UI"/>
                <a:cs typeface="Segoe UI"/>
              </a:rPr>
              <a:t>Applying surcharge fees to the base application filing fee encourages filing applications that elicit faster processing times, enhancing the quality of incoming applications, and improving processing efficiencies.</a:t>
            </a:r>
          </a:p>
          <a:p>
            <a:endParaRPr lang="en-US" dirty="0"/>
          </a:p>
        </p:txBody>
      </p:sp>
      <p:sp>
        <p:nvSpPr>
          <p:cNvPr id="6" name="Rectangle 5">
            <a:extLst>
              <a:ext uri="{FF2B5EF4-FFF2-40B4-BE49-F238E27FC236}">
                <a16:creationId xmlns:a16="http://schemas.microsoft.com/office/drawing/2014/main" id="{CB12A77D-3E1E-400D-8BFC-E6C2D0BF5BD9}"/>
              </a:ext>
            </a:extLst>
          </p:cNvPr>
          <p:cNvSpPr/>
          <p:nvPr/>
        </p:nvSpPr>
        <p:spPr>
          <a:xfrm>
            <a:off x="798963" y="4969521"/>
            <a:ext cx="2185214" cy="246221"/>
          </a:xfrm>
          <a:prstGeom prst="rect">
            <a:avLst/>
          </a:prstGeom>
        </p:spPr>
        <p:txBody>
          <a:bodyPr wrap="none" lIns="91440" tIns="45720" rIns="91440" bIns="45720" anchor="t">
            <a:spAutoFit/>
          </a:bodyPr>
          <a:lstStyle/>
          <a:p>
            <a:r>
              <a:rPr lang="en-US" sz="1000" dirty="0"/>
              <a:t>(see details on the following pages)</a:t>
            </a:r>
            <a:endParaRPr lang="en-US" sz="1000" dirty="0">
              <a:cs typeface="Segoe UI"/>
            </a:endParaRPr>
          </a:p>
        </p:txBody>
      </p:sp>
      <p:sp>
        <p:nvSpPr>
          <p:cNvPr id="4" name="Slide Number Placeholder 3">
            <a:extLst>
              <a:ext uri="{FF2B5EF4-FFF2-40B4-BE49-F238E27FC236}">
                <a16:creationId xmlns:a16="http://schemas.microsoft.com/office/drawing/2014/main" id="{B322A72C-6954-4B9D-9F4E-5E4332002A1B}"/>
              </a:ext>
            </a:extLst>
          </p:cNvPr>
          <p:cNvSpPr>
            <a:spLocks noGrp="1"/>
          </p:cNvSpPr>
          <p:nvPr>
            <p:ph type="sldNum" sz="quarter" idx="10"/>
          </p:nvPr>
        </p:nvSpPr>
        <p:spPr/>
        <p:txBody>
          <a:bodyPr/>
          <a:lstStyle/>
          <a:p>
            <a:fld id="{1D648693-0942-45E9-83AE-76FC568F9452}" type="slidenum">
              <a:rPr lang="en-US" smtClean="0"/>
              <a:pPr/>
              <a:t>10</a:t>
            </a:fld>
            <a:endParaRPr lang="en-US" dirty="0"/>
          </a:p>
        </p:txBody>
      </p:sp>
    </p:spTree>
    <p:extLst>
      <p:ext uri="{BB962C8B-B14F-4D97-AF65-F5344CB8AC3E}">
        <p14:creationId xmlns:p14="http://schemas.microsoft.com/office/powerpoint/2010/main" val="1246355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E38DDF1-5F61-8CB9-36AE-AA1FFD34FA6F}"/>
              </a:ext>
            </a:extLst>
          </p:cNvPr>
          <p:cNvSpPr>
            <a:spLocks noGrp="1"/>
          </p:cNvSpPr>
          <p:nvPr>
            <p:ph type="title"/>
          </p:nvPr>
        </p:nvSpPr>
        <p:spPr/>
        <p:txBody>
          <a:bodyPr>
            <a:noAutofit/>
          </a:bodyPr>
          <a:lstStyle/>
          <a:p>
            <a:r>
              <a:rPr lang="en-US" sz="3600" dirty="0"/>
              <a:t>Base applications</a:t>
            </a:r>
            <a:endParaRPr lang="en-US" sz="2800" b="0" i="1" dirty="0"/>
          </a:p>
        </p:txBody>
      </p:sp>
      <p:sp>
        <p:nvSpPr>
          <p:cNvPr id="2" name="Content Placeholder 1">
            <a:extLst>
              <a:ext uri="{FF2B5EF4-FFF2-40B4-BE49-F238E27FC236}">
                <a16:creationId xmlns:a16="http://schemas.microsoft.com/office/drawing/2014/main" id="{795CCC18-8E3E-379C-BF30-9C702D4C7610}"/>
              </a:ext>
            </a:extLst>
          </p:cNvPr>
          <p:cNvSpPr>
            <a:spLocks noGrp="1"/>
          </p:cNvSpPr>
          <p:nvPr>
            <p:ph idx="1"/>
          </p:nvPr>
        </p:nvSpPr>
        <p:spPr>
          <a:xfrm>
            <a:off x="457200" y="1447584"/>
            <a:ext cx="8229600" cy="3786267"/>
          </a:xfrm>
        </p:spPr>
        <p:txBody>
          <a:bodyPr vert="horz" lIns="91440" tIns="45720" rIns="91440" bIns="45720" rtlCol="0" anchor="t">
            <a:normAutofit/>
          </a:bodyPr>
          <a:lstStyle/>
          <a:p>
            <a:r>
              <a:rPr lang="en-US" sz="1600" dirty="0">
                <a:latin typeface="Segoe UI"/>
                <a:cs typeface="Segoe UI"/>
              </a:rPr>
              <a:t>Propose setting the fee for a </a:t>
            </a:r>
            <a:r>
              <a:rPr lang="en-US" sz="1600" b="1" dirty="0">
                <a:latin typeface="Segoe UI"/>
                <a:cs typeface="Segoe UI"/>
              </a:rPr>
              <a:t>base application </a:t>
            </a:r>
            <a:r>
              <a:rPr lang="en-US" sz="1600" dirty="0">
                <a:latin typeface="Segoe UI"/>
                <a:cs typeface="Segoe UI"/>
              </a:rPr>
              <a:t>at a rate greater ($100 more) than the TEAS Plus fee to recover some additional examination costs earlier in the trademark life cycle.</a:t>
            </a:r>
            <a:endParaRPr lang="en-US"/>
          </a:p>
          <a:p>
            <a:pPr lvl="1"/>
            <a:r>
              <a:rPr lang="en-US" sz="1400" dirty="0">
                <a:latin typeface="Segoe UI Light"/>
                <a:cs typeface="Segoe UI Light"/>
              </a:rPr>
              <a:t>The base application includes most of the same requirements as TEAS Plus and is therefore assumed to have a similar historical cost.</a:t>
            </a:r>
          </a:p>
          <a:p>
            <a:pPr lvl="1"/>
            <a:r>
              <a:rPr lang="en-US" sz="1400" dirty="0">
                <a:latin typeface="Segoe UI Light"/>
                <a:cs typeface="Segoe UI Light"/>
              </a:rPr>
              <a:t>Maintain a subsidized, low-cost filing option for under-resourced and under-represented brand owners. Not all costs are recovered.</a:t>
            </a:r>
            <a:endParaRPr lang="en-US">
              <a:latin typeface="Segoe UI Light"/>
              <a:cs typeface="Segoe UI Light"/>
            </a:endParaRPr>
          </a:p>
        </p:txBody>
      </p:sp>
      <p:graphicFrame>
        <p:nvGraphicFramePr>
          <p:cNvPr id="6" name="Content Placeholder 4">
            <a:extLst>
              <a:ext uri="{FF2B5EF4-FFF2-40B4-BE49-F238E27FC236}">
                <a16:creationId xmlns:a16="http://schemas.microsoft.com/office/drawing/2014/main" id="{49DDB668-B4AE-4000-8880-4C492E9EFC7D}"/>
              </a:ext>
            </a:extLst>
          </p:cNvPr>
          <p:cNvGraphicFramePr>
            <a:graphicFrameLocks/>
          </p:cNvGraphicFramePr>
          <p:nvPr>
            <p:extLst>
              <p:ext uri="{D42A27DB-BD31-4B8C-83A1-F6EECF244321}">
                <p14:modId xmlns:p14="http://schemas.microsoft.com/office/powerpoint/2010/main" val="1082654321"/>
              </p:ext>
            </p:extLst>
          </p:nvPr>
        </p:nvGraphicFramePr>
        <p:xfrm>
          <a:off x="449291" y="3563189"/>
          <a:ext cx="8229599" cy="1118252"/>
        </p:xfrm>
        <a:graphic>
          <a:graphicData uri="http://schemas.openxmlformats.org/drawingml/2006/table">
            <a:tbl>
              <a:tblPr firstRow="1" bandRow="1">
                <a:tableStyleId>{5C22544A-7EE6-4342-B048-85BDC9FD1C3A}</a:tableStyleId>
              </a:tblPr>
              <a:tblGrid>
                <a:gridCol w="926327">
                  <a:extLst>
                    <a:ext uri="{9D8B030D-6E8A-4147-A177-3AD203B41FA5}">
                      <a16:colId xmlns:a16="http://schemas.microsoft.com/office/drawing/2014/main" val="2559880622"/>
                    </a:ext>
                  </a:extLst>
                </a:gridCol>
                <a:gridCol w="2759103">
                  <a:extLst>
                    <a:ext uri="{9D8B030D-6E8A-4147-A177-3AD203B41FA5}">
                      <a16:colId xmlns:a16="http://schemas.microsoft.com/office/drawing/2014/main" val="579065524"/>
                    </a:ext>
                  </a:extLst>
                </a:gridCol>
                <a:gridCol w="985961">
                  <a:extLst>
                    <a:ext uri="{9D8B030D-6E8A-4147-A177-3AD203B41FA5}">
                      <a16:colId xmlns:a16="http://schemas.microsoft.com/office/drawing/2014/main" val="3685220340"/>
                    </a:ext>
                  </a:extLst>
                </a:gridCol>
                <a:gridCol w="970059">
                  <a:extLst>
                    <a:ext uri="{9D8B030D-6E8A-4147-A177-3AD203B41FA5}">
                      <a16:colId xmlns:a16="http://schemas.microsoft.com/office/drawing/2014/main" val="1453193676"/>
                    </a:ext>
                  </a:extLst>
                </a:gridCol>
                <a:gridCol w="985962">
                  <a:extLst>
                    <a:ext uri="{9D8B030D-6E8A-4147-A177-3AD203B41FA5}">
                      <a16:colId xmlns:a16="http://schemas.microsoft.com/office/drawing/2014/main" val="2861426548"/>
                    </a:ext>
                  </a:extLst>
                </a:gridCol>
                <a:gridCol w="803082">
                  <a:extLst>
                    <a:ext uri="{9D8B030D-6E8A-4147-A177-3AD203B41FA5}">
                      <a16:colId xmlns:a16="http://schemas.microsoft.com/office/drawing/2014/main" val="1374106642"/>
                    </a:ext>
                  </a:extLst>
                </a:gridCol>
                <a:gridCol w="799105">
                  <a:extLst>
                    <a:ext uri="{9D8B030D-6E8A-4147-A177-3AD203B41FA5}">
                      <a16:colId xmlns:a16="http://schemas.microsoft.com/office/drawing/2014/main" val="2628033061"/>
                    </a:ext>
                  </a:extLst>
                </a:gridCol>
              </a:tblGrid>
              <a:tr h="466225">
                <a:tc>
                  <a:txBody>
                    <a:bodyPr/>
                    <a:lstStyle/>
                    <a:p>
                      <a:pPr marL="0" marR="0" algn="ctr"/>
                      <a:r>
                        <a:rPr lang="en-US" sz="1200" dirty="0">
                          <a:effectLst/>
                          <a:latin typeface="Segoe UI"/>
                        </a:rPr>
                        <a:t>Fee code</a:t>
                      </a:r>
                      <a:endParaRPr lang="en-US" sz="12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r>
                        <a:rPr lang="en-US" sz="1200" dirty="0">
                          <a:effectLst/>
                          <a:latin typeface="Segoe UI"/>
                        </a:rPr>
                        <a:t>Description</a:t>
                      </a:r>
                      <a:endParaRPr lang="en-US" sz="1200" baseline="300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dirty="0">
                          <a:effectLst/>
                          <a:latin typeface="Segoe UI"/>
                        </a:rPr>
                        <a:t>Historical cost</a:t>
                      </a:r>
                    </a:p>
                    <a:p>
                      <a:pPr marL="0" marR="0" algn="ctr">
                        <a:spcBef>
                          <a:spcPts val="0"/>
                        </a:spcBef>
                        <a:spcAft>
                          <a:spcPts val="0"/>
                        </a:spcAft>
                      </a:pPr>
                      <a:r>
                        <a:rPr lang="en-US" sz="1200" dirty="0">
                          <a:effectLst/>
                          <a:latin typeface="Segoe UI"/>
                        </a:rPr>
                        <a:t>(FY 2022)</a:t>
                      </a:r>
                      <a:endParaRPr lang="en-US" sz="12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dirty="0">
                          <a:effectLst/>
                          <a:latin typeface="Segoe UI"/>
                        </a:rPr>
                        <a:t>Current fee </a:t>
                      </a:r>
                      <a:endParaRPr lang="en-US" sz="12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dirty="0">
                          <a:effectLst/>
                          <a:latin typeface="Segoe UI"/>
                        </a:rPr>
                        <a:t>Proposed fee</a:t>
                      </a:r>
                      <a:endParaRPr lang="en-US" sz="12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dirty="0">
                          <a:effectLst/>
                          <a:latin typeface="Segoe UI"/>
                          <a:ea typeface="Times New Roman"/>
                          <a:cs typeface="Times New Roman"/>
                        </a:rPr>
                        <a:t>Dollar change</a:t>
                      </a:r>
                    </a:p>
                  </a:txBody>
                  <a:tcPr marL="68580" marR="68580" marT="0" marB="0" anchor="ctr">
                    <a:solidFill>
                      <a:srgbClr val="003865"/>
                    </a:solidFill>
                  </a:tcPr>
                </a:tc>
                <a:tc>
                  <a:txBody>
                    <a:bodyPr/>
                    <a:lstStyle/>
                    <a:p>
                      <a:pPr marL="0" marR="0" algn="ctr">
                        <a:spcBef>
                          <a:spcPts val="0"/>
                        </a:spcBef>
                        <a:spcAft>
                          <a:spcPts val="0"/>
                        </a:spcAft>
                      </a:pPr>
                      <a:r>
                        <a:rPr lang="en-US" sz="1200" dirty="0">
                          <a:effectLst/>
                          <a:latin typeface="Segoe UI"/>
                        </a:rPr>
                        <a:t>Percent change</a:t>
                      </a:r>
                      <a:endParaRPr lang="en-US" sz="1200" dirty="0">
                        <a:effectLst/>
                        <a:latin typeface="Segoe UI"/>
                        <a:ea typeface="Times New Roman"/>
                        <a:cs typeface="Times New Roman"/>
                      </a:endParaRPr>
                    </a:p>
                  </a:txBody>
                  <a:tcPr marL="68580" marR="68580" marT="0" marB="0" anchor="ctr">
                    <a:solidFill>
                      <a:srgbClr val="003865"/>
                    </a:solidFill>
                  </a:tcPr>
                </a:tc>
                <a:extLst>
                  <a:ext uri="{0D108BD9-81ED-4DB2-BD59-A6C34878D82A}">
                    <a16:rowId xmlns:a16="http://schemas.microsoft.com/office/drawing/2014/main" val="153372161"/>
                  </a:ext>
                </a:extLst>
              </a:tr>
              <a:tr h="284806">
                <a:tc>
                  <a:txBody>
                    <a:bodyPr/>
                    <a:lstStyle/>
                    <a:p>
                      <a:pPr marL="0" marR="0" lvl="0" algn="ctr">
                        <a:lnSpc>
                          <a:spcPct val="100000"/>
                        </a:lnSpc>
                        <a:spcBef>
                          <a:spcPts val="600"/>
                        </a:spcBef>
                        <a:spcAft>
                          <a:spcPts val="600"/>
                        </a:spcAft>
                        <a:buNone/>
                      </a:pPr>
                      <a:r>
                        <a:rPr lang="en-US" sz="1200" b="1" dirty="0">
                          <a:solidFill>
                            <a:schemeClr val="bg1"/>
                          </a:solidFill>
                        </a:rPr>
                        <a:t>6001</a:t>
                      </a:r>
                    </a:p>
                  </a:txBody>
                  <a:tcPr marL="68580" marR="68580" marT="0" marB="0" anchor="ctr">
                    <a:solidFill>
                      <a:srgbClr val="003865"/>
                    </a:solidFill>
                  </a:tcPr>
                </a:tc>
                <a:tc>
                  <a:txBody>
                    <a:bodyPr/>
                    <a:lstStyle/>
                    <a:p>
                      <a:pPr marL="0" marR="0" lvl="0" algn="l">
                        <a:lnSpc>
                          <a:spcPct val="100000"/>
                        </a:lnSpc>
                        <a:spcBef>
                          <a:spcPts val="600"/>
                        </a:spcBef>
                        <a:spcAft>
                          <a:spcPts val="600"/>
                        </a:spcAft>
                        <a:buNone/>
                      </a:pPr>
                      <a:r>
                        <a:rPr lang="en-US" sz="1200" b="0" i="0" u="none" strike="noStrike" baseline="0" noProof="0" dirty="0">
                          <a:solidFill>
                            <a:srgbClr val="000000"/>
                          </a:solidFill>
                          <a:latin typeface="+mn-lt"/>
                        </a:rPr>
                        <a:t>Application, per class (paper)</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dirty="0">
                          <a:solidFill>
                            <a:schemeClr val="tx1"/>
                          </a:solidFill>
                          <a:effectLst/>
                          <a:latin typeface="Segoe UI"/>
                          <a:ea typeface="Times New Roman"/>
                          <a:cs typeface="Times New Roman"/>
                        </a:rPr>
                        <a:t>$1,526</a:t>
                      </a:r>
                    </a:p>
                  </a:txBody>
                  <a:tcPr marL="68580" marR="68580" marT="0" marB="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200" b="0" dirty="0">
                          <a:solidFill>
                            <a:schemeClr val="tx1"/>
                          </a:solidFill>
                          <a:effectLst/>
                          <a:latin typeface="+mn-lt"/>
                          <a:ea typeface="Times New Roman"/>
                          <a:cs typeface="Times New Roman"/>
                        </a:rPr>
                        <a:t>$750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dirty="0">
                          <a:solidFill>
                            <a:schemeClr val="tx1"/>
                          </a:solidFill>
                          <a:effectLst/>
                          <a:latin typeface="Segoe UI"/>
                          <a:ea typeface="Times New Roman"/>
                          <a:cs typeface="Times New Roman"/>
                        </a:rPr>
                        <a:t>$850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dirty="0">
                          <a:solidFill>
                            <a:schemeClr val="tx1"/>
                          </a:solidFill>
                          <a:effectLst/>
                          <a:latin typeface="Segoe UI"/>
                          <a:ea typeface="Times New Roman"/>
                          <a:cs typeface="Times New Roman"/>
                        </a:rPr>
                        <a:t>$100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dirty="0">
                          <a:solidFill>
                            <a:schemeClr val="tx1"/>
                          </a:solidFill>
                          <a:effectLst/>
                          <a:latin typeface="Segoe UI"/>
                          <a:ea typeface="Times New Roman"/>
                          <a:cs typeface="Times New Roman"/>
                        </a:rPr>
                        <a:t>12%</a:t>
                      </a:r>
                    </a:p>
                  </a:txBody>
                  <a:tcPr marL="68580" marR="68580" marT="0" marB="0" anchor="ctr">
                    <a:solidFill>
                      <a:srgbClr val="D9D9D6"/>
                    </a:solidFill>
                  </a:tcPr>
                </a:tc>
                <a:extLst>
                  <a:ext uri="{0D108BD9-81ED-4DB2-BD59-A6C34878D82A}">
                    <a16:rowId xmlns:a16="http://schemas.microsoft.com/office/drawing/2014/main" val="1872048003"/>
                  </a:ext>
                </a:extLst>
              </a:tr>
              <a:tr h="284806">
                <a:tc>
                  <a:txBody>
                    <a:bodyPr/>
                    <a:lstStyle/>
                    <a:p>
                      <a:pPr marL="0" lvl="0" algn="ctr">
                        <a:lnSpc>
                          <a:spcPct val="100000"/>
                        </a:lnSpc>
                        <a:spcBef>
                          <a:spcPts val="600"/>
                        </a:spcBef>
                        <a:spcAft>
                          <a:spcPts val="600"/>
                        </a:spcAft>
                        <a:buNone/>
                      </a:pPr>
                      <a:r>
                        <a:rPr lang="en-US" sz="1200" b="1" dirty="0">
                          <a:solidFill>
                            <a:schemeClr val="bg1"/>
                          </a:solidFill>
                          <a:effectLst/>
                          <a:latin typeface="Segoe UI"/>
                        </a:rPr>
                        <a:t>New</a:t>
                      </a:r>
                    </a:p>
                  </a:txBody>
                  <a:tcPr marL="68580" marR="68580" marT="0" marB="0" anchor="ctr">
                    <a:solidFill>
                      <a:srgbClr val="003865"/>
                    </a:solidFill>
                  </a:tcPr>
                </a:tc>
                <a:tc>
                  <a:txBody>
                    <a:bodyPr/>
                    <a:lstStyle/>
                    <a:p>
                      <a:pPr marL="0" lvl="0" algn="l">
                        <a:lnSpc>
                          <a:spcPct val="100000"/>
                        </a:lnSpc>
                        <a:spcBef>
                          <a:spcPts val="600"/>
                        </a:spcBef>
                        <a:spcAft>
                          <a:spcPts val="600"/>
                        </a:spcAft>
                        <a:buNone/>
                      </a:pPr>
                      <a:r>
                        <a:rPr lang="en-US" sz="1200" b="0" i="0" u="none" strike="noStrike" baseline="0" noProof="0" dirty="0">
                          <a:solidFill>
                            <a:srgbClr val="000000"/>
                          </a:solidFill>
                          <a:effectLst/>
                          <a:latin typeface="+mn-lt"/>
                        </a:rPr>
                        <a:t>Base application, per class</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200" dirty="0">
                          <a:solidFill>
                            <a:schemeClr val="tx1"/>
                          </a:solidFill>
                          <a:effectLst/>
                          <a:latin typeface="Segoe UI"/>
                        </a:rPr>
                        <a:t>n/a</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200" kern="1200" dirty="0">
                          <a:solidFill>
                            <a:schemeClr val="tx1"/>
                          </a:solidFill>
                          <a:effectLst/>
                          <a:latin typeface="Segoe UI"/>
                          <a:ea typeface="+mn-ea"/>
                          <a:cs typeface="+mn-cs"/>
                        </a:rPr>
                        <a:t>n/a</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200" dirty="0">
                          <a:solidFill>
                            <a:schemeClr val="tx1"/>
                          </a:solidFill>
                          <a:effectLst/>
                          <a:latin typeface="Segoe UI"/>
                        </a:rPr>
                        <a:t>$350</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200" b="0" dirty="0">
                          <a:solidFill>
                            <a:schemeClr val="tx1"/>
                          </a:solidFill>
                          <a:effectLst/>
                          <a:latin typeface="Segoe UI"/>
                          <a:ea typeface="Times New Roman"/>
                          <a:cs typeface="Times New Roman"/>
                        </a:rPr>
                        <a:t>n/a</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200" kern="1200" dirty="0">
                          <a:solidFill>
                            <a:schemeClr val="tx1"/>
                          </a:solidFill>
                          <a:effectLst/>
                          <a:latin typeface="Segoe UI"/>
                          <a:ea typeface="+mn-ea"/>
                          <a:cs typeface="+mn-cs"/>
                        </a:rPr>
                        <a:t>n/a</a:t>
                      </a:r>
                    </a:p>
                  </a:txBody>
                  <a:tcPr marL="68580" marR="68580" marT="0" marB="0" anchor="ctr">
                    <a:solidFill>
                      <a:srgbClr val="D9D9D6"/>
                    </a:solidFill>
                  </a:tcPr>
                </a:tc>
                <a:extLst>
                  <a:ext uri="{0D108BD9-81ED-4DB2-BD59-A6C34878D82A}">
                    <a16:rowId xmlns:a16="http://schemas.microsoft.com/office/drawing/2014/main" val="2913360570"/>
                  </a:ext>
                </a:extLst>
              </a:tr>
            </a:tbl>
          </a:graphicData>
        </a:graphic>
      </p:graphicFrame>
      <p:sp>
        <p:nvSpPr>
          <p:cNvPr id="4" name="Slide Number Placeholder 3">
            <a:extLst>
              <a:ext uri="{FF2B5EF4-FFF2-40B4-BE49-F238E27FC236}">
                <a16:creationId xmlns:a16="http://schemas.microsoft.com/office/drawing/2014/main" id="{635C0B3E-2F5E-1FFB-6743-B64543EC4C06}"/>
              </a:ext>
            </a:extLst>
          </p:cNvPr>
          <p:cNvSpPr>
            <a:spLocks noGrp="1"/>
          </p:cNvSpPr>
          <p:nvPr>
            <p:ph type="sldNum" sz="quarter" idx="10"/>
          </p:nvPr>
        </p:nvSpPr>
        <p:spPr/>
        <p:txBody>
          <a:bodyPr/>
          <a:lstStyle/>
          <a:p>
            <a:fld id="{1D648693-0942-45E9-83AE-76FC568F9452}" type="slidenum">
              <a:rPr lang="en-US" smtClean="0"/>
              <a:pPr/>
              <a:t>11</a:t>
            </a:fld>
            <a:endParaRPr lang="en-US" dirty="0"/>
          </a:p>
        </p:txBody>
      </p:sp>
    </p:spTree>
    <p:extLst>
      <p:ext uri="{BB962C8B-B14F-4D97-AF65-F5344CB8AC3E}">
        <p14:creationId xmlns:p14="http://schemas.microsoft.com/office/powerpoint/2010/main" val="1256860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BBD366E-9900-47E5-A21D-C9A05DC0F2A7}"/>
              </a:ext>
            </a:extLst>
          </p:cNvPr>
          <p:cNvSpPr>
            <a:spLocks noGrp="1"/>
          </p:cNvSpPr>
          <p:nvPr>
            <p:ph type="title"/>
          </p:nvPr>
        </p:nvSpPr>
        <p:spPr/>
        <p:txBody>
          <a:bodyPr>
            <a:normAutofit/>
          </a:bodyPr>
          <a:lstStyle/>
          <a:p>
            <a:r>
              <a:rPr lang="en-US" sz="3600" dirty="0"/>
              <a:t>Base applications </a:t>
            </a:r>
            <a:r>
              <a:rPr lang="en-US" sz="2800" b="0" dirty="0"/>
              <a:t>(cont.)</a:t>
            </a:r>
            <a:endParaRPr lang="en-US" sz="2800" b="0" dirty="0">
              <a:cs typeface="Segoe UI"/>
            </a:endParaRPr>
          </a:p>
          <a:p>
            <a:endParaRPr lang="en-US" sz="3600" dirty="0">
              <a:cs typeface="Segoe UI"/>
            </a:endParaRPr>
          </a:p>
        </p:txBody>
      </p:sp>
      <p:sp>
        <p:nvSpPr>
          <p:cNvPr id="5" name="Content Placeholder 4">
            <a:extLst>
              <a:ext uri="{FF2B5EF4-FFF2-40B4-BE49-F238E27FC236}">
                <a16:creationId xmlns:a16="http://schemas.microsoft.com/office/drawing/2014/main" id="{444D2286-4337-44F5-A4CD-7E22CFC0D9E9}"/>
              </a:ext>
            </a:extLst>
          </p:cNvPr>
          <p:cNvSpPr>
            <a:spLocks noGrp="1"/>
          </p:cNvSpPr>
          <p:nvPr>
            <p:ph idx="1"/>
          </p:nvPr>
        </p:nvSpPr>
        <p:spPr/>
        <p:txBody>
          <a:bodyPr vert="horz" lIns="91440" tIns="45720" rIns="91440" bIns="45720" rtlCol="0" anchor="t">
            <a:noAutofit/>
          </a:bodyPr>
          <a:lstStyle/>
          <a:p>
            <a:pPr>
              <a:lnSpc>
                <a:spcPct val="80000"/>
              </a:lnSpc>
            </a:pPr>
            <a:r>
              <a:rPr lang="en-US" sz="1600" dirty="0">
                <a:latin typeface="Segoe UI"/>
                <a:cs typeface="Segoe UI"/>
              </a:rPr>
              <a:t>Propose </a:t>
            </a:r>
            <a:r>
              <a:rPr lang="en-US" sz="1600" b="1" dirty="0">
                <a:latin typeface="Segoe UI"/>
                <a:cs typeface="Segoe UI"/>
              </a:rPr>
              <a:t>discontinuing</a:t>
            </a:r>
            <a:r>
              <a:rPr lang="en-US" sz="1600" dirty="0">
                <a:latin typeface="Segoe UI"/>
                <a:cs typeface="Segoe UI"/>
              </a:rPr>
              <a:t> the TEAS Standard application filing fee and fees for failing to meet TEAS Plus requirements, per class.</a:t>
            </a:r>
          </a:p>
          <a:p>
            <a:pPr>
              <a:lnSpc>
                <a:spcPct val="80000"/>
              </a:lnSpc>
            </a:pPr>
            <a:r>
              <a:rPr lang="en-US" sz="1600" dirty="0">
                <a:latin typeface="Segoe UI"/>
                <a:cs typeface="Segoe UI"/>
              </a:rPr>
              <a:t>Propose </a:t>
            </a:r>
            <a:r>
              <a:rPr lang="en-US" sz="1600" b="1" dirty="0">
                <a:latin typeface="Segoe UI"/>
                <a:cs typeface="Segoe UI"/>
              </a:rPr>
              <a:t>establishing new fees </a:t>
            </a:r>
            <a:r>
              <a:rPr lang="en-US" sz="1600" dirty="0">
                <a:latin typeface="Segoe UI"/>
                <a:cs typeface="Segoe UI"/>
              </a:rPr>
              <a:t>for filing a base application when complete information is not provided and for using the free-from text field to enter identifications of goods or services.</a:t>
            </a:r>
            <a:endParaRPr lang="en-US" sz="1600" dirty="0"/>
          </a:p>
        </p:txBody>
      </p:sp>
      <p:graphicFrame>
        <p:nvGraphicFramePr>
          <p:cNvPr id="6" name="Content Placeholder 4">
            <a:extLst>
              <a:ext uri="{FF2B5EF4-FFF2-40B4-BE49-F238E27FC236}">
                <a16:creationId xmlns:a16="http://schemas.microsoft.com/office/drawing/2014/main" id="{FDD9FB83-908D-43C8-BBF9-1529D9A216AA}"/>
              </a:ext>
            </a:extLst>
          </p:cNvPr>
          <p:cNvGraphicFramePr>
            <a:graphicFrameLocks/>
          </p:cNvGraphicFramePr>
          <p:nvPr>
            <p:extLst>
              <p:ext uri="{D42A27DB-BD31-4B8C-83A1-F6EECF244321}">
                <p14:modId xmlns:p14="http://schemas.microsoft.com/office/powerpoint/2010/main" val="232604694"/>
              </p:ext>
            </p:extLst>
          </p:nvPr>
        </p:nvGraphicFramePr>
        <p:xfrm>
          <a:off x="452992" y="2660925"/>
          <a:ext cx="8229599" cy="2682239"/>
        </p:xfrm>
        <a:graphic>
          <a:graphicData uri="http://schemas.openxmlformats.org/drawingml/2006/table">
            <a:tbl>
              <a:tblPr firstRow="1" bandRow="1">
                <a:tableStyleId>{5C22544A-7EE6-4342-B048-85BDC9FD1C3A}</a:tableStyleId>
              </a:tblPr>
              <a:tblGrid>
                <a:gridCol w="929148">
                  <a:extLst>
                    <a:ext uri="{9D8B030D-6E8A-4147-A177-3AD203B41FA5}">
                      <a16:colId xmlns:a16="http://schemas.microsoft.com/office/drawing/2014/main" val="2046749720"/>
                    </a:ext>
                  </a:extLst>
                </a:gridCol>
                <a:gridCol w="2753033">
                  <a:extLst>
                    <a:ext uri="{9D8B030D-6E8A-4147-A177-3AD203B41FA5}">
                      <a16:colId xmlns:a16="http://schemas.microsoft.com/office/drawing/2014/main" val="163136057"/>
                    </a:ext>
                  </a:extLst>
                </a:gridCol>
                <a:gridCol w="993058">
                  <a:extLst>
                    <a:ext uri="{9D8B030D-6E8A-4147-A177-3AD203B41FA5}">
                      <a16:colId xmlns:a16="http://schemas.microsoft.com/office/drawing/2014/main" val="807796088"/>
                    </a:ext>
                  </a:extLst>
                </a:gridCol>
                <a:gridCol w="963561">
                  <a:extLst>
                    <a:ext uri="{9D8B030D-6E8A-4147-A177-3AD203B41FA5}">
                      <a16:colId xmlns:a16="http://schemas.microsoft.com/office/drawing/2014/main" val="3657224819"/>
                    </a:ext>
                  </a:extLst>
                </a:gridCol>
                <a:gridCol w="993058">
                  <a:extLst>
                    <a:ext uri="{9D8B030D-6E8A-4147-A177-3AD203B41FA5}">
                      <a16:colId xmlns:a16="http://schemas.microsoft.com/office/drawing/2014/main" val="2838969407"/>
                    </a:ext>
                  </a:extLst>
                </a:gridCol>
                <a:gridCol w="796413">
                  <a:extLst>
                    <a:ext uri="{9D8B030D-6E8A-4147-A177-3AD203B41FA5}">
                      <a16:colId xmlns:a16="http://schemas.microsoft.com/office/drawing/2014/main" val="2612566839"/>
                    </a:ext>
                  </a:extLst>
                </a:gridCol>
                <a:gridCol w="801328">
                  <a:extLst>
                    <a:ext uri="{9D8B030D-6E8A-4147-A177-3AD203B41FA5}">
                      <a16:colId xmlns:a16="http://schemas.microsoft.com/office/drawing/2014/main" val="3113290421"/>
                    </a:ext>
                  </a:extLst>
                </a:gridCol>
              </a:tblGrid>
              <a:tr h="370840">
                <a:tc>
                  <a:txBody>
                    <a:bodyPr/>
                    <a:lstStyle/>
                    <a:p>
                      <a:pPr marL="0" marR="0" algn="ctr"/>
                      <a:r>
                        <a:rPr lang="en-US" sz="1000" dirty="0">
                          <a:effectLst/>
                          <a:latin typeface="Segoe UI"/>
                        </a:rPr>
                        <a:t>Fee code</a:t>
                      </a:r>
                      <a:endParaRPr lang="en-US" sz="10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r>
                        <a:rPr lang="en-US" sz="1000" dirty="0">
                          <a:effectLst/>
                          <a:latin typeface="Segoe UI"/>
                        </a:rPr>
                        <a:t>Description</a:t>
                      </a:r>
                      <a:endParaRPr lang="en-US" sz="1000" baseline="3000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000" dirty="0">
                          <a:effectLst/>
                          <a:latin typeface="Segoe UI"/>
                        </a:rPr>
                        <a:t>Historical cost</a:t>
                      </a:r>
                    </a:p>
                    <a:p>
                      <a:pPr marL="0" marR="0" algn="ctr">
                        <a:spcBef>
                          <a:spcPts val="0"/>
                        </a:spcBef>
                        <a:spcAft>
                          <a:spcPts val="0"/>
                        </a:spcAft>
                      </a:pPr>
                      <a:r>
                        <a:rPr lang="en-US" sz="1000" dirty="0">
                          <a:effectLst/>
                          <a:latin typeface="Segoe UI"/>
                        </a:rPr>
                        <a:t>(FY 2022)</a:t>
                      </a:r>
                      <a:endParaRPr lang="en-US" sz="10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000" dirty="0">
                          <a:effectLst/>
                          <a:latin typeface="Segoe UI"/>
                        </a:rPr>
                        <a:t>Current fee </a:t>
                      </a:r>
                      <a:endParaRPr lang="en-US" sz="10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000" dirty="0">
                          <a:effectLst/>
                          <a:latin typeface="Segoe UI"/>
                        </a:rPr>
                        <a:t>Proposed fee</a:t>
                      </a:r>
                      <a:endParaRPr lang="en-US" sz="10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000" dirty="0">
                          <a:effectLst/>
                          <a:latin typeface="Segoe UI"/>
                          <a:ea typeface="Times New Roman"/>
                          <a:cs typeface="Times New Roman"/>
                        </a:rPr>
                        <a:t>Dollar change</a:t>
                      </a:r>
                    </a:p>
                  </a:txBody>
                  <a:tcPr marL="68580" marR="68580" marT="0" marB="0" anchor="ctr">
                    <a:solidFill>
                      <a:srgbClr val="003865"/>
                    </a:solidFill>
                  </a:tcPr>
                </a:tc>
                <a:tc>
                  <a:txBody>
                    <a:bodyPr/>
                    <a:lstStyle/>
                    <a:p>
                      <a:pPr marL="0" marR="0" algn="ctr">
                        <a:spcBef>
                          <a:spcPts val="0"/>
                        </a:spcBef>
                        <a:spcAft>
                          <a:spcPts val="0"/>
                        </a:spcAft>
                      </a:pPr>
                      <a:r>
                        <a:rPr lang="en-US" sz="1000" dirty="0">
                          <a:effectLst/>
                          <a:latin typeface="Segoe UI"/>
                        </a:rPr>
                        <a:t>Percent change</a:t>
                      </a:r>
                      <a:endParaRPr lang="en-US" sz="1000" dirty="0">
                        <a:effectLst/>
                        <a:latin typeface="Segoe UI"/>
                        <a:ea typeface="Times New Roman"/>
                        <a:cs typeface="Times New Roman"/>
                      </a:endParaRPr>
                    </a:p>
                  </a:txBody>
                  <a:tcPr marL="68580" marR="68580" marT="0" marB="0" anchor="ctr">
                    <a:solidFill>
                      <a:srgbClr val="003865"/>
                    </a:solidFill>
                  </a:tcPr>
                </a:tc>
                <a:extLst>
                  <a:ext uri="{0D108BD9-81ED-4DB2-BD59-A6C34878D82A}">
                    <a16:rowId xmlns:a16="http://schemas.microsoft.com/office/drawing/2014/main" val="405390214"/>
                  </a:ext>
                </a:extLst>
              </a:tr>
              <a:tr h="370840">
                <a:tc>
                  <a:txBody>
                    <a:bodyPr/>
                    <a:lstStyle/>
                    <a:p>
                      <a:pPr marL="0" lvl="0" algn="ctr">
                        <a:lnSpc>
                          <a:spcPct val="100000"/>
                        </a:lnSpc>
                        <a:spcBef>
                          <a:spcPts val="600"/>
                        </a:spcBef>
                        <a:spcAft>
                          <a:spcPts val="600"/>
                        </a:spcAft>
                        <a:buNone/>
                      </a:pPr>
                      <a:r>
                        <a:rPr lang="en-US" sz="1000" b="1" dirty="0">
                          <a:solidFill>
                            <a:schemeClr val="bg1"/>
                          </a:solidFill>
                          <a:effectLst/>
                          <a:latin typeface="Segoe UI"/>
                        </a:rPr>
                        <a:t>6008</a:t>
                      </a:r>
                    </a:p>
                  </a:txBody>
                  <a:tcPr marL="68580" marR="68580" marT="0" marB="0" anchor="ctr">
                    <a:solidFill>
                      <a:srgbClr val="003865"/>
                    </a:solidFill>
                  </a:tcPr>
                </a:tc>
                <a:tc>
                  <a:txBody>
                    <a:bodyPr/>
                    <a:lstStyle/>
                    <a:p>
                      <a:pPr marL="0" marR="0" lvl="0" indent="0" algn="l" rtl="0" eaLnBrk="1" fontAlgn="auto" latinLnBrk="0" hangingPunct="1">
                        <a:lnSpc>
                          <a:spcPct val="100000"/>
                        </a:lnSpc>
                        <a:spcBef>
                          <a:spcPts val="600"/>
                        </a:spcBef>
                        <a:spcAft>
                          <a:spcPts val="600"/>
                        </a:spcAft>
                        <a:buClrTx/>
                        <a:buSzTx/>
                        <a:buFontTx/>
                        <a:buNone/>
                      </a:pPr>
                      <a:r>
                        <a:rPr lang="en-US" sz="1000" dirty="0"/>
                        <a:t>Fee for failing to meet TEAS Plus requirements, per class </a:t>
                      </a:r>
                      <a:r>
                        <a:rPr lang="en-US" sz="1000" b="0" i="0" u="none" strike="noStrike" noProof="0" dirty="0">
                          <a:solidFill>
                            <a:srgbClr val="000000"/>
                          </a:solidFill>
                          <a:latin typeface="Segoe UI"/>
                        </a:rPr>
                        <a:t>(paper)</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dirty="0">
                          <a:solidFill>
                            <a:schemeClr val="tx1"/>
                          </a:solidFill>
                          <a:effectLst/>
                          <a:latin typeface="Segoe UI"/>
                        </a:rPr>
                        <a:t>n/a</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kern="1200" dirty="0">
                          <a:solidFill>
                            <a:schemeClr val="tx1"/>
                          </a:solidFill>
                          <a:effectLst/>
                          <a:latin typeface="Segoe UI"/>
                          <a:ea typeface="+mn-ea"/>
                          <a:cs typeface="+mn-cs"/>
                        </a:rPr>
                        <a:t>$100</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b="0" dirty="0">
                          <a:solidFill>
                            <a:schemeClr val="tx1"/>
                          </a:solidFill>
                          <a:effectLst/>
                          <a:latin typeface="+mn-lt"/>
                          <a:ea typeface="Times New Roman"/>
                          <a:cs typeface="Times New Roman"/>
                        </a:rPr>
                        <a:t>discontinue</a:t>
                      </a:r>
                      <a:endParaRPr lang="en-US" sz="1000" dirty="0">
                        <a:solidFill>
                          <a:schemeClr val="tx1"/>
                        </a:solidFill>
                        <a:effectLst/>
                        <a:latin typeface="Segoe UI"/>
                      </a:endParaRP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b="0" dirty="0">
                          <a:solidFill>
                            <a:schemeClr val="tx1"/>
                          </a:solidFill>
                          <a:effectLst/>
                          <a:latin typeface="Segoe UI"/>
                          <a:ea typeface="Times New Roman"/>
                          <a:cs typeface="Times New Roman"/>
                        </a:rPr>
                        <a:t>n/a</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kern="1200" dirty="0">
                          <a:solidFill>
                            <a:schemeClr val="tx1"/>
                          </a:solidFill>
                          <a:effectLst/>
                          <a:latin typeface="+mn-lt"/>
                          <a:ea typeface="+mn-ea"/>
                          <a:cs typeface="+mn-cs"/>
                        </a:rPr>
                        <a:t>n/a</a:t>
                      </a:r>
                    </a:p>
                  </a:txBody>
                  <a:tcPr marL="68580" marR="68580" marT="0" marB="0" anchor="ctr">
                    <a:solidFill>
                      <a:srgbClr val="D9D9D6"/>
                    </a:solidFill>
                  </a:tcPr>
                </a:tc>
                <a:extLst>
                  <a:ext uri="{0D108BD9-81ED-4DB2-BD59-A6C34878D82A}">
                    <a16:rowId xmlns:a16="http://schemas.microsoft.com/office/drawing/2014/main" val="3939208474"/>
                  </a:ext>
                </a:extLst>
              </a:tr>
              <a:tr h="370840">
                <a:tc>
                  <a:txBody>
                    <a:bodyPr/>
                    <a:lstStyle/>
                    <a:p>
                      <a:pPr marL="0" lvl="0" algn="ctr">
                        <a:lnSpc>
                          <a:spcPct val="100000"/>
                        </a:lnSpc>
                        <a:spcBef>
                          <a:spcPts val="600"/>
                        </a:spcBef>
                        <a:spcAft>
                          <a:spcPts val="600"/>
                        </a:spcAft>
                        <a:buNone/>
                      </a:pPr>
                      <a:r>
                        <a:rPr lang="en-US" sz="1000" b="1" dirty="0">
                          <a:solidFill>
                            <a:schemeClr val="bg1"/>
                          </a:solidFill>
                          <a:effectLst/>
                          <a:latin typeface="Segoe UI"/>
                        </a:rPr>
                        <a:t>7008</a:t>
                      </a:r>
                    </a:p>
                  </a:txBody>
                  <a:tcPr marL="68580" marR="68580" marT="0" marB="0" anchor="ctr">
                    <a:solidFill>
                      <a:srgbClr val="003865"/>
                    </a:solidFill>
                  </a:tcPr>
                </a:tc>
                <a:tc>
                  <a:txBody>
                    <a:bodyPr/>
                    <a:lstStyle/>
                    <a:p>
                      <a:pPr marL="0" lvl="0" algn="l">
                        <a:lnSpc>
                          <a:spcPct val="100000"/>
                        </a:lnSpc>
                        <a:spcBef>
                          <a:spcPts val="600"/>
                        </a:spcBef>
                        <a:spcAft>
                          <a:spcPts val="600"/>
                        </a:spcAft>
                        <a:buNone/>
                      </a:pPr>
                      <a:r>
                        <a:rPr lang="en-US" sz="1000" dirty="0"/>
                        <a:t>Fee for failing to meet TEAS Plus requirements, per class </a:t>
                      </a:r>
                      <a:r>
                        <a:rPr lang="en-US" sz="1000" b="0" i="0" u="none" strike="noStrike" baseline="0" noProof="0" dirty="0">
                          <a:solidFill>
                            <a:srgbClr val="000000"/>
                          </a:solidFill>
                          <a:latin typeface="+mn-lt"/>
                        </a:rPr>
                        <a:t>(electronic)</a:t>
                      </a:r>
                      <a:endParaRPr lang="en-US" sz="1000" dirty="0"/>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dirty="0">
                          <a:solidFill>
                            <a:schemeClr val="tx1"/>
                          </a:solidFill>
                          <a:effectLst/>
                          <a:latin typeface="Segoe UI"/>
                        </a:rPr>
                        <a:t>$3</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kern="1200" dirty="0">
                          <a:solidFill>
                            <a:schemeClr val="tx1"/>
                          </a:solidFill>
                          <a:effectLst/>
                          <a:latin typeface="Segoe UI"/>
                          <a:ea typeface="+mn-ea"/>
                          <a:cs typeface="+mn-cs"/>
                        </a:rPr>
                        <a:t>$100</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b="0" dirty="0">
                          <a:solidFill>
                            <a:schemeClr val="tx1"/>
                          </a:solidFill>
                          <a:effectLst/>
                          <a:latin typeface="+mn-lt"/>
                          <a:ea typeface="Times New Roman"/>
                          <a:cs typeface="Times New Roman"/>
                        </a:rPr>
                        <a:t>discontinue</a:t>
                      </a:r>
                      <a:endParaRPr lang="en-US" sz="1000" dirty="0">
                        <a:solidFill>
                          <a:schemeClr val="tx1"/>
                        </a:solidFill>
                        <a:effectLst/>
                        <a:latin typeface="Segoe UI"/>
                      </a:endParaRP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b="0" dirty="0">
                          <a:solidFill>
                            <a:schemeClr val="tx1"/>
                          </a:solidFill>
                          <a:effectLst/>
                          <a:latin typeface="Segoe UI"/>
                          <a:ea typeface="Times New Roman"/>
                          <a:cs typeface="Times New Roman"/>
                        </a:rPr>
                        <a:t>n/a</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kern="1200" dirty="0">
                          <a:solidFill>
                            <a:schemeClr val="tx1"/>
                          </a:solidFill>
                          <a:effectLst/>
                          <a:latin typeface="Segoe UI"/>
                          <a:ea typeface="+mn-ea"/>
                          <a:cs typeface="+mn-cs"/>
                        </a:rPr>
                        <a:t>n/a</a:t>
                      </a:r>
                    </a:p>
                  </a:txBody>
                  <a:tcPr marL="68580" marR="68580" marT="0" marB="0" anchor="ctr">
                    <a:solidFill>
                      <a:srgbClr val="D9D9D6"/>
                    </a:solidFill>
                  </a:tcPr>
                </a:tc>
                <a:extLst>
                  <a:ext uri="{0D108BD9-81ED-4DB2-BD59-A6C34878D82A}">
                    <a16:rowId xmlns:a16="http://schemas.microsoft.com/office/drawing/2014/main" val="613661012"/>
                  </a:ext>
                </a:extLst>
              </a:tr>
              <a:tr h="370839">
                <a:tc>
                  <a:txBody>
                    <a:bodyPr/>
                    <a:lstStyle/>
                    <a:p>
                      <a:pPr marL="0" lvl="0" algn="ctr">
                        <a:lnSpc>
                          <a:spcPct val="100000"/>
                        </a:lnSpc>
                        <a:spcBef>
                          <a:spcPts val="600"/>
                        </a:spcBef>
                        <a:spcAft>
                          <a:spcPts val="600"/>
                        </a:spcAft>
                        <a:buNone/>
                      </a:pPr>
                      <a:r>
                        <a:rPr lang="en-US" sz="1000" b="1" dirty="0">
                          <a:solidFill>
                            <a:schemeClr val="bg1"/>
                          </a:solidFill>
                          <a:effectLst/>
                          <a:latin typeface="Segoe UI"/>
                        </a:rPr>
                        <a:t>7007</a:t>
                      </a:r>
                    </a:p>
                  </a:txBody>
                  <a:tcPr marL="68580" marR="68580" marT="0" marB="0" anchor="ctr">
                    <a:solidFill>
                      <a:srgbClr val="003865"/>
                    </a:solidFill>
                  </a:tcPr>
                </a:tc>
                <a:tc>
                  <a:txBody>
                    <a:bodyPr/>
                    <a:lstStyle/>
                    <a:p>
                      <a:pPr marL="0" lvl="0" algn="l">
                        <a:lnSpc>
                          <a:spcPct val="100000"/>
                        </a:lnSpc>
                        <a:spcBef>
                          <a:spcPts val="600"/>
                        </a:spcBef>
                        <a:spcAft>
                          <a:spcPts val="600"/>
                        </a:spcAft>
                        <a:buNone/>
                      </a:pPr>
                      <a:r>
                        <a:rPr lang="en-US" sz="1000" b="0" i="0" u="none" strike="noStrike" baseline="0" noProof="0" dirty="0">
                          <a:solidFill>
                            <a:srgbClr val="000000"/>
                          </a:solidFill>
                          <a:effectLst/>
                          <a:latin typeface="Segoe UI"/>
                        </a:rPr>
                        <a:t>Application (TEAS Plus), per class</a:t>
                      </a:r>
                      <a:endParaRPr lang="en-US" sz="1000"/>
                    </a:p>
                  </a:txBody>
                  <a:tcPr marL="68580" marR="68580" marT="0" marB="0" anchor="ctr">
                    <a:solidFill>
                      <a:srgbClr val="D9D9D6"/>
                    </a:solidFill>
                  </a:tcPr>
                </a:tc>
                <a:tc>
                  <a:txBody>
                    <a:bodyPr/>
                    <a:lstStyle/>
                    <a:p>
                      <a:pPr lvl="0" algn="r">
                        <a:lnSpc>
                          <a:spcPct val="100000"/>
                        </a:lnSpc>
                        <a:spcBef>
                          <a:spcPts val="0"/>
                        </a:spcBef>
                        <a:spcAft>
                          <a:spcPts val="0"/>
                        </a:spcAft>
                        <a:buNone/>
                      </a:pPr>
                      <a:r>
                        <a:rPr lang="en-US" sz="1000" b="0" i="0" u="none" strike="noStrike" noProof="0" dirty="0">
                          <a:solidFill>
                            <a:schemeClr val="tx1"/>
                          </a:solidFill>
                          <a:effectLst/>
                          <a:latin typeface="Segoe UI"/>
                        </a:rPr>
                        <a:t>$373</a:t>
                      </a:r>
                      <a:endParaRPr lang="en-US" sz="1000" b="0" i="0" u="none" strike="noStrike" noProof="0">
                        <a:solidFill>
                          <a:srgbClr val="000000"/>
                        </a:solidFill>
                        <a:effectLst/>
                        <a:latin typeface="Segoe UI"/>
                      </a:endParaRPr>
                    </a:p>
                  </a:txBody>
                  <a:tcPr marL="68580" marR="68580" marT="0" marB="0" anchor="ctr">
                    <a:solidFill>
                      <a:srgbClr val="D9D9D6"/>
                    </a:solidFill>
                  </a:tcPr>
                </a:tc>
                <a:tc>
                  <a:txBody>
                    <a:bodyPr/>
                    <a:lstStyle/>
                    <a:p>
                      <a:pPr marL="0" lvl="0" indent="0" algn="r">
                        <a:lnSpc>
                          <a:spcPct val="100000"/>
                        </a:lnSpc>
                        <a:buNone/>
                      </a:pPr>
                      <a:r>
                        <a:rPr lang="en-US" sz="1000" b="0" i="0" u="none" strike="noStrike" baseline="0" noProof="0" dirty="0">
                          <a:solidFill>
                            <a:srgbClr val="000000"/>
                          </a:solidFill>
                          <a:effectLst/>
                          <a:latin typeface="Segoe UI"/>
                        </a:rPr>
                        <a:t>$250</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b="0" dirty="0">
                          <a:solidFill>
                            <a:schemeClr val="tx1"/>
                          </a:solidFill>
                          <a:effectLst/>
                          <a:latin typeface="Segoe UI"/>
                          <a:ea typeface="Times New Roman"/>
                          <a:cs typeface="Times New Roman"/>
                        </a:rPr>
                        <a:t>discontinue</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b="0" dirty="0">
                          <a:solidFill>
                            <a:schemeClr val="tx1"/>
                          </a:solidFill>
                          <a:effectLst/>
                          <a:latin typeface="Segoe UI"/>
                          <a:ea typeface="Times New Roman"/>
                          <a:cs typeface="Times New Roman"/>
                        </a:rPr>
                        <a:t>n/a</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kern="1200" dirty="0">
                          <a:solidFill>
                            <a:schemeClr val="tx1"/>
                          </a:solidFill>
                          <a:effectLst/>
                          <a:latin typeface="+mn-lt"/>
                          <a:ea typeface="+mn-ea"/>
                          <a:cs typeface="+mn-cs"/>
                        </a:rPr>
                        <a:t>n/a</a:t>
                      </a:r>
                    </a:p>
                  </a:txBody>
                  <a:tcPr marL="68580" marR="68580" marT="0" marB="0" anchor="ctr">
                    <a:solidFill>
                      <a:srgbClr val="D9D9D6"/>
                    </a:solidFill>
                  </a:tcPr>
                </a:tc>
                <a:extLst>
                  <a:ext uri="{0D108BD9-81ED-4DB2-BD59-A6C34878D82A}">
                    <a16:rowId xmlns:a16="http://schemas.microsoft.com/office/drawing/2014/main" val="3764695595"/>
                  </a:ext>
                </a:extLst>
              </a:tr>
              <a:tr h="370840">
                <a:tc>
                  <a:txBody>
                    <a:bodyPr/>
                    <a:lstStyle/>
                    <a:p>
                      <a:pPr marL="0" marR="0" lvl="0" algn="ctr">
                        <a:lnSpc>
                          <a:spcPct val="100000"/>
                        </a:lnSpc>
                        <a:spcBef>
                          <a:spcPts val="600"/>
                        </a:spcBef>
                        <a:spcAft>
                          <a:spcPts val="600"/>
                        </a:spcAft>
                        <a:buNone/>
                      </a:pPr>
                      <a:r>
                        <a:rPr lang="en-US" sz="1000" b="1" dirty="0">
                          <a:solidFill>
                            <a:schemeClr val="bg1"/>
                          </a:solidFill>
                          <a:effectLst/>
                          <a:latin typeface="Segoe UI"/>
                        </a:rPr>
                        <a:t>7009</a:t>
                      </a:r>
                      <a:endParaRPr lang="en-US" sz="1000" b="1">
                        <a:solidFill>
                          <a:schemeClr val="bg1"/>
                        </a:solidFill>
                      </a:endParaRPr>
                    </a:p>
                  </a:txBody>
                  <a:tcPr marL="68580" marR="68580" marT="0" marB="0" anchor="ctr">
                    <a:solidFill>
                      <a:srgbClr val="003865"/>
                    </a:solidFill>
                  </a:tcPr>
                </a:tc>
                <a:tc>
                  <a:txBody>
                    <a:bodyPr/>
                    <a:lstStyle/>
                    <a:p>
                      <a:pPr marL="0" marR="0" lvl="0" algn="l">
                        <a:lnSpc>
                          <a:spcPct val="100000"/>
                        </a:lnSpc>
                        <a:spcBef>
                          <a:spcPts val="600"/>
                        </a:spcBef>
                        <a:spcAft>
                          <a:spcPts val="600"/>
                        </a:spcAft>
                        <a:buNone/>
                      </a:pPr>
                      <a:r>
                        <a:rPr lang="en-US" sz="1000" b="0" i="0" u="none" strike="noStrike" baseline="0" noProof="0" dirty="0">
                          <a:solidFill>
                            <a:srgbClr val="000000"/>
                          </a:solidFill>
                          <a:effectLst/>
                          <a:latin typeface="+mn-lt"/>
                        </a:rPr>
                        <a:t>Application (TEAS Standard), per class</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000" b="0" dirty="0">
                          <a:solidFill>
                            <a:schemeClr val="tx1"/>
                          </a:solidFill>
                          <a:effectLst/>
                          <a:latin typeface="Segoe UI"/>
                          <a:ea typeface="Times New Roman"/>
                          <a:cs typeface="Times New Roman"/>
                        </a:rPr>
                        <a:t>$504</a:t>
                      </a:r>
                    </a:p>
                  </a:txBody>
                  <a:tcPr marL="68580" marR="68580" marT="0" marB="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000" dirty="0">
                          <a:solidFill>
                            <a:schemeClr val="tx1"/>
                          </a:solidFill>
                          <a:effectLst/>
                          <a:latin typeface="+mn-lt"/>
                        </a:rPr>
                        <a:t>$350</a:t>
                      </a:r>
                      <a:endParaRPr lang="en-US" sz="1000" b="1">
                        <a:solidFill>
                          <a:schemeClr val="tx1"/>
                        </a:solidFill>
                        <a:effectLst/>
                        <a:latin typeface="+mn-lt"/>
                        <a:ea typeface="Times New Roman"/>
                        <a:cs typeface="Times New Roman"/>
                      </a:endParaRP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000" b="0" dirty="0">
                          <a:solidFill>
                            <a:schemeClr val="tx1"/>
                          </a:solidFill>
                          <a:effectLst/>
                          <a:latin typeface="Segoe UI"/>
                          <a:ea typeface="Times New Roman"/>
                          <a:cs typeface="Times New Roman"/>
                        </a:rPr>
                        <a:t>discontinue</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000" b="0" dirty="0">
                          <a:solidFill>
                            <a:schemeClr val="tx1"/>
                          </a:solidFill>
                          <a:effectLst/>
                          <a:latin typeface="Segoe UI"/>
                          <a:ea typeface="Times New Roman"/>
                          <a:cs typeface="Times New Roman"/>
                        </a:rPr>
                        <a:t>n/a</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kern="1200" dirty="0">
                          <a:solidFill>
                            <a:schemeClr val="tx1"/>
                          </a:solidFill>
                          <a:effectLst/>
                          <a:latin typeface="+mn-lt"/>
                          <a:ea typeface="+mn-ea"/>
                          <a:cs typeface="+mn-cs"/>
                        </a:rPr>
                        <a:t>n/a</a:t>
                      </a:r>
                    </a:p>
                  </a:txBody>
                  <a:tcPr marL="68580" marR="68580" marT="0" marB="0" anchor="ctr">
                    <a:solidFill>
                      <a:srgbClr val="D9D9D6"/>
                    </a:solidFill>
                  </a:tcPr>
                </a:tc>
                <a:extLst>
                  <a:ext uri="{0D108BD9-81ED-4DB2-BD59-A6C34878D82A}">
                    <a16:rowId xmlns:a16="http://schemas.microsoft.com/office/drawing/2014/main" val="3213482612"/>
                  </a:ext>
                </a:extLst>
              </a:tr>
              <a:tr h="370840">
                <a:tc>
                  <a:txBody>
                    <a:bodyPr/>
                    <a:lstStyle/>
                    <a:p>
                      <a:pPr marL="0" lvl="0" algn="ctr">
                        <a:lnSpc>
                          <a:spcPct val="100000"/>
                        </a:lnSpc>
                        <a:spcBef>
                          <a:spcPts val="600"/>
                        </a:spcBef>
                        <a:spcAft>
                          <a:spcPts val="600"/>
                        </a:spcAft>
                        <a:buNone/>
                      </a:pPr>
                      <a:r>
                        <a:rPr lang="en-US" sz="1000" b="1" dirty="0">
                          <a:solidFill>
                            <a:schemeClr val="bg1"/>
                          </a:solidFill>
                          <a:effectLst/>
                          <a:latin typeface="Segoe UI"/>
                        </a:rPr>
                        <a:t>New fee code</a:t>
                      </a:r>
                    </a:p>
                  </a:txBody>
                  <a:tcPr marL="68580" marR="68580" marT="0" marB="0" anchor="ctr">
                    <a:solidFill>
                      <a:srgbClr val="003865"/>
                    </a:solidFill>
                  </a:tcPr>
                </a:tc>
                <a:tc>
                  <a:txBody>
                    <a:bodyPr/>
                    <a:lstStyle/>
                    <a:p>
                      <a:pPr marL="0" lvl="0" algn="l">
                        <a:lnSpc>
                          <a:spcPct val="100000"/>
                        </a:lnSpc>
                        <a:spcBef>
                          <a:spcPts val="600"/>
                        </a:spcBef>
                        <a:spcAft>
                          <a:spcPts val="600"/>
                        </a:spcAft>
                        <a:buNone/>
                      </a:pPr>
                      <a:r>
                        <a:rPr lang="en-US" sz="1000" dirty="0"/>
                        <a:t>Fee for insufficient information </a:t>
                      </a:r>
                      <a:r>
                        <a:rPr lang="en-US" sz="1000" b="0" i="0" u="none" strike="noStrike" noProof="0" dirty="0">
                          <a:solidFill>
                            <a:srgbClr val="000000"/>
                          </a:solidFill>
                          <a:latin typeface="Segoe UI"/>
                        </a:rPr>
                        <a:t>(§§1 and 44)</a:t>
                      </a:r>
                      <a:r>
                        <a:rPr lang="en-US" sz="1000" dirty="0"/>
                        <a:t>, per class*</a:t>
                      </a:r>
                      <a:endParaRPr lang="en-US" dirty="0"/>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dirty="0">
                          <a:solidFill>
                            <a:schemeClr val="tx1"/>
                          </a:solidFill>
                          <a:effectLst/>
                          <a:latin typeface="Segoe UI"/>
                        </a:rPr>
                        <a:t>n/a</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kern="1200" dirty="0">
                          <a:solidFill>
                            <a:schemeClr val="tx1"/>
                          </a:solidFill>
                          <a:effectLst/>
                          <a:latin typeface="Segoe UI"/>
                          <a:ea typeface="+mn-ea"/>
                          <a:cs typeface="+mn-cs"/>
                        </a:rPr>
                        <a:t>n/a</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dirty="0">
                          <a:solidFill>
                            <a:schemeClr val="tx1"/>
                          </a:solidFill>
                          <a:effectLst/>
                          <a:latin typeface="Segoe UI"/>
                        </a:rPr>
                        <a:t>$100</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dirty="0">
                          <a:solidFill>
                            <a:schemeClr val="tx1"/>
                          </a:solidFill>
                          <a:effectLst/>
                          <a:latin typeface="Segoe UI"/>
                        </a:rPr>
                        <a:t>n/a</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kern="1200" dirty="0">
                          <a:solidFill>
                            <a:schemeClr val="tx1"/>
                          </a:solidFill>
                          <a:effectLst/>
                          <a:latin typeface="Segoe UI"/>
                          <a:ea typeface="+mn-ea"/>
                          <a:cs typeface="+mn-cs"/>
                        </a:rPr>
                        <a:t>n/a</a:t>
                      </a:r>
                    </a:p>
                  </a:txBody>
                  <a:tcPr marL="68580" marR="68580" marT="0" marB="0" anchor="ctr">
                    <a:solidFill>
                      <a:srgbClr val="D9D9D6"/>
                    </a:solidFill>
                  </a:tcPr>
                </a:tc>
                <a:extLst>
                  <a:ext uri="{0D108BD9-81ED-4DB2-BD59-A6C34878D82A}">
                    <a16:rowId xmlns:a16="http://schemas.microsoft.com/office/drawing/2014/main" val="469207186"/>
                  </a:ext>
                </a:extLst>
              </a:tr>
              <a:tr h="370840">
                <a:tc>
                  <a:txBody>
                    <a:bodyPr/>
                    <a:lstStyle/>
                    <a:p>
                      <a:pPr marL="0" lvl="0" algn="ctr">
                        <a:lnSpc>
                          <a:spcPct val="100000"/>
                        </a:lnSpc>
                        <a:spcBef>
                          <a:spcPts val="600"/>
                        </a:spcBef>
                        <a:spcAft>
                          <a:spcPts val="600"/>
                        </a:spcAft>
                        <a:buNone/>
                      </a:pPr>
                      <a:r>
                        <a:rPr lang="en-US" sz="1000" b="1" dirty="0">
                          <a:solidFill>
                            <a:schemeClr val="bg1"/>
                          </a:solidFill>
                          <a:effectLst/>
                          <a:latin typeface="Segoe UI"/>
                        </a:rPr>
                        <a:t>New fee code</a:t>
                      </a:r>
                    </a:p>
                  </a:txBody>
                  <a:tcPr marL="68580" marR="68580" marT="0" marB="0" anchor="ctr">
                    <a:solidFill>
                      <a:srgbClr val="003865"/>
                    </a:solidFill>
                  </a:tcPr>
                </a:tc>
                <a:tc>
                  <a:txBody>
                    <a:bodyPr/>
                    <a:lstStyle/>
                    <a:p>
                      <a:pPr marL="0" lvl="0" algn="l">
                        <a:lnSpc>
                          <a:spcPct val="100000"/>
                        </a:lnSpc>
                        <a:spcBef>
                          <a:spcPts val="600"/>
                        </a:spcBef>
                        <a:spcAft>
                          <a:spcPts val="600"/>
                        </a:spcAft>
                        <a:buNone/>
                      </a:pPr>
                      <a:r>
                        <a:rPr lang="en-US" sz="1000" dirty="0"/>
                        <a:t>Fee for using the free-form text box to enter the identification of goods/services </a:t>
                      </a:r>
                      <a:r>
                        <a:rPr lang="en-US" sz="1000" b="0" i="0" u="none" strike="noStrike" noProof="0" dirty="0">
                          <a:solidFill>
                            <a:srgbClr val="000000"/>
                          </a:solidFill>
                          <a:latin typeface="Segoe UI"/>
                        </a:rPr>
                        <a:t>(§§1 and 44)</a:t>
                      </a:r>
                      <a:r>
                        <a:rPr lang="en-US" sz="1000" dirty="0"/>
                        <a:t>, per class*</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dirty="0">
                          <a:solidFill>
                            <a:schemeClr val="tx1"/>
                          </a:solidFill>
                          <a:effectLst/>
                          <a:latin typeface="Segoe UI"/>
                        </a:rPr>
                        <a:t>n/a</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kern="1200" dirty="0">
                          <a:solidFill>
                            <a:schemeClr val="tx1"/>
                          </a:solidFill>
                          <a:effectLst/>
                          <a:latin typeface="Segoe UI"/>
                          <a:ea typeface="+mn-ea"/>
                          <a:cs typeface="+mn-cs"/>
                        </a:rPr>
                        <a:t>n/a</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dirty="0">
                          <a:solidFill>
                            <a:schemeClr val="tx1"/>
                          </a:solidFill>
                          <a:effectLst/>
                          <a:latin typeface="Segoe UI"/>
                        </a:rPr>
                        <a:t>$200</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dirty="0">
                          <a:solidFill>
                            <a:schemeClr val="tx1"/>
                          </a:solidFill>
                          <a:effectLst/>
                          <a:latin typeface="Segoe UI"/>
                        </a:rPr>
                        <a:t>n/a</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kern="1200" dirty="0">
                          <a:solidFill>
                            <a:schemeClr val="tx1"/>
                          </a:solidFill>
                          <a:effectLst/>
                          <a:latin typeface="Segoe UI"/>
                          <a:ea typeface="+mn-ea"/>
                          <a:cs typeface="+mn-cs"/>
                        </a:rPr>
                        <a:t>n/a</a:t>
                      </a:r>
                    </a:p>
                  </a:txBody>
                  <a:tcPr marL="68580" marR="68580" marT="0" marB="0" anchor="ctr">
                    <a:solidFill>
                      <a:srgbClr val="D9D9D6"/>
                    </a:solidFill>
                  </a:tcPr>
                </a:tc>
                <a:extLst>
                  <a:ext uri="{0D108BD9-81ED-4DB2-BD59-A6C34878D82A}">
                    <a16:rowId xmlns:a16="http://schemas.microsoft.com/office/drawing/2014/main" val="1301210014"/>
                  </a:ext>
                </a:extLst>
              </a:tr>
            </a:tbl>
          </a:graphicData>
        </a:graphic>
      </p:graphicFrame>
      <p:sp>
        <p:nvSpPr>
          <p:cNvPr id="7" name="TextBox 6">
            <a:extLst>
              <a:ext uri="{FF2B5EF4-FFF2-40B4-BE49-F238E27FC236}">
                <a16:creationId xmlns:a16="http://schemas.microsoft.com/office/drawing/2014/main" id="{C7268D9D-5C43-4BBD-CCCE-C46292AD8AB7}"/>
              </a:ext>
            </a:extLst>
          </p:cNvPr>
          <p:cNvSpPr txBox="1"/>
          <p:nvPr/>
        </p:nvSpPr>
        <p:spPr>
          <a:xfrm>
            <a:off x="3803358" y="5388795"/>
            <a:ext cx="4873773" cy="2462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000" dirty="0">
                <a:cs typeface="Segoe UI"/>
              </a:rPr>
              <a:t>*Proposed surcharge will apply to applications filed by paper and electronically.</a:t>
            </a:r>
          </a:p>
        </p:txBody>
      </p:sp>
      <p:sp>
        <p:nvSpPr>
          <p:cNvPr id="4" name="Slide Number Placeholder 3">
            <a:extLst>
              <a:ext uri="{FF2B5EF4-FFF2-40B4-BE49-F238E27FC236}">
                <a16:creationId xmlns:a16="http://schemas.microsoft.com/office/drawing/2014/main" id="{EBC8E6EC-A8AD-4CF4-BB09-2B81BC8B6976}"/>
              </a:ext>
            </a:extLst>
          </p:cNvPr>
          <p:cNvSpPr>
            <a:spLocks noGrp="1"/>
          </p:cNvSpPr>
          <p:nvPr>
            <p:ph type="sldNum" sz="quarter" idx="10"/>
          </p:nvPr>
        </p:nvSpPr>
        <p:spPr/>
        <p:txBody>
          <a:bodyPr/>
          <a:lstStyle/>
          <a:p>
            <a:fld id="{1D648693-0942-45E9-83AE-76FC568F9452}" type="slidenum">
              <a:rPr lang="en-US" smtClean="0"/>
              <a:pPr/>
              <a:t>12</a:t>
            </a:fld>
            <a:endParaRPr lang="en-US" dirty="0"/>
          </a:p>
        </p:txBody>
      </p:sp>
    </p:spTree>
    <p:extLst>
      <p:ext uri="{BB962C8B-B14F-4D97-AF65-F5344CB8AC3E}">
        <p14:creationId xmlns:p14="http://schemas.microsoft.com/office/powerpoint/2010/main" val="2072080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3FB028C-9484-57A9-8D27-F75B37F03A5E}"/>
              </a:ext>
            </a:extLst>
          </p:cNvPr>
          <p:cNvSpPr>
            <a:spLocks noGrp="1"/>
          </p:cNvSpPr>
          <p:nvPr>
            <p:ph type="title"/>
          </p:nvPr>
        </p:nvSpPr>
        <p:spPr/>
        <p:txBody>
          <a:bodyPr>
            <a:noAutofit/>
          </a:bodyPr>
          <a:lstStyle/>
          <a:p>
            <a:r>
              <a:rPr lang="en-US" sz="3600" dirty="0"/>
              <a:t>Base applications </a:t>
            </a:r>
            <a:r>
              <a:rPr lang="en-US" sz="2800" b="0" dirty="0"/>
              <a:t>(cont.)</a:t>
            </a:r>
            <a:br>
              <a:rPr lang="en-US" sz="3600" dirty="0"/>
            </a:br>
            <a:r>
              <a:rPr lang="en-US" sz="2000" b="0" dirty="0"/>
              <a:t>Character limits for free-form IDs</a:t>
            </a:r>
            <a:endParaRPr lang="en-US" sz="3600" b="0" dirty="0"/>
          </a:p>
        </p:txBody>
      </p:sp>
      <p:sp>
        <p:nvSpPr>
          <p:cNvPr id="6" name="Content Placeholder 5">
            <a:extLst>
              <a:ext uri="{FF2B5EF4-FFF2-40B4-BE49-F238E27FC236}">
                <a16:creationId xmlns:a16="http://schemas.microsoft.com/office/drawing/2014/main" id="{5B020A3C-8AF2-469B-8CFE-B8658C922FE9}"/>
              </a:ext>
            </a:extLst>
          </p:cNvPr>
          <p:cNvSpPr>
            <a:spLocks noGrp="1"/>
          </p:cNvSpPr>
          <p:nvPr>
            <p:ph idx="1"/>
          </p:nvPr>
        </p:nvSpPr>
        <p:spPr>
          <a:xfrm>
            <a:off x="457200" y="1431775"/>
            <a:ext cx="8229600" cy="2387160"/>
          </a:xfrm>
        </p:spPr>
        <p:txBody>
          <a:bodyPr vert="horz" lIns="91440" tIns="45720" rIns="91440" bIns="45720" rtlCol="0" anchor="t">
            <a:normAutofit fontScale="77500" lnSpcReduction="20000"/>
          </a:bodyPr>
          <a:lstStyle/>
          <a:p>
            <a:pPr>
              <a:lnSpc>
                <a:spcPct val="120000"/>
              </a:lnSpc>
            </a:pPr>
            <a:r>
              <a:rPr lang="en-US" sz="1700" dirty="0"/>
              <a:t>Propose setting a 1,000-character per class limit for free-form descriptions of goods and services.</a:t>
            </a:r>
          </a:p>
          <a:p>
            <a:pPr>
              <a:lnSpc>
                <a:spcPct val="120000"/>
              </a:lnSpc>
            </a:pPr>
            <a:r>
              <a:rPr lang="en-US" sz="1700" dirty="0">
                <a:latin typeface="Segoe UI"/>
                <a:cs typeface="Segoe UI"/>
              </a:rPr>
              <a:t>Propose setting a fee for each additional block of 1,000 characters used, in whole or in part, if the ID contains characters beyond that limit.</a:t>
            </a:r>
          </a:p>
          <a:p>
            <a:pPr lvl="1">
              <a:lnSpc>
                <a:spcPct val="120000"/>
              </a:lnSpc>
            </a:pPr>
            <a:r>
              <a:rPr lang="en-US" sz="1500" dirty="0">
                <a:latin typeface="Segoe UI Light"/>
                <a:cs typeface="Segoe UI Light"/>
              </a:rPr>
              <a:t>Establishing this application surcharge will align fees with the additional costs of examining lengthy identifications.</a:t>
            </a:r>
          </a:p>
          <a:p>
            <a:pPr lvl="1">
              <a:lnSpc>
                <a:spcPct val="120000"/>
              </a:lnSpc>
            </a:pPr>
            <a:r>
              <a:rPr lang="en-US" sz="1500" dirty="0">
                <a:latin typeface="Segoe UI Light"/>
                <a:cs typeface="Segoe UI Light"/>
              </a:rPr>
              <a:t>About 9% of all trademark applications currently exceed 1,000 characters per class.</a:t>
            </a:r>
          </a:p>
          <a:p>
            <a:pPr lvl="1">
              <a:lnSpc>
                <a:spcPct val="120000"/>
              </a:lnSpc>
            </a:pPr>
            <a:r>
              <a:rPr lang="en-US" sz="1500" dirty="0">
                <a:latin typeface="Segoe UI Light"/>
                <a:cs typeface="Segoe UI Light"/>
              </a:rPr>
              <a:t>Character-based limit was selected for operational efficiency. </a:t>
            </a:r>
          </a:p>
          <a:p>
            <a:pPr lvl="2">
              <a:lnSpc>
                <a:spcPct val="120000"/>
              </a:lnSpc>
            </a:pPr>
            <a:r>
              <a:rPr lang="en-US" sz="1100" dirty="0">
                <a:latin typeface="Segoe UI Light"/>
                <a:cs typeface="Segoe UI Light"/>
              </a:rPr>
              <a:t>Can be accomplished within the electronic application,</a:t>
            </a:r>
          </a:p>
          <a:p>
            <a:pPr lvl="2">
              <a:lnSpc>
                <a:spcPct val="120000"/>
              </a:lnSpc>
            </a:pPr>
            <a:r>
              <a:rPr lang="en-US" sz="1100" dirty="0">
                <a:latin typeface="Segoe UI Light"/>
                <a:cs typeface="Segoe UI Light"/>
              </a:rPr>
              <a:t>Applicants have real-time notice of the character count as they enter the identification(s).</a:t>
            </a:r>
            <a:endParaRPr lang="en-US" sz="1100" dirty="0"/>
          </a:p>
        </p:txBody>
      </p:sp>
      <p:graphicFrame>
        <p:nvGraphicFramePr>
          <p:cNvPr id="8" name="Table 7" descr="A table showing unit costs, current fees, proposed fees, and changes in fees for assignments">
            <a:extLst>
              <a:ext uri="{FF2B5EF4-FFF2-40B4-BE49-F238E27FC236}">
                <a16:creationId xmlns:a16="http://schemas.microsoft.com/office/drawing/2014/main" id="{14977E88-8E02-41B1-808A-7C1C4FCCD7F4}"/>
              </a:ext>
            </a:extLst>
          </p:cNvPr>
          <p:cNvGraphicFramePr>
            <a:graphicFrameLocks noGrp="1"/>
          </p:cNvGraphicFramePr>
          <p:nvPr>
            <p:extLst>
              <p:ext uri="{D42A27DB-BD31-4B8C-83A1-F6EECF244321}">
                <p14:modId xmlns:p14="http://schemas.microsoft.com/office/powerpoint/2010/main" val="2095008240"/>
              </p:ext>
            </p:extLst>
          </p:nvPr>
        </p:nvGraphicFramePr>
        <p:xfrm>
          <a:off x="458314" y="3678204"/>
          <a:ext cx="8296273" cy="1069733"/>
        </p:xfrm>
        <a:graphic>
          <a:graphicData uri="http://schemas.openxmlformats.org/drawingml/2006/table">
            <a:tbl>
              <a:tblPr firstRow="1" firstCol="1" bandRow="1">
                <a:tableStyleId>{073A0DAA-6AF3-43AB-8588-CEC1D06C72B9}</a:tableStyleId>
              </a:tblPr>
              <a:tblGrid>
                <a:gridCol w="982738">
                  <a:extLst>
                    <a:ext uri="{9D8B030D-6E8A-4147-A177-3AD203B41FA5}">
                      <a16:colId xmlns:a16="http://schemas.microsoft.com/office/drawing/2014/main" val="20000"/>
                    </a:ext>
                  </a:extLst>
                </a:gridCol>
                <a:gridCol w="2763965">
                  <a:extLst>
                    <a:ext uri="{9D8B030D-6E8A-4147-A177-3AD203B41FA5}">
                      <a16:colId xmlns:a16="http://schemas.microsoft.com/office/drawing/2014/main" val="20001"/>
                    </a:ext>
                  </a:extLst>
                </a:gridCol>
                <a:gridCol w="981280">
                  <a:extLst>
                    <a:ext uri="{9D8B030D-6E8A-4147-A177-3AD203B41FA5}">
                      <a16:colId xmlns:a16="http://schemas.microsoft.com/office/drawing/2014/main" val="20002"/>
                    </a:ext>
                  </a:extLst>
                </a:gridCol>
                <a:gridCol w="981280">
                  <a:extLst>
                    <a:ext uri="{9D8B030D-6E8A-4147-A177-3AD203B41FA5}">
                      <a16:colId xmlns:a16="http://schemas.microsoft.com/office/drawing/2014/main" val="20003"/>
                    </a:ext>
                  </a:extLst>
                </a:gridCol>
                <a:gridCol w="981280">
                  <a:extLst>
                    <a:ext uri="{9D8B030D-6E8A-4147-A177-3AD203B41FA5}">
                      <a16:colId xmlns:a16="http://schemas.microsoft.com/office/drawing/2014/main" val="20004"/>
                    </a:ext>
                  </a:extLst>
                </a:gridCol>
                <a:gridCol w="802865">
                  <a:extLst>
                    <a:ext uri="{9D8B030D-6E8A-4147-A177-3AD203B41FA5}">
                      <a16:colId xmlns:a16="http://schemas.microsoft.com/office/drawing/2014/main" val="20005"/>
                    </a:ext>
                  </a:extLst>
                </a:gridCol>
                <a:gridCol w="802865">
                  <a:extLst>
                    <a:ext uri="{9D8B030D-6E8A-4147-A177-3AD203B41FA5}">
                      <a16:colId xmlns:a16="http://schemas.microsoft.com/office/drawing/2014/main" val="20006"/>
                    </a:ext>
                  </a:extLst>
                </a:gridCol>
              </a:tblGrid>
              <a:tr h="703973">
                <a:tc>
                  <a:txBody>
                    <a:bodyPr/>
                    <a:lstStyle/>
                    <a:p>
                      <a:pPr marL="0" marR="0" algn="ctr"/>
                      <a:r>
                        <a:rPr lang="en-US" sz="900" dirty="0">
                          <a:effectLst/>
                          <a:latin typeface="Segoe UI"/>
                        </a:rPr>
                        <a:t>Fee code</a:t>
                      </a:r>
                      <a:endParaRPr lang="en-US" sz="9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r>
                        <a:rPr lang="en-US" sz="900" dirty="0">
                          <a:effectLst/>
                          <a:latin typeface="Segoe UI"/>
                        </a:rPr>
                        <a:t>Description</a:t>
                      </a:r>
                      <a:endParaRPr lang="en-US" sz="900" baseline="3000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900" dirty="0">
                          <a:effectLst/>
                          <a:latin typeface="Segoe UI"/>
                        </a:rPr>
                        <a:t>Historical cost</a:t>
                      </a:r>
                    </a:p>
                    <a:p>
                      <a:pPr marL="0" marR="0" algn="ctr">
                        <a:spcBef>
                          <a:spcPts val="0"/>
                        </a:spcBef>
                        <a:spcAft>
                          <a:spcPts val="0"/>
                        </a:spcAft>
                      </a:pPr>
                      <a:r>
                        <a:rPr lang="en-US" sz="900" dirty="0">
                          <a:effectLst/>
                          <a:latin typeface="Segoe UI"/>
                        </a:rPr>
                        <a:t>(FY 2022)</a:t>
                      </a:r>
                      <a:endParaRPr lang="en-US" sz="9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900" dirty="0">
                          <a:effectLst/>
                          <a:latin typeface="Segoe UI"/>
                        </a:rPr>
                        <a:t>Current fee </a:t>
                      </a:r>
                      <a:endParaRPr lang="en-US" sz="9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900" dirty="0">
                          <a:effectLst/>
                          <a:latin typeface="Segoe UI"/>
                        </a:rPr>
                        <a:t>Proposed fee</a:t>
                      </a:r>
                      <a:endParaRPr lang="en-US" sz="9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900" dirty="0">
                          <a:effectLst/>
                          <a:latin typeface="Segoe UI"/>
                          <a:ea typeface="Times New Roman"/>
                          <a:cs typeface="Times New Roman"/>
                        </a:rPr>
                        <a:t>Dollar change</a:t>
                      </a:r>
                    </a:p>
                  </a:txBody>
                  <a:tcPr marL="68580" marR="68580" marT="0" marB="0" anchor="ctr">
                    <a:solidFill>
                      <a:srgbClr val="003865"/>
                    </a:solidFill>
                  </a:tcPr>
                </a:tc>
                <a:tc>
                  <a:txBody>
                    <a:bodyPr/>
                    <a:lstStyle/>
                    <a:p>
                      <a:pPr marL="0" marR="0" algn="ctr">
                        <a:spcBef>
                          <a:spcPts val="0"/>
                        </a:spcBef>
                        <a:spcAft>
                          <a:spcPts val="0"/>
                        </a:spcAft>
                      </a:pPr>
                      <a:r>
                        <a:rPr lang="en-US" sz="900" dirty="0">
                          <a:effectLst/>
                          <a:latin typeface="Segoe UI"/>
                        </a:rPr>
                        <a:t>Percent change</a:t>
                      </a:r>
                      <a:endParaRPr lang="en-US" sz="900" dirty="0">
                        <a:effectLst/>
                        <a:latin typeface="Segoe UI"/>
                        <a:ea typeface="Times New Roman"/>
                        <a:cs typeface="Times New Roman"/>
                      </a:endParaRPr>
                    </a:p>
                  </a:txBody>
                  <a:tcPr marL="68580" marR="68580" marT="0" marB="0" anchor="ctr">
                    <a:solidFill>
                      <a:srgbClr val="003865"/>
                    </a:solidFill>
                  </a:tcPr>
                </a:tc>
                <a:extLst>
                  <a:ext uri="{0D108BD9-81ED-4DB2-BD59-A6C34878D82A}">
                    <a16:rowId xmlns:a16="http://schemas.microsoft.com/office/drawing/2014/main" val="10000"/>
                  </a:ext>
                </a:extLst>
              </a:tr>
              <a:tr h="215729">
                <a:tc>
                  <a:txBody>
                    <a:bodyPr/>
                    <a:lstStyle/>
                    <a:p>
                      <a:pPr marL="0" marR="0" lvl="0" algn="ctr">
                        <a:lnSpc>
                          <a:spcPct val="100000"/>
                        </a:lnSpc>
                        <a:spcBef>
                          <a:spcPts val="600"/>
                        </a:spcBef>
                        <a:spcAft>
                          <a:spcPts val="600"/>
                        </a:spcAft>
                        <a:buNone/>
                      </a:pPr>
                      <a:r>
                        <a:rPr lang="en-US" sz="900" dirty="0">
                          <a:solidFill>
                            <a:schemeClr val="bg1"/>
                          </a:solidFill>
                          <a:effectLst/>
                          <a:latin typeface="Segoe UI"/>
                        </a:rPr>
                        <a:t>New fee code</a:t>
                      </a:r>
                      <a:endParaRPr lang="en-US" sz="900">
                        <a:solidFill>
                          <a:schemeClr val="bg1"/>
                        </a:solidFill>
                      </a:endParaRPr>
                    </a:p>
                  </a:txBody>
                  <a:tcPr marL="45720" marR="45720" anchor="ctr">
                    <a:solidFill>
                      <a:srgbClr val="003865"/>
                    </a:solidFill>
                  </a:tcPr>
                </a:tc>
                <a:tc>
                  <a:txBody>
                    <a:bodyPr/>
                    <a:lstStyle/>
                    <a:p>
                      <a:pPr marL="0" marR="0" lvl="0" algn="l">
                        <a:lnSpc>
                          <a:spcPct val="100000"/>
                        </a:lnSpc>
                        <a:spcBef>
                          <a:spcPts val="600"/>
                        </a:spcBef>
                        <a:spcAft>
                          <a:spcPts val="600"/>
                        </a:spcAft>
                        <a:buNone/>
                      </a:pPr>
                      <a:r>
                        <a:rPr lang="en-US" sz="900" b="0" i="0" u="none" strike="noStrike" baseline="0" noProof="0" dirty="0">
                          <a:solidFill>
                            <a:srgbClr val="000000"/>
                          </a:solidFill>
                          <a:effectLst/>
                          <a:latin typeface="+mn-lt"/>
                        </a:rPr>
                        <a:t>For each additional group of 1,000 characters beyond the first 1,000 </a:t>
                      </a:r>
                      <a:r>
                        <a:rPr lang="en-US" sz="900" b="0" i="0" u="none" strike="noStrike" baseline="0" noProof="0" dirty="0">
                          <a:solidFill>
                            <a:srgbClr val="000000"/>
                          </a:solidFill>
                          <a:effectLst/>
                          <a:latin typeface="Segoe UI"/>
                        </a:rPr>
                        <a:t>(§§1 and 44)</a:t>
                      </a:r>
                      <a:r>
                        <a:rPr lang="en-US" sz="900" b="0" i="0" u="none" strike="noStrike" baseline="0" noProof="0" dirty="0">
                          <a:solidFill>
                            <a:srgbClr val="000000"/>
                          </a:solidFill>
                          <a:effectLst/>
                          <a:latin typeface="+mn-lt"/>
                        </a:rPr>
                        <a:t>, per class* </a:t>
                      </a:r>
                      <a:endParaRPr lang="en-US" sz="900" b="0" i="0" u="none" strike="noStrike" baseline="0" noProof="0" dirty="0">
                        <a:solidFill>
                          <a:srgbClr val="000000"/>
                        </a:solidFill>
                        <a:latin typeface="+mn-lt"/>
                      </a:endParaRPr>
                    </a:p>
                  </a:txBody>
                  <a:tcPr marL="45720" marR="45720" anchor="ctr">
                    <a:solidFill>
                      <a:srgbClr val="D9D9D6"/>
                    </a:solidFill>
                  </a:tcPr>
                </a:tc>
                <a:tc>
                  <a:txBody>
                    <a:bodyPr/>
                    <a:lstStyle/>
                    <a:p>
                      <a:pPr marL="0" marR="0" algn="ctr">
                        <a:lnSpc>
                          <a:spcPct val="100000"/>
                        </a:lnSpc>
                        <a:spcBef>
                          <a:spcPts val="600"/>
                        </a:spcBef>
                        <a:spcAft>
                          <a:spcPts val="600"/>
                        </a:spcAft>
                      </a:pPr>
                      <a:r>
                        <a:rPr lang="en-US" sz="900" b="0" dirty="0">
                          <a:solidFill>
                            <a:schemeClr val="tx1"/>
                          </a:solidFill>
                          <a:effectLst/>
                          <a:latin typeface="Segoe UI"/>
                          <a:ea typeface="Times New Roman"/>
                          <a:cs typeface="Times New Roman"/>
                        </a:rPr>
                        <a:t>n/a</a:t>
                      </a:r>
                    </a:p>
                  </a:txBody>
                  <a:tcPr marL="45720" marR="45720" anchor="ctr">
                    <a:solidFill>
                      <a:srgbClr val="D9D9D6"/>
                    </a:solidFill>
                  </a:tcPr>
                </a:tc>
                <a:tc>
                  <a:txBody>
                    <a:bodyPr/>
                    <a:lstStyle/>
                    <a:p>
                      <a:pPr marL="0" marR="0" lvl="0" indent="0" algn="ctr" defTabSz="457200" rtl="0" eaLnBrk="1" fontAlgn="auto" latinLnBrk="0" hangingPunct="1">
                        <a:lnSpc>
                          <a:spcPct val="100000"/>
                        </a:lnSpc>
                        <a:spcBef>
                          <a:spcPts val="600"/>
                        </a:spcBef>
                        <a:spcAft>
                          <a:spcPts val="600"/>
                        </a:spcAft>
                        <a:buClrTx/>
                        <a:buSzTx/>
                        <a:buFontTx/>
                        <a:buNone/>
                        <a:tabLst/>
                        <a:defRPr/>
                      </a:pPr>
                      <a:r>
                        <a:rPr lang="en-US" sz="900" b="0" dirty="0">
                          <a:solidFill>
                            <a:schemeClr val="tx1"/>
                          </a:solidFill>
                          <a:effectLst/>
                          <a:latin typeface="+mn-lt"/>
                          <a:ea typeface="Times New Roman"/>
                          <a:cs typeface="Times New Roman"/>
                        </a:rPr>
                        <a:t>n/a</a:t>
                      </a:r>
                    </a:p>
                  </a:txBody>
                  <a:tcPr marL="45720" marR="45720" anchor="ctr">
                    <a:solidFill>
                      <a:srgbClr val="D9D9D6"/>
                    </a:solidFill>
                  </a:tcPr>
                </a:tc>
                <a:tc>
                  <a:txBody>
                    <a:bodyPr/>
                    <a:lstStyle/>
                    <a:p>
                      <a:pPr marL="0" marR="0" algn="r">
                        <a:lnSpc>
                          <a:spcPct val="100000"/>
                        </a:lnSpc>
                        <a:spcBef>
                          <a:spcPts val="600"/>
                        </a:spcBef>
                        <a:spcAft>
                          <a:spcPts val="600"/>
                        </a:spcAft>
                      </a:pPr>
                      <a:r>
                        <a:rPr lang="en-US" sz="900" dirty="0">
                          <a:solidFill>
                            <a:schemeClr val="tx1"/>
                          </a:solidFill>
                          <a:effectLst/>
                          <a:latin typeface="Segoe UI"/>
                        </a:rPr>
                        <a:t>$200</a:t>
                      </a:r>
                      <a:endParaRPr lang="en-US" sz="900" b="1">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900" b="0" dirty="0">
                          <a:solidFill>
                            <a:schemeClr val="tx1"/>
                          </a:solidFill>
                          <a:effectLst/>
                          <a:latin typeface="Segoe UI"/>
                          <a:ea typeface="Times New Roman"/>
                          <a:cs typeface="Times New Roman"/>
                        </a:rPr>
                        <a:t>n/a</a:t>
                      </a:r>
                    </a:p>
                  </a:txBody>
                  <a:tcPr marL="45720" marR="45720" anchor="ctr">
                    <a:solidFill>
                      <a:srgbClr val="D9D9D6"/>
                    </a:solidFill>
                  </a:tcPr>
                </a:tc>
                <a:tc>
                  <a:txBody>
                    <a:bodyPr/>
                    <a:lstStyle/>
                    <a:p>
                      <a:pPr marL="0" marR="0" algn="ctr">
                        <a:lnSpc>
                          <a:spcPct val="100000"/>
                        </a:lnSpc>
                        <a:spcBef>
                          <a:spcPts val="600"/>
                        </a:spcBef>
                        <a:spcAft>
                          <a:spcPts val="600"/>
                        </a:spcAft>
                      </a:pPr>
                      <a:r>
                        <a:rPr lang="en-US" sz="900" b="0" kern="1200" dirty="0">
                          <a:solidFill>
                            <a:schemeClr val="tx1"/>
                          </a:solidFill>
                          <a:effectLst/>
                          <a:latin typeface="Segoe UI"/>
                          <a:ea typeface="+mn-ea"/>
                          <a:cs typeface="+mn-cs"/>
                        </a:rPr>
                        <a:t>n/a</a:t>
                      </a:r>
                      <a:endParaRPr lang="en-US" sz="900" b="0" dirty="0">
                        <a:solidFill>
                          <a:schemeClr val="tx1"/>
                        </a:solidFill>
                        <a:effectLst/>
                        <a:latin typeface="Segoe UI"/>
                        <a:ea typeface="Times New Roman"/>
                        <a:cs typeface="Times New Roman"/>
                      </a:endParaRPr>
                    </a:p>
                  </a:txBody>
                  <a:tcPr marL="45720" marR="45720" anchor="ctr">
                    <a:solidFill>
                      <a:srgbClr val="D9D9D6"/>
                    </a:solidFill>
                  </a:tcPr>
                </a:tc>
                <a:extLst>
                  <a:ext uri="{0D108BD9-81ED-4DB2-BD59-A6C34878D82A}">
                    <a16:rowId xmlns:a16="http://schemas.microsoft.com/office/drawing/2014/main" val="2041854526"/>
                  </a:ext>
                </a:extLst>
              </a:tr>
            </a:tbl>
          </a:graphicData>
        </a:graphic>
      </p:graphicFrame>
      <p:sp>
        <p:nvSpPr>
          <p:cNvPr id="2" name="TextBox 1">
            <a:extLst>
              <a:ext uri="{FF2B5EF4-FFF2-40B4-BE49-F238E27FC236}">
                <a16:creationId xmlns:a16="http://schemas.microsoft.com/office/drawing/2014/main" id="{341C672F-AA0F-1012-4AD2-2AF28AC9748B}"/>
              </a:ext>
            </a:extLst>
          </p:cNvPr>
          <p:cNvSpPr txBox="1"/>
          <p:nvPr/>
        </p:nvSpPr>
        <p:spPr>
          <a:xfrm>
            <a:off x="3873202" y="4892826"/>
            <a:ext cx="4873773" cy="2462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000" dirty="0">
                <a:cs typeface="Segoe UI"/>
              </a:rPr>
              <a:t>*Proposed surcharge will apply to applications filed by paper and electronically.</a:t>
            </a:r>
          </a:p>
        </p:txBody>
      </p:sp>
      <p:sp>
        <p:nvSpPr>
          <p:cNvPr id="4" name="Slide Number Placeholder 3">
            <a:extLst>
              <a:ext uri="{FF2B5EF4-FFF2-40B4-BE49-F238E27FC236}">
                <a16:creationId xmlns:a16="http://schemas.microsoft.com/office/drawing/2014/main" id="{F6F96690-7AFE-1E65-FD4D-D7B9ACA40DB9}"/>
              </a:ext>
            </a:extLst>
          </p:cNvPr>
          <p:cNvSpPr>
            <a:spLocks noGrp="1"/>
          </p:cNvSpPr>
          <p:nvPr>
            <p:ph type="sldNum" sz="quarter" idx="10"/>
          </p:nvPr>
        </p:nvSpPr>
        <p:spPr/>
        <p:txBody>
          <a:bodyPr/>
          <a:lstStyle/>
          <a:p>
            <a:fld id="{1D648693-0942-45E9-83AE-76FC568F9452}" type="slidenum">
              <a:rPr lang="en-US" smtClean="0"/>
              <a:pPr/>
              <a:t>13</a:t>
            </a:fld>
            <a:endParaRPr lang="en-US" dirty="0"/>
          </a:p>
        </p:txBody>
      </p:sp>
    </p:spTree>
    <p:extLst>
      <p:ext uri="{BB962C8B-B14F-4D97-AF65-F5344CB8AC3E}">
        <p14:creationId xmlns:p14="http://schemas.microsoft.com/office/powerpoint/2010/main" val="1574396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BBD366E-9900-47E5-A21D-C9A05DC0F2A7}"/>
              </a:ext>
            </a:extLst>
          </p:cNvPr>
          <p:cNvSpPr>
            <a:spLocks noGrp="1"/>
          </p:cNvSpPr>
          <p:nvPr>
            <p:ph type="title"/>
          </p:nvPr>
        </p:nvSpPr>
        <p:spPr/>
        <p:txBody>
          <a:bodyPr>
            <a:normAutofit/>
          </a:bodyPr>
          <a:lstStyle/>
          <a:p>
            <a:r>
              <a:rPr lang="en-US" sz="3600" dirty="0"/>
              <a:t>Madrid applications</a:t>
            </a:r>
            <a:endParaRPr lang="en-US" sz="2200" i="1" dirty="0"/>
          </a:p>
        </p:txBody>
      </p:sp>
      <p:sp>
        <p:nvSpPr>
          <p:cNvPr id="7" name="Content Placeholder 6">
            <a:extLst>
              <a:ext uri="{FF2B5EF4-FFF2-40B4-BE49-F238E27FC236}">
                <a16:creationId xmlns:a16="http://schemas.microsoft.com/office/drawing/2014/main" id="{6A805F0C-D49A-43FC-A0A2-6B3602E55381}"/>
              </a:ext>
            </a:extLst>
          </p:cNvPr>
          <p:cNvSpPr>
            <a:spLocks noGrp="1"/>
          </p:cNvSpPr>
          <p:nvPr>
            <p:ph idx="1"/>
          </p:nvPr>
        </p:nvSpPr>
        <p:spPr/>
        <p:txBody>
          <a:bodyPr vert="horz" lIns="91440" tIns="45720" rIns="91440" bIns="45720" rtlCol="0" anchor="t">
            <a:normAutofit/>
          </a:bodyPr>
          <a:lstStyle/>
          <a:p>
            <a:r>
              <a:rPr lang="en-US" sz="1800" dirty="0">
                <a:latin typeface="Segoe UI"/>
                <a:cs typeface="Segoe UI"/>
              </a:rPr>
              <a:t>Propose adjusting the fees paid for Madrid applications under section 66(a) of the Trademark Act to align with proposed fees for domestic applications. </a:t>
            </a:r>
            <a:endParaRPr lang="en-US"/>
          </a:p>
        </p:txBody>
      </p:sp>
      <p:graphicFrame>
        <p:nvGraphicFramePr>
          <p:cNvPr id="5" name="Content Placeholder 4">
            <a:extLst>
              <a:ext uri="{FF2B5EF4-FFF2-40B4-BE49-F238E27FC236}">
                <a16:creationId xmlns:a16="http://schemas.microsoft.com/office/drawing/2014/main" id="{E196E50C-F4EA-4EA0-8AF2-D997E3CA9FF9}"/>
              </a:ext>
            </a:extLst>
          </p:cNvPr>
          <p:cNvGraphicFramePr>
            <a:graphicFrameLocks/>
          </p:cNvGraphicFramePr>
          <p:nvPr>
            <p:extLst>
              <p:ext uri="{D42A27DB-BD31-4B8C-83A1-F6EECF244321}">
                <p14:modId xmlns:p14="http://schemas.microsoft.com/office/powerpoint/2010/main" val="1873561206"/>
              </p:ext>
            </p:extLst>
          </p:nvPr>
        </p:nvGraphicFramePr>
        <p:xfrm>
          <a:off x="674801" y="2117911"/>
          <a:ext cx="7778577" cy="3295070"/>
        </p:xfrm>
        <a:graphic>
          <a:graphicData uri="http://schemas.openxmlformats.org/drawingml/2006/table">
            <a:tbl>
              <a:tblPr firstRow="1" bandRow="1">
                <a:tableStyleId>{5C22544A-7EE6-4342-B048-85BDC9FD1C3A}</a:tableStyleId>
              </a:tblPr>
              <a:tblGrid>
                <a:gridCol w="875560">
                  <a:extLst>
                    <a:ext uri="{9D8B030D-6E8A-4147-A177-3AD203B41FA5}">
                      <a16:colId xmlns:a16="http://schemas.microsoft.com/office/drawing/2014/main" val="2559880622"/>
                    </a:ext>
                  </a:extLst>
                </a:gridCol>
                <a:gridCol w="2607890">
                  <a:extLst>
                    <a:ext uri="{9D8B030D-6E8A-4147-A177-3AD203B41FA5}">
                      <a16:colId xmlns:a16="http://schemas.microsoft.com/office/drawing/2014/main" val="579065524"/>
                    </a:ext>
                  </a:extLst>
                </a:gridCol>
                <a:gridCol w="931926">
                  <a:extLst>
                    <a:ext uri="{9D8B030D-6E8A-4147-A177-3AD203B41FA5}">
                      <a16:colId xmlns:a16="http://schemas.microsoft.com/office/drawing/2014/main" val="3685220340"/>
                    </a:ext>
                  </a:extLst>
                </a:gridCol>
                <a:gridCol w="916894">
                  <a:extLst>
                    <a:ext uri="{9D8B030D-6E8A-4147-A177-3AD203B41FA5}">
                      <a16:colId xmlns:a16="http://schemas.microsoft.com/office/drawing/2014/main" val="1453193676"/>
                    </a:ext>
                  </a:extLst>
                </a:gridCol>
                <a:gridCol w="931927">
                  <a:extLst>
                    <a:ext uri="{9D8B030D-6E8A-4147-A177-3AD203B41FA5}">
                      <a16:colId xmlns:a16="http://schemas.microsoft.com/office/drawing/2014/main" val="2861426548"/>
                    </a:ext>
                  </a:extLst>
                </a:gridCol>
                <a:gridCol w="759069">
                  <a:extLst>
                    <a:ext uri="{9D8B030D-6E8A-4147-A177-3AD203B41FA5}">
                      <a16:colId xmlns:a16="http://schemas.microsoft.com/office/drawing/2014/main" val="1374106642"/>
                    </a:ext>
                  </a:extLst>
                </a:gridCol>
                <a:gridCol w="755311">
                  <a:extLst>
                    <a:ext uri="{9D8B030D-6E8A-4147-A177-3AD203B41FA5}">
                      <a16:colId xmlns:a16="http://schemas.microsoft.com/office/drawing/2014/main" val="2628033061"/>
                    </a:ext>
                  </a:extLst>
                </a:gridCol>
              </a:tblGrid>
              <a:tr h="494505">
                <a:tc>
                  <a:txBody>
                    <a:bodyPr/>
                    <a:lstStyle/>
                    <a:p>
                      <a:pPr marL="0" marR="0" algn="ctr"/>
                      <a:r>
                        <a:rPr lang="en-US" sz="900" dirty="0">
                          <a:effectLst/>
                          <a:latin typeface="+mn-lt"/>
                        </a:rPr>
                        <a:t>Fee code</a:t>
                      </a:r>
                      <a:endParaRPr lang="en-US" sz="900" dirty="0">
                        <a:effectLst/>
                        <a:latin typeface="+mn-lt"/>
                        <a:ea typeface="Times New Roman"/>
                        <a:cs typeface="Times New Roman"/>
                      </a:endParaRPr>
                    </a:p>
                  </a:txBody>
                  <a:tcPr marL="45720" marR="45720" anchor="ctr">
                    <a:solidFill>
                      <a:srgbClr val="003865"/>
                    </a:solidFill>
                  </a:tcPr>
                </a:tc>
                <a:tc>
                  <a:txBody>
                    <a:bodyPr/>
                    <a:lstStyle/>
                    <a:p>
                      <a:pPr marL="0" marR="0" algn="ctr"/>
                      <a:r>
                        <a:rPr lang="en-US" sz="900" dirty="0">
                          <a:effectLst/>
                          <a:latin typeface="+mn-lt"/>
                        </a:rPr>
                        <a:t>Description</a:t>
                      </a:r>
                      <a:endParaRPr lang="en-US" sz="900" baseline="30000">
                        <a:effectLst/>
                        <a:latin typeface="+mn-lt"/>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900" dirty="0">
                          <a:effectLst/>
                          <a:latin typeface="+mn-lt"/>
                        </a:rPr>
                        <a:t>Historical cost</a:t>
                      </a:r>
                    </a:p>
                    <a:p>
                      <a:pPr marL="0" marR="0" algn="ctr">
                        <a:spcBef>
                          <a:spcPts val="0"/>
                        </a:spcBef>
                        <a:spcAft>
                          <a:spcPts val="0"/>
                        </a:spcAft>
                      </a:pPr>
                      <a:r>
                        <a:rPr lang="en-US" sz="900" dirty="0">
                          <a:effectLst/>
                          <a:latin typeface="+mn-lt"/>
                        </a:rPr>
                        <a:t>(FY 2022)</a:t>
                      </a:r>
                      <a:endParaRPr lang="en-US" sz="900" dirty="0">
                        <a:effectLst/>
                        <a:latin typeface="+mn-lt"/>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900" dirty="0">
                          <a:effectLst/>
                          <a:latin typeface="+mn-lt"/>
                        </a:rPr>
                        <a:t>Current fee </a:t>
                      </a:r>
                      <a:endParaRPr lang="en-US" sz="900" dirty="0">
                        <a:effectLst/>
                        <a:latin typeface="+mn-lt"/>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900" dirty="0">
                          <a:effectLst/>
                          <a:latin typeface="+mn-lt"/>
                        </a:rPr>
                        <a:t>Proposed fee</a:t>
                      </a:r>
                      <a:endParaRPr lang="en-US" sz="900" dirty="0">
                        <a:effectLst/>
                        <a:latin typeface="+mn-lt"/>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900" dirty="0">
                          <a:effectLst/>
                          <a:latin typeface="+mn-lt"/>
                          <a:ea typeface="Times New Roman"/>
                          <a:cs typeface="Times New Roman"/>
                        </a:rPr>
                        <a:t>Dollar change</a:t>
                      </a:r>
                    </a:p>
                  </a:txBody>
                  <a:tcPr marL="45720" marR="45720" anchor="ctr">
                    <a:solidFill>
                      <a:srgbClr val="003865"/>
                    </a:solidFill>
                  </a:tcPr>
                </a:tc>
                <a:tc>
                  <a:txBody>
                    <a:bodyPr/>
                    <a:lstStyle/>
                    <a:p>
                      <a:pPr marL="0" marR="0" algn="ctr">
                        <a:spcBef>
                          <a:spcPts val="0"/>
                        </a:spcBef>
                        <a:spcAft>
                          <a:spcPts val="0"/>
                        </a:spcAft>
                      </a:pPr>
                      <a:r>
                        <a:rPr lang="en-US" sz="900" dirty="0">
                          <a:effectLst/>
                          <a:latin typeface="+mn-lt"/>
                        </a:rPr>
                        <a:t>Percent change</a:t>
                      </a:r>
                      <a:endParaRPr lang="en-US" sz="900" dirty="0">
                        <a:effectLst/>
                        <a:latin typeface="+mn-lt"/>
                        <a:ea typeface="Times New Roman"/>
                        <a:cs typeface="Times New Roman"/>
                      </a:endParaRPr>
                    </a:p>
                  </a:txBody>
                  <a:tcPr marL="45720" marR="45720" anchor="ctr">
                    <a:solidFill>
                      <a:srgbClr val="003865"/>
                    </a:solidFill>
                  </a:tcPr>
                </a:tc>
                <a:extLst>
                  <a:ext uri="{0D108BD9-81ED-4DB2-BD59-A6C34878D82A}">
                    <a16:rowId xmlns:a16="http://schemas.microsoft.com/office/drawing/2014/main" val="153372161"/>
                  </a:ext>
                </a:extLst>
              </a:tr>
              <a:tr h="220761">
                <a:tc>
                  <a:txBody>
                    <a:bodyPr/>
                    <a:lstStyle/>
                    <a:p>
                      <a:pPr marL="0" lvl="0" algn="ctr">
                        <a:lnSpc>
                          <a:spcPct val="100000"/>
                        </a:lnSpc>
                        <a:spcBef>
                          <a:spcPts val="600"/>
                        </a:spcBef>
                        <a:spcAft>
                          <a:spcPts val="600"/>
                        </a:spcAft>
                        <a:buNone/>
                      </a:pPr>
                      <a:r>
                        <a:rPr lang="en-US" sz="900" b="1" dirty="0">
                          <a:solidFill>
                            <a:schemeClr val="bg1"/>
                          </a:solidFill>
                          <a:effectLst/>
                          <a:latin typeface="+mn-lt"/>
                        </a:rPr>
                        <a:t>7931</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900" strike="noStrike" baseline="0" dirty="0">
                          <a:latin typeface="+mn-lt"/>
                        </a:rPr>
                        <a:t>Application fee filed with WIPO (§ 66(a)), per class</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900" strike="noStrike" baseline="0" dirty="0">
                          <a:solidFill>
                            <a:schemeClr val="tx1"/>
                          </a:solidFill>
                          <a:effectLst/>
                          <a:latin typeface="+mn-lt"/>
                        </a:rPr>
                        <a:t>$852</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900" strike="noStrike" kern="1200" baseline="0" dirty="0">
                          <a:solidFill>
                            <a:schemeClr val="tx1"/>
                          </a:solidFill>
                          <a:effectLst/>
                          <a:latin typeface="+mn-lt"/>
                          <a:ea typeface="+mn-ea"/>
                          <a:cs typeface="+mn-cs"/>
                        </a:rPr>
                        <a:t>$500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900" strike="noStrike" baseline="0" dirty="0">
                          <a:solidFill>
                            <a:schemeClr val="tx1"/>
                          </a:solidFill>
                          <a:effectLst/>
                          <a:latin typeface="+mn-lt"/>
                        </a:rPr>
                        <a:t>discontinue</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900" b="0" strike="noStrike" baseline="0" dirty="0">
                          <a:solidFill>
                            <a:schemeClr val="tx1"/>
                          </a:solidFill>
                          <a:effectLst/>
                          <a:latin typeface="+mn-lt"/>
                          <a:ea typeface="Times New Roman"/>
                          <a:cs typeface="Times New Roman"/>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900" strike="noStrike" kern="1200" baseline="0" dirty="0">
                          <a:solidFill>
                            <a:schemeClr val="tx1"/>
                          </a:solidFill>
                          <a:effectLst/>
                          <a:latin typeface="+mn-lt"/>
                          <a:ea typeface="+mn-ea"/>
                          <a:cs typeface="+mn-cs"/>
                        </a:rPr>
                        <a:t>n/a</a:t>
                      </a:r>
                    </a:p>
                  </a:txBody>
                  <a:tcPr marL="45720" marR="45720" anchor="ctr">
                    <a:solidFill>
                      <a:srgbClr val="D9D9D6"/>
                    </a:solidFill>
                  </a:tcPr>
                </a:tc>
                <a:extLst>
                  <a:ext uri="{0D108BD9-81ED-4DB2-BD59-A6C34878D82A}">
                    <a16:rowId xmlns:a16="http://schemas.microsoft.com/office/drawing/2014/main" val="1797460621"/>
                  </a:ext>
                </a:extLst>
              </a:tr>
              <a:tr h="353218">
                <a:tc>
                  <a:txBody>
                    <a:bodyPr/>
                    <a:lstStyle/>
                    <a:p>
                      <a:pPr marL="0" lvl="0" algn="ctr">
                        <a:lnSpc>
                          <a:spcPct val="100000"/>
                        </a:lnSpc>
                        <a:spcBef>
                          <a:spcPts val="600"/>
                        </a:spcBef>
                        <a:spcAft>
                          <a:spcPts val="600"/>
                        </a:spcAft>
                        <a:buNone/>
                      </a:pPr>
                      <a:r>
                        <a:rPr lang="en-US" sz="900" b="1" dirty="0">
                          <a:solidFill>
                            <a:schemeClr val="bg1"/>
                          </a:solidFill>
                          <a:effectLst/>
                          <a:latin typeface="+mn-lt"/>
                        </a:rPr>
                        <a:t>7933</a:t>
                      </a:r>
                    </a:p>
                  </a:txBody>
                  <a:tcPr marL="45720" marR="45720" anchor="ctr">
                    <a:solidFill>
                      <a:srgbClr val="003865"/>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900" strike="noStrike" baseline="0" dirty="0">
                          <a:latin typeface="+mn-lt"/>
                        </a:rPr>
                        <a:t>Subsequent designation fee filed with WIPO</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900" strike="noStrike" baseline="0" dirty="0">
                          <a:latin typeface="+mn-lt"/>
                        </a:rPr>
                        <a:t>(§ 66(a)) of the Act, per class</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900" strike="noStrike" baseline="0" dirty="0">
                          <a:solidFill>
                            <a:schemeClr val="tx1"/>
                          </a:solidFill>
                          <a:effectLst/>
                          <a:latin typeface="+mn-lt"/>
                        </a:rPr>
                        <a:t>$819</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900" strike="noStrike" kern="1200" baseline="0" dirty="0">
                          <a:solidFill>
                            <a:schemeClr val="tx1"/>
                          </a:solidFill>
                          <a:effectLst/>
                          <a:latin typeface="+mn-lt"/>
                          <a:ea typeface="+mn-ea"/>
                          <a:cs typeface="+mn-cs"/>
                        </a:rPr>
                        <a:t>$500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900" strike="noStrike" baseline="0" dirty="0">
                          <a:solidFill>
                            <a:schemeClr val="tx1"/>
                          </a:solidFill>
                          <a:effectLst/>
                          <a:latin typeface="+mn-lt"/>
                        </a:rPr>
                        <a:t>discontinue</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900" b="0" strike="noStrike" baseline="0" dirty="0">
                          <a:solidFill>
                            <a:schemeClr val="tx1"/>
                          </a:solidFill>
                          <a:effectLst/>
                          <a:latin typeface="+mn-lt"/>
                          <a:ea typeface="Times New Roman"/>
                          <a:cs typeface="Times New Roman"/>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900" strike="noStrike" kern="1200" baseline="0" dirty="0">
                          <a:solidFill>
                            <a:schemeClr val="tx1"/>
                          </a:solidFill>
                          <a:effectLst/>
                          <a:latin typeface="+mn-lt"/>
                          <a:ea typeface="+mn-ea"/>
                          <a:cs typeface="+mn-cs"/>
                        </a:rPr>
                        <a:t>n/a</a:t>
                      </a:r>
                    </a:p>
                  </a:txBody>
                  <a:tcPr marL="45720" marR="45720" anchor="ctr">
                    <a:solidFill>
                      <a:srgbClr val="D9D9D6"/>
                    </a:solidFill>
                  </a:tcPr>
                </a:tc>
                <a:extLst>
                  <a:ext uri="{0D108BD9-81ED-4DB2-BD59-A6C34878D82A}">
                    <a16:rowId xmlns:a16="http://schemas.microsoft.com/office/drawing/2014/main" val="645256444"/>
                  </a:ext>
                </a:extLst>
              </a:tr>
              <a:tr h="353218">
                <a:tc>
                  <a:txBody>
                    <a:bodyPr/>
                    <a:lstStyle/>
                    <a:p>
                      <a:pPr marL="0" marR="0" lvl="0" indent="0" algn="ctr" defTabSz="457200" rtl="0" eaLnBrk="1" fontAlgn="auto" latinLnBrk="0" hangingPunct="1">
                        <a:lnSpc>
                          <a:spcPct val="100000"/>
                        </a:lnSpc>
                        <a:spcBef>
                          <a:spcPts val="600"/>
                        </a:spcBef>
                        <a:spcAft>
                          <a:spcPts val="600"/>
                        </a:spcAft>
                        <a:buClrTx/>
                        <a:buSzTx/>
                        <a:buFontTx/>
                        <a:buNone/>
                        <a:tabLst/>
                        <a:defRPr/>
                      </a:pPr>
                      <a:r>
                        <a:rPr lang="en-US" sz="900" b="1" dirty="0">
                          <a:solidFill>
                            <a:schemeClr val="bg1"/>
                          </a:solidFill>
                          <a:effectLst/>
                          <a:latin typeface="+mn-lt"/>
                        </a:rPr>
                        <a:t>New fee code</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900" strike="noStrike" baseline="0" dirty="0">
                          <a:latin typeface="+mn-lt"/>
                        </a:rPr>
                        <a:t>Base application filed with WIPO (§ 66(a)), per class​</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900" strike="noStrike" baseline="0" dirty="0">
                          <a:solidFill>
                            <a:schemeClr val="tx1"/>
                          </a:solidFill>
                          <a:effectLst/>
                          <a:latin typeface="+mn-lt"/>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900" strike="noStrike" baseline="0" dirty="0">
                          <a:solidFill>
                            <a:schemeClr val="tx1"/>
                          </a:solidFill>
                          <a:effectLst/>
                          <a:latin typeface="+mn-lt"/>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900" strike="noStrike" baseline="0" dirty="0">
                          <a:solidFill>
                            <a:schemeClr val="tx1"/>
                          </a:solidFill>
                          <a:effectLst/>
                          <a:latin typeface="+mn-lt"/>
                        </a:rPr>
                        <a:t>$350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900" strike="noStrike" baseline="0" dirty="0">
                          <a:solidFill>
                            <a:schemeClr val="tx1"/>
                          </a:solidFill>
                          <a:effectLst/>
                          <a:latin typeface="+mn-lt"/>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900" strike="noStrike" baseline="0" dirty="0">
                          <a:solidFill>
                            <a:schemeClr val="tx1"/>
                          </a:solidFill>
                          <a:effectLst/>
                          <a:latin typeface="+mn-lt"/>
                        </a:rPr>
                        <a:t>n/a</a:t>
                      </a:r>
                    </a:p>
                  </a:txBody>
                  <a:tcPr marL="45720" marR="45720" anchor="ctr">
                    <a:solidFill>
                      <a:srgbClr val="D9D9D6"/>
                    </a:solidFill>
                  </a:tcPr>
                </a:tc>
                <a:extLst>
                  <a:ext uri="{0D108BD9-81ED-4DB2-BD59-A6C34878D82A}">
                    <a16:rowId xmlns:a16="http://schemas.microsoft.com/office/drawing/2014/main" val="1224923673"/>
                  </a:ext>
                </a:extLst>
              </a:tr>
              <a:tr h="353218">
                <a:tc>
                  <a:txBody>
                    <a:bodyPr/>
                    <a:lstStyle/>
                    <a:p>
                      <a:pPr marL="0" marR="0" lvl="0" indent="0" algn="ctr" defTabSz="457200" rtl="0" eaLnBrk="1" fontAlgn="auto" latinLnBrk="0" hangingPunct="1">
                        <a:lnSpc>
                          <a:spcPct val="100000"/>
                        </a:lnSpc>
                        <a:spcBef>
                          <a:spcPts val="600"/>
                        </a:spcBef>
                        <a:spcAft>
                          <a:spcPts val="600"/>
                        </a:spcAft>
                        <a:buClrTx/>
                        <a:buSzTx/>
                        <a:buFontTx/>
                        <a:buNone/>
                        <a:tabLst/>
                        <a:defRPr/>
                      </a:pPr>
                      <a:r>
                        <a:rPr lang="en-US" sz="900" b="1" dirty="0">
                          <a:solidFill>
                            <a:schemeClr val="bg1"/>
                          </a:solidFill>
                          <a:effectLst/>
                          <a:latin typeface="+mn-lt"/>
                        </a:rPr>
                        <a:t>New fee code</a:t>
                      </a:r>
                    </a:p>
                  </a:txBody>
                  <a:tcPr marL="45720" marR="45720" anchor="ctr">
                    <a:solidFill>
                      <a:srgbClr val="003865"/>
                    </a:solidFill>
                  </a:tcPr>
                </a:tc>
                <a:tc>
                  <a:txBody>
                    <a:bodyPr/>
                    <a:lstStyle/>
                    <a:p>
                      <a:pPr marL="0" marR="0" lvl="0" indent="0" algn="l" rtl="0" eaLnBrk="1" fontAlgn="auto" latinLnBrk="0" hangingPunct="1">
                        <a:lnSpc>
                          <a:spcPct val="100000"/>
                        </a:lnSpc>
                        <a:spcBef>
                          <a:spcPts val="600"/>
                        </a:spcBef>
                        <a:spcAft>
                          <a:spcPts val="600"/>
                        </a:spcAft>
                        <a:buClrTx/>
                        <a:buSzTx/>
                        <a:buFontTx/>
                        <a:buNone/>
                      </a:pPr>
                      <a:r>
                        <a:rPr lang="en-US" sz="900" strike="noStrike" baseline="0" dirty="0">
                          <a:latin typeface="+mn-lt"/>
                        </a:rPr>
                        <a:t>Base application filed with WIPO (§ 66(a)) (subsequent designation), per class​</a:t>
                      </a:r>
                    </a:p>
                  </a:txBody>
                  <a:tcPr marL="45720" marR="4572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900" strike="noStrike" baseline="0" dirty="0">
                          <a:solidFill>
                            <a:schemeClr val="tx1"/>
                          </a:solidFill>
                          <a:effectLst/>
                          <a:latin typeface="+mn-lt"/>
                        </a:rPr>
                        <a:t>n/a</a:t>
                      </a:r>
                    </a:p>
                  </a:txBody>
                  <a:tcPr marL="45720" marR="4572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900" strike="noStrike" baseline="0" dirty="0">
                          <a:solidFill>
                            <a:schemeClr val="tx1"/>
                          </a:solidFill>
                          <a:effectLst/>
                          <a:latin typeface="+mn-lt"/>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900" strike="noStrike" baseline="0" dirty="0">
                          <a:solidFill>
                            <a:schemeClr val="tx1"/>
                          </a:solidFill>
                          <a:effectLst/>
                          <a:latin typeface="+mn-lt"/>
                        </a:rPr>
                        <a:t>$350</a:t>
                      </a:r>
                    </a:p>
                  </a:txBody>
                  <a:tcPr marL="45720" marR="4572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900" strike="noStrike" baseline="0" dirty="0">
                          <a:solidFill>
                            <a:schemeClr val="tx1"/>
                          </a:solidFill>
                          <a:effectLst/>
                          <a:latin typeface="+mn-lt"/>
                        </a:rPr>
                        <a:t>n/a</a:t>
                      </a:r>
                    </a:p>
                  </a:txBody>
                  <a:tcPr marL="45720" marR="4572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900" strike="noStrike" baseline="0" dirty="0">
                          <a:solidFill>
                            <a:schemeClr val="tx1"/>
                          </a:solidFill>
                          <a:effectLst/>
                          <a:latin typeface="+mn-lt"/>
                        </a:rPr>
                        <a:t>n/a</a:t>
                      </a:r>
                    </a:p>
                  </a:txBody>
                  <a:tcPr marL="45720" marR="45720" anchor="ctr">
                    <a:solidFill>
                      <a:srgbClr val="D9D9D6"/>
                    </a:solidFill>
                  </a:tcPr>
                </a:tc>
                <a:extLst>
                  <a:ext uri="{0D108BD9-81ED-4DB2-BD59-A6C34878D82A}">
                    <a16:rowId xmlns:a16="http://schemas.microsoft.com/office/drawing/2014/main" val="3289543872"/>
                  </a:ext>
                </a:extLst>
              </a:tr>
              <a:tr h="353218">
                <a:tc>
                  <a:txBody>
                    <a:bodyPr/>
                    <a:lstStyle/>
                    <a:p>
                      <a:pPr marL="0" marR="0" lvl="0" indent="0" algn="ctr" defTabSz="457200" rtl="0" eaLnBrk="1" fontAlgn="auto" latinLnBrk="0" hangingPunct="1">
                        <a:lnSpc>
                          <a:spcPct val="100000"/>
                        </a:lnSpc>
                        <a:spcBef>
                          <a:spcPts val="600"/>
                        </a:spcBef>
                        <a:spcAft>
                          <a:spcPts val="600"/>
                        </a:spcAft>
                        <a:buClrTx/>
                        <a:buSzTx/>
                        <a:buFontTx/>
                        <a:buNone/>
                        <a:tabLst/>
                        <a:defRPr/>
                      </a:pPr>
                      <a:r>
                        <a:rPr lang="en-US" sz="900" b="1" dirty="0">
                          <a:solidFill>
                            <a:schemeClr val="bg1"/>
                          </a:solidFill>
                          <a:effectLst/>
                          <a:latin typeface="+mn-lt"/>
                        </a:rPr>
                        <a:t>New fee code</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900" dirty="0"/>
                        <a:t>Fee for insufficient information </a:t>
                      </a:r>
                      <a:r>
                        <a:rPr lang="en-US" sz="900" strike="noStrike" baseline="0" dirty="0">
                          <a:latin typeface="+mn-lt"/>
                        </a:rPr>
                        <a:t>(§ 66(a))</a:t>
                      </a:r>
                      <a:r>
                        <a:rPr lang="en-US" sz="900" dirty="0"/>
                        <a:t>, per class</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900" strike="noStrike" baseline="0" dirty="0">
                          <a:solidFill>
                            <a:schemeClr val="tx1"/>
                          </a:solidFill>
                          <a:effectLst/>
                          <a:latin typeface="+mn-lt"/>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900" strike="noStrike" baseline="0" dirty="0">
                          <a:solidFill>
                            <a:schemeClr val="tx1"/>
                          </a:solidFill>
                          <a:effectLst/>
                          <a:latin typeface="+mn-lt"/>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900" strike="noStrike" baseline="0" dirty="0">
                          <a:solidFill>
                            <a:schemeClr val="tx1"/>
                          </a:solidFill>
                          <a:effectLst/>
                          <a:latin typeface="+mn-lt"/>
                        </a:rPr>
                        <a:t>$100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900" strike="noStrike" baseline="0" dirty="0">
                          <a:solidFill>
                            <a:schemeClr val="tx1"/>
                          </a:solidFill>
                          <a:effectLst/>
                          <a:latin typeface="+mn-lt"/>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900" strike="noStrike" baseline="0" dirty="0">
                          <a:solidFill>
                            <a:schemeClr val="tx1"/>
                          </a:solidFill>
                          <a:effectLst/>
                          <a:latin typeface="+mn-lt"/>
                        </a:rPr>
                        <a:t>n/a</a:t>
                      </a:r>
                    </a:p>
                  </a:txBody>
                  <a:tcPr marL="45720" marR="45720" anchor="ctr">
                    <a:solidFill>
                      <a:srgbClr val="D9D9D6"/>
                    </a:solidFill>
                  </a:tcPr>
                </a:tc>
                <a:extLst>
                  <a:ext uri="{0D108BD9-81ED-4DB2-BD59-A6C34878D82A}">
                    <a16:rowId xmlns:a16="http://schemas.microsoft.com/office/drawing/2014/main" val="2176721963"/>
                  </a:ext>
                </a:extLst>
              </a:tr>
              <a:tr h="626962">
                <a:tc>
                  <a:txBody>
                    <a:bodyPr/>
                    <a:lstStyle/>
                    <a:p>
                      <a:pPr marL="0" marR="0" lvl="0" indent="0" algn="ctr" defTabSz="457200" rtl="0" eaLnBrk="1" fontAlgn="auto" latinLnBrk="0" hangingPunct="1">
                        <a:lnSpc>
                          <a:spcPct val="100000"/>
                        </a:lnSpc>
                        <a:spcBef>
                          <a:spcPts val="600"/>
                        </a:spcBef>
                        <a:spcAft>
                          <a:spcPts val="600"/>
                        </a:spcAft>
                        <a:buClrTx/>
                        <a:buSzTx/>
                        <a:buFontTx/>
                        <a:buNone/>
                        <a:tabLst/>
                        <a:defRPr/>
                      </a:pPr>
                      <a:r>
                        <a:rPr lang="en-US" sz="900" b="1" dirty="0">
                          <a:solidFill>
                            <a:schemeClr val="bg1"/>
                          </a:solidFill>
                          <a:effectLst/>
                          <a:latin typeface="+mn-lt"/>
                        </a:rPr>
                        <a:t>New fee code</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900" dirty="0"/>
                        <a:t>Fee for using the free-form text box to enter the identification of goods/services </a:t>
                      </a:r>
                      <a:r>
                        <a:rPr lang="en-US" sz="900" strike="noStrike" baseline="0" dirty="0">
                          <a:latin typeface="+mn-lt"/>
                        </a:rPr>
                        <a:t>(§ 66(a))</a:t>
                      </a:r>
                      <a:r>
                        <a:rPr lang="en-US" sz="900" dirty="0"/>
                        <a:t>, per class</a:t>
                      </a:r>
                    </a:p>
                  </a:txBody>
                  <a:tcPr marL="45720" marR="4572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900" strike="noStrike" baseline="0" dirty="0">
                          <a:solidFill>
                            <a:schemeClr val="tx1"/>
                          </a:solidFill>
                          <a:effectLst/>
                          <a:latin typeface="+mn-lt"/>
                        </a:rPr>
                        <a:t>n/a</a:t>
                      </a:r>
                    </a:p>
                  </a:txBody>
                  <a:tcPr marL="45720" marR="4572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900" strike="noStrike" baseline="0" dirty="0">
                          <a:solidFill>
                            <a:schemeClr val="tx1"/>
                          </a:solidFill>
                          <a:effectLst/>
                          <a:latin typeface="+mn-lt"/>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900" strike="noStrike" baseline="0" dirty="0">
                          <a:solidFill>
                            <a:schemeClr val="tx1"/>
                          </a:solidFill>
                          <a:effectLst/>
                          <a:latin typeface="+mn-lt"/>
                        </a:rPr>
                        <a:t>$200</a:t>
                      </a:r>
                    </a:p>
                  </a:txBody>
                  <a:tcPr marL="45720" marR="4572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900" strike="noStrike" baseline="0" dirty="0">
                          <a:solidFill>
                            <a:schemeClr val="tx1"/>
                          </a:solidFill>
                          <a:effectLst/>
                          <a:latin typeface="+mn-lt"/>
                        </a:rPr>
                        <a:t>n/a</a:t>
                      </a:r>
                    </a:p>
                  </a:txBody>
                  <a:tcPr marL="45720" marR="4572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900" strike="noStrike" baseline="0" dirty="0">
                          <a:solidFill>
                            <a:schemeClr val="tx1"/>
                          </a:solidFill>
                          <a:effectLst/>
                          <a:latin typeface="+mn-lt"/>
                        </a:rPr>
                        <a:t>n/a</a:t>
                      </a:r>
                    </a:p>
                  </a:txBody>
                  <a:tcPr marL="45720" marR="45720" anchor="ctr">
                    <a:solidFill>
                      <a:srgbClr val="D9D9D6"/>
                    </a:solidFill>
                  </a:tcPr>
                </a:tc>
                <a:extLst>
                  <a:ext uri="{0D108BD9-81ED-4DB2-BD59-A6C34878D82A}">
                    <a16:rowId xmlns:a16="http://schemas.microsoft.com/office/drawing/2014/main" val="2543664385"/>
                  </a:ext>
                </a:extLst>
              </a:tr>
              <a:tr h="494505">
                <a:tc>
                  <a:txBody>
                    <a:bodyPr/>
                    <a:lstStyle/>
                    <a:p>
                      <a:pPr marL="0" marR="0" lvl="0" indent="0" algn="ctr" defTabSz="457200" rtl="0" eaLnBrk="1" fontAlgn="auto" latinLnBrk="0" hangingPunct="1">
                        <a:lnSpc>
                          <a:spcPct val="100000"/>
                        </a:lnSpc>
                        <a:spcBef>
                          <a:spcPts val="600"/>
                        </a:spcBef>
                        <a:spcAft>
                          <a:spcPts val="600"/>
                        </a:spcAft>
                        <a:buClrTx/>
                        <a:buSzTx/>
                        <a:buFontTx/>
                        <a:buNone/>
                        <a:tabLst/>
                        <a:defRPr/>
                      </a:pPr>
                      <a:r>
                        <a:rPr lang="en-US" sz="900" b="1" dirty="0">
                          <a:solidFill>
                            <a:schemeClr val="bg1"/>
                          </a:solidFill>
                          <a:effectLst/>
                          <a:latin typeface="+mn-lt"/>
                        </a:rPr>
                        <a:t>New fee code</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900" strike="noStrike" baseline="0" dirty="0">
                          <a:latin typeface="+mn-lt"/>
                        </a:rPr>
                        <a:t>For each additional group of 1,000 characters beyond the first 1,000 (§ 66(a)), per class</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900" strike="noStrike" baseline="0" dirty="0">
                          <a:solidFill>
                            <a:schemeClr val="tx1"/>
                          </a:solidFill>
                          <a:effectLst/>
                          <a:latin typeface="+mn-lt"/>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900" strike="noStrike" baseline="0" dirty="0">
                          <a:solidFill>
                            <a:schemeClr val="tx1"/>
                          </a:solidFill>
                          <a:effectLst/>
                          <a:latin typeface="+mn-lt"/>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900" strike="noStrike" baseline="0" dirty="0">
                          <a:solidFill>
                            <a:schemeClr val="tx1"/>
                          </a:solidFill>
                          <a:effectLst/>
                          <a:latin typeface="+mn-lt"/>
                        </a:rPr>
                        <a:t>$200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900" strike="noStrike" baseline="0" dirty="0">
                          <a:solidFill>
                            <a:schemeClr val="tx1"/>
                          </a:solidFill>
                          <a:effectLst/>
                          <a:latin typeface="+mn-lt"/>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900" strike="noStrike" baseline="0" dirty="0">
                          <a:solidFill>
                            <a:schemeClr val="tx1"/>
                          </a:solidFill>
                          <a:effectLst/>
                          <a:latin typeface="+mn-lt"/>
                        </a:rPr>
                        <a:t>n/a</a:t>
                      </a:r>
                    </a:p>
                  </a:txBody>
                  <a:tcPr marL="45720" marR="45720" anchor="ctr">
                    <a:solidFill>
                      <a:srgbClr val="D9D9D6"/>
                    </a:solidFill>
                  </a:tcPr>
                </a:tc>
                <a:extLst>
                  <a:ext uri="{0D108BD9-81ED-4DB2-BD59-A6C34878D82A}">
                    <a16:rowId xmlns:a16="http://schemas.microsoft.com/office/drawing/2014/main" val="235755690"/>
                  </a:ext>
                </a:extLst>
              </a:tr>
            </a:tbl>
          </a:graphicData>
        </a:graphic>
      </p:graphicFrame>
      <p:sp>
        <p:nvSpPr>
          <p:cNvPr id="4" name="Slide Number Placeholder 3">
            <a:extLst>
              <a:ext uri="{FF2B5EF4-FFF2-40B4-BE49-F238E27FC236}">
                <a16:creationId xmlns:a16="http://schemas.microsoft.com/office/drawing/2014/main" id="{EBC8E6EC-A8AD-4CF4-BB09-2B81BC8B6976}"/>
              </a:ext>
            </a:extLst>
          </p:cNvPr>
          <p:cNvSpPr>
            <a:spLocks noGrp="1"/>
          </p:cNvSpPr>
          <p:nvPr>
            <p:ph type="sldNum" sz="quarter" idx="10"/>
          </p:nvPr>
        </p:nvSpPr>
        <p:spPr/>
        <p:txBody>
          <a:bodyPr/>
          <a:lstStyle/>
          <a:p>
            <a:fld id="{1D648693-0942-45E9-83AE-76FC568F9452}" type="slidenum">
              <a:rPr lang="en-US" dirty="0" smtClean="0"/>
              <a:pPr/>
              <a:t>14</a:t>
            </a:fld>
            <a:endParaRPr lang="en-US" dirty="0"/>
          </a:p>
        </p:txBody>
      </p:sp>
    </p:spTree>
    <p:extLst>
      <p:ext uri="{BB962C8B-B14F-4D97-AF65-F5344CB8AC3E}">
        <p14:creationId xmlns:p14="http://schemas.microsoft.com/office/powerpoint/2010/main" val="3993762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2540D8B-EB5F-447A-8F1F-9C42E539FD2D}"/>
              </a:ext>
            </a:extLst>
          </p:cNvPr>
          <p:cNvSpPr>
            <a:spLocks noGrp="1"/>
          </p:cNvSpPr>
          <p:nvPr>
            <p:ph type="title"/>
          </p:nvPr>
        </p:nvSpPr>
        <p:spPr/>
        <p:txBody>
          <a:bodyPr>
            <a:noAutofit/>
          </a:bodyPr>
          <a:lstStyle/>
          <a:p>
            <a:r>
              <a:rPr lang="en-US" sz="3600" dirty="0"/>
              <a:t>Intent-to-use (ITU) filings</a:t>
            </a:r>
            <a:endParaRPr lang="en-US" sz="2200" b="0" i="1" dirty="0"/>
          </a:p>
        </p:txBody>
      </p:sp>
      <p:sp>
        <p:nvSpPr>
          <p:cNvPr id="6" name="Content Placeholder 5">
            <a:extLst>
              <a:ext uri="{FF2B5EF4-FFF2-40B4-BE49-F238E27FC236}">
                <a16:creationId xmlns:a16="http://schemas.microsoft.com/office/drawing/2014/main" id="{E8254803-BB4F-4200-86F8-CAD7C6DE2B1D}"/>
              </a:ext>
            </a:extLst>
          </p:cNvPr>
          <p:cNvSpPr>
            <a:spLocks noGrp="1"/>
          </p:cNvSpPr>
          <p:nvPr>
            <p:ph idx="1"/>
          </p:nvPr>
        </p:nvSpPr>
        <p:spPr/>
        <p:txBody>
          <a:bodyPr vert="horz" lIns="91440" tIns="45720" rIns="91440" bIns="45720" rtlCol="0" anchor="t">
            <a:normAutofit/>
          </a:bodyPr>
          <a:lstStyle/>
          <a:p>
            <a:r>
              <a:rPr lang="en-US" sz="1600" dirty="0">
                <a:latin typeface="Segoe UI"/>
                <a:cs typeface="Segoe UI"/>
              </a:rPr>
              <a:t>Propose increasing fees for amendments to allege use (AAUs) and statements of use (SOUs).</a:t>
            </a:r>
            <a:endParaRPr lang="en-US" sz="1600" dirty="0"/>
          </a:p>
          <a:p>
            <a:pPr lvl="1"/>
            <a:r>
              <a:rPr lang="en-US" sz="1600" dirty="0">
                <a:latin typeface="Segoe UI Light"/>
                <a:cs typeface="Segoe UI Light"/>
              </a:rPr>
              <a:t>The fees for processing AAUs and SOUs have not been adjusted since the current fees were implemented in 2002.  </a:t>
            </a:r>
            <a:endParaRPr lang="en-US" sz="1600" dirty="0"/>
          </a:p>
          <a:p>
            <a:pPr lvl="2"/>
            <a:r>
              <a:rPr lang="en-US" sz="1400" dirty="0"/>
              <a:t>The costs of processing these filings have increased due to inflation and application complexity. </a:t>
            </a:r>
          </a:p>
          <a:p>
            <a:pPr lvl="2"/>
            <a:r>
              <a:rPr lang="en-US" sz="1400" dirty="0"/>
              <a:t>The proposal improves cost recovery for processing ITUs and balances the fee structure.</a:t>
            </a:r>
            <a:endParaRPr lang="en-US" sz="1400" strike="sngStrike" dirty="0"/>
          </a:p>
          <a:p>
            <a:endParaRPr lang="en-US" sz="1400" dirty="0"/>
          </a:p>
        </p:txBody>
      </p:sp>
      <p:graphicFrame>
        <p:nvGraphicFramePr>
          <p:cNvPr id="7" name="Content Placeholder 10">
            <a:extLst>
              <a:ext uri="{FF2B5EF4-FFF2-40B4-BE49-F238E27FC236}">
                <a16:creationId xmlns:a16="http://schemas.microsoft.com/office/drawing/2014/main" id="{A1B5BC87-4875-4E99-9BEE-54C43629343E}"/>
              </a:ext>
            </a:extLst>
          </p:cNvPr>
          <p:cNvGraphicFramePr>
            <a:graphicFrameLocks/>
          </p:cNvGraphicFramePr>
          <p:nvPr>
            <p:extLst>
              <p:ext uri="{D42A27DB-BD31-4B8C-83A1-F6EECF244321}">
                <p14:modId xmlns:p14="http://schemas.microsoft.com/office/powerpoint/2010/main" val="904962407"/>
              </p:ext>
            </p:extLst>
          </p:nvPr>
        </p:nvGraphicFramePr>
        <p:xfrm>
          <a:off x="457201" y="3494278"/>
          <a:ext cx="8229599" cy="2032000"/>
        </p:xfrm>
        <a:graphic>
          <a:graphicData uri="http://schemas.openxmlformats.org/drawingml/2006/table">
            <a:tbl>
              <a:tblPr firstRow="1" bandRow="1">
                <a:tableStyleId>{5C22544A-7EE6-4342-B048-85BDC9FD1C3A}</a:tableStyleId>
              </a:tblPr>
              <a:tblGrid>
                <a:gridCol w="830911">
                  <a:extLst>
                    <a:ext uri="{9D8B030D-6E8A-4147-A177-3AD203B41FA5}">
                      <a16:colId xmlns:a16="http://schemas.microsoft.com/office/drawing/2014/main" val="1880242546"/>
                    </a:ext>
                  </a:extLst>
                </a:gridCol>
                <a:gridCol w="3172571">
                  <a:extLst>
                    <a:ext uri="{9D8B030D-6E8A-4147-A177-3AD203B41FA5}">
                      <a16:colId xmlns:a16="http://schemas.microsoft.com/office/drawing/2014/main" val="1617072663"/>
                    </a:ext>
                  </a:extLst>
                </a:gridCol>
                <a:gridCol w="1081377">
                  <a:extLst>
                    <a:ext uri="{9D8B030D-6E8A-4147-A177-3AD203B41FA5}">
                      <a16:colId xmlns:a16="http://schemas.microsoft.com/office/drawing/2014/main" val="1576103466"/>
                    </a:ext>
                  </a:extLst>
                </a:gridCol>
                <a:gridCol w="850790">
                  <a:extLst>
                    <a:ext uri="{9D8B030D-6E8A-4147-A177-3AD203B41FA5}">
                      <a16:colId xmlns:a16="http://schemas.microsoft.com/office/drawing/2014/main" val="1961331526"/>
                    </a:ext>
                  </a:extLst>
                </a:gridCol>
                <a:gridCol w="834887">
                  <a:extLst>
                    <a:ext uri="{9D8B030D-6E8A-4147-A177-3AD203B41FA5}">
                      <a16:colId xmlns:a16="http://schemas.microsoft.com/office/drawing/2014/main" val="788149106"/>
                    </a:ext>
                  </a:extLst>
                </a:gridCol>
                <a:gridCol w="739471">
                  <a:extLst>
                    <a:ext uri="{9D8B030D-6E8A-4147-A177-3AD203B41FA5}">
                      <a16:colId xmlns:a16="http://schemas.microsoft.com/office/drawing/2014/main" val="4250865585"/>
                    </a:ext>
                  </a:extLst>
                </a:gridCol>
                <a:gridCol w="719592">
                  <a:extLst>
                    <a:ext uri="{9D8B030D-6E8A-4147-A177-3AD203B41FA5}">
                      <a16:colId xmlns:a16="http://schemas.microsoft.com/office/drawing/2014/main" val="2698179144"/>
                    </a:ext>
                  </a:extLst>
                </a:gridCol>
              </a:tblGrid>
              <a:tr h="370840">
                <a:tc>
                  <a:txBody>
                    <a:bodyPr/>
                    <a:lstStyle/>
                    <a:p>
                      <a:pPr marL="0" marR="0" algn="ctr"/>
                      <a:r>
                        <a:rPr lang="en-US" sz="1200" dirty="0">
                          <a:effectLst/>
                          <a:latin typeface="Segoe UI"/>
                        </a:rPr>
                        <a:t>Fee code</a:t>
                      </a:r>
                      <a:endParaRPr lang="en-US" sz="12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r>
                        <a:rPr lang="en-US" sz="1200" dirty="0">
                          <a:effectLst/>
                          <a:latin typeface="Segoe UI"/>
                        </a:rPr>
                        <a:t>Description</a:t>
                      </a:r>
                      <a:endParaRPr lang="en-US" sz="1200" baseline="300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dirty="0">
                          <a:effectLst/>
                          <a:latin typeface="Segoe UI"/>
                        </a:rPr>
                        <a:t>Historical cost</a:t>
                      </a:r>
                    </a:p>
                    <a:p>
                      <a:pPr marL="0" marR="0" algn="ctr">
                        <a:spcBef>
                          <a:spcPts val="0"/>
                        </a:spcBef>
                        <a:spcAft>
                          <a:spcPts val="0"/>
                        </a:spcAft>
                      </a:pPr>
                      <a:r>
                        <a:rPr lang="en-US" sz="1200" dirty="0">
                          <a:effectLst/>
                          <a:latin typeface="Segoe UI"/>
                        </a:rPr>
                        <a:t>(FY 2022)</a:t>
                      </a:r>
                      <a:endParaRPr lang="en-US" sz="12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dirty="0">
                          <a:effectLst/>
                          <a:latin typeface="Segoe UI"/>
                        </a:rPr>
                        <a:t>Current fee </a:t>
                      </a:r>
                      <a:endParaRPr lang="en-US" sz="12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dirty="0">
                          <a:effectLst/>
                          <a:latin typeface="Segoe UI"/>
                        </a:rPr>
                        <a:t>Proposed fee</a:t>
                      </a:r>
                      <a:endParaRPr lang="en-US" sz="12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dirty="0">
                          <a:effectLst/>
                          <a:latin typeface="Segoe UI"/>
                          <a:ea typeface="Times New Roman"/>
                          <a:cs typeface="Times New Roman"/>
                        </a:rPr>
                        <a:t>Dollar change</a:t>
                      </a:r>
                    </a:p>
                  </a:txBody>
                  <a:tcPr marL="68580" marR="68580" marT="0" marB="0" anchor="ctr">
                    <a:solidFill>
                      <a:srgbClr val="003865"/>
                    </a:solidFill>
                  </a:tcPr>
                </a:tc>
                <a:tc>
                  <a:txBody>
                    <a:bodyPr/>
                    <a:lstStyle/>
                    <a:p>
                      <a:pPr marL="0" marR="0" algn="ctr">
                        <a:spcBef>
                          <a:spcPts val="0"/>
                        </a:spcBef>
                        <a:spcAft>
                          <a:spcPts val="0"/>
                        </a:spcAft>
                      </a:pPr>
                      <a:r>
                        <a:rPr lang="en-US" sz="1200" dirty="0">
                          <a:effectLst/>
                          <a:latin typeface="Segoe UI"/>
                        </a:rPr>
                        <a:t>Percent change</a:t>
                      </a:r>
                      <a:endParaRPr lang="en-US" sz="1200" dirty="0">
                        <a:effectLst/>
                        <a:latin typeface="Segoe UI"/>
                        <a:ea typeface="Times New Roman"/>
                        <a:cs typeface="Times New Roman"/>
                      </a:endParaRPr>
                    </a:p>
                  </a:txBody>
                  <a:tcPr marL="68580" marR="68580" marT="0" marB="0" anchor="ctr">
                    <a:solidFill>
                      <a:srgbClr val="003865"/>
                    </a:solidFill>
                  </a:tcPr>
                </a:tc>
                <a:extLst>
                  <a:ext uri="{0D108BD9-81ED-4DB2-BD59-A6C34878D82A}">
                    <a16:rowId xmlns:a16="http://schemas.microsoft.com/office/drawing/2014/main" val="2330760519"/>
                  </a:ext>
                </a:extLst>
              </a:tr>
              <a:tr h="370840">
                <a:tc>
                  <a:txBody>
                    <a:bodyPr/>
                    <a:lstStyle/>
                    <a:p>
                      <a:pPr marL="0" marR="0" lvl="0" algn="ctr">
                        <a:lnSpc>
                          <a:spcPct val="100000"/>
                        </a:lnSpc>
                        <a:spcBef>
                          <a:spcPts val="600"/>
                        </a:spcBef>
                        <a:spcAft>
                          <a:spcPts val="600"/>
                        </a:spcAft>
                        <a:buNone/>
                      </a:pPr>
                      <a:r>
                        <a:rPr lang="en-US" sz="1200" b="1" dirty="0">
                          <a:solidFill>
                            <a:schemeClr val="bg1"/>
                          </a:solidFill>
                        </a:rPr>
                        <a:t>6002</a:t>
                      </a:r>
                    </a:p>
                  </a:txBody>
                  <a:tcPr marL="68580" marR="68580" marT="0" marB="0" anchor="ctr">
                    <a:solidFill>
                      <a:srgbClr val="003865"/>
                    </a:solidFill>
                  </a:tcPr>
                </a:tc>
                <a:tc>
                  <a:txBody>
                    <a:bodyPr/>
                    <a:lstStyle/>
                    <a:p>
                      <a:pPr marL="0" marR="0" lvl="0" algn="l">
                        <a:lnSpc>
                          <a:spcPct val="100000"/>
                        </a:lnSpc>
                        <a:spcBef>
                          <a:spcPts val="600"/>
                        </a:spcBef>
                        <a:spcAft>
                          <a:spcPts val="600"/>
                        </a:spcAft>
                        <a:buNone/>
                      </a:pPr>
                      <a:r>
                        <a:rPr lang="en-US" sz="1200" b="0" i="0" u="none" strike="noStrike" baseline="0" noProof="0" dirty="0">
                          <a:solidFill>
                            <a:schemeClr val="tx1"/>
                          </a:solidFill>
                          <a:latin typeface="+mn-lt"/>
                        </a:rPr>
                        <a:t>AAU, per class (paper)</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dirty="0">
                          <a:solidFill>
                            <a:schemeClr val="tx1"/>
                          </a:solidFill>
                          <a:effectLst/>
                          <a:latin typeface="Segoe UI"/>
                          <a:ea typeface="Times New Roman"/>
                          <a:cs typeface="Times New Roman"/>
                        </a:rPr>
                        <a:t>n/a</a:t>
                      </a:r>
                    </a:p>
                  </a:txBody>
                  <a:tcPr marL="68580" marR="68580" marT="0" marB="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200" b="0" dirty="0">
                          <a:solidFill>
                            <a:schemeClr val="tx1"/>
                          </a:solidFill>
                          <a:effectLst/>
                          <a:latin typeface="+mn-lt"/>
                          <a:ea typeface="Times New Roman"/>
                          <a:cs typeface="Times New Roman"/>
                        </a:rPr>
                        <a:t>$200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dirty="0">
                          <a:solidFill>
                            <a:schemeClr val="tx1"/>
                          </a:solidFill>
                          <a:effectLst/>
                          <a:latin typeface="Segoe UI"/>
                          <a:ea typeface="Times New Roman"/>
                          <a:cs typeface="Times New Roman"/>
                        </a:rPr>
                        <a:t>$250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dirty="0">
                          <a:solidFill>
                            <a:schemeClr val="tx1"/>
                          </a:solidFill>
                          <a:effectLst/>
                          <a:latin typeface="Segoe UI"/>
                          <a:ea typeface="Times New Roman"/>
                          <a:cs typeface="Times New Roman"/>
                        </a:rPr>
                        <a:t>$50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dirty="0">
                          <a:solidFill>
                            <a:schemeClr val="tx1"/>
                          </a:solidFill>
                          <a:effectLst/>
                          <a:latin typeface="Segoe UI"/>
                          <a:ea typeface="Times New Roman"/>
                          <a:cs typeface="Times New Roman"/>
                        </a:rPr>
                        <a:t>25%</a:t>
                      </a:r>
                    </a:p>
                  </a:txBody>
                  <a:tcPr marL="68580" marR="68580" marT="0" marB="0" anchor="ctr">
                    <a:solidFill>
                      <a:srgbClr val="D9D9D6"/>
                    </a:solidFill>
                  </a:tcPr>
                </a:tc>
                <a:extLst>
                  <a:ext uri="{0D108BD9-81ED-4DB2-BD59-A6C34878D82A}">
                    <a16:rowId xmlns:a16="http://schemas.microsoft.com/office/drawing/2014/main" val="501222200"/>
                  </a:ext>
                </a:extLst>
              </a:tr>
              <a:tr h="370840">
                <a:tc>
                  <a:txBody>
                    <a:bodyPr/>
                    <a:lstStyle/>
                    <a:p>
                      <a:pPr marL="0" marR="0" lvl="0" algn="ctr">
                        <a:lnSpc>
                          <a:spcPct val="100000"/>
                        </a:lnSpc>
                        <a:spcBef>
                          <a:spcPts val="600"/>
                        </a:spcBef>
                        <a:spcAft>
                          <a:spcPts val="600"/>
                        </a:spcAft>
                        <a:buNone/>
                      </a:pPr>
                      <a:r>
                        <a:rPr lang="en-US" sz="1200" b="1" dirty="0">
                          <a:solidFill>
                            <a:schemeClr val="bg1"/>
                          </a:solidFill>
                        </a:rPr>
                        <a:t>7002</a:t>
                      </a:r>
                    </a:p>
                  </a:txBody>
                  <a:tcPr marL="68580" marR="68580" marT="0" marB="0" anchor="ctr">
                    <a:solidFill>
                      <a:srgbClr val="003865"/>
                    </a:solidFill>
                  </a:tcPr>
                </a:tc>
                <a:tc>
                  <a:txBody>
                    <a:bodyPr/>
                    <a:lstStyle/>
                    <a:p>
                      <a:pPr marL="0" marR="0" lvl="0" algn="l">
                        <a:lnSpc>
                          <a:spcPct val="100000"/>
                        </a:lnSpc>
                        <a:spcBef>
                          <a:spcPts val="600"/>
                        </a:spcBef>
                        <a:spcAft>
                          <a:spcPts val="600"/>
                        </a:spcAft>
                        <a:buNone/>
                      </a:pPr>
                      <a:r>
                        <a:rPr lang="en-US" sz="1200" b="0" i="0" u="none" strike="noStrike" baseline="0" noProof="0" dirty="0">
                          <a:solidFill>
                            <a:schemeClr val="tx1"/>
                          </a:solidFill>
                          <a:latin typeface="+mn-lt"/>
                        </a:rPr>
                        <a:t>AAU, per class (electronic)</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dirty="0">
                          <a:solidFill>
                            <a:schemeClr val="tx1"/>
                          </a:solidFill>
                          <a:effectLst/>
                          <a:latin typeface="Segoe UI"/>
                          <a:ea typeface="Times New Roman"/>
                          <a:cs typeface="Times New Roman"/>
                        </a:rPr>
                        <a:t>$117</a:t>
                      </a:r>
                    </a:p>
                  </a:txBody>
                  <a:tcPr marL="68580" marR="68580" marT="0" marB="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200" b="0" dirty="0">
                          <a:solidFill>
                            <a:schemeClr val="tx1"/>
                          </a:solidFill>
                          <a:effectLst/>
                          <a:latin typeface="+mn-lt"/>
                          <a:ea typeface="Times New Roman"/>
                          <a:cs typeface="Times New Roman"/>
                        </a:rPr>
                        <a:t>$100</a:t>
                      </a:r>
                    </a:p>
                  </a:txBody>
                  <a:tcPr marL="68580" marR="68580" marT="0" marB="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200" b="0" dirty="0">
                          <a:solidFill>
                            <a:schemeClr val="tx1"/>
                          </a:solidFill>
                          <a:effectLst/>
                          <a:latin typeface="+mn-lt"/>
                          <a:ea typeface="Times New Roman"/>
                          <a:cs typeface="Times New Roman"/>
                        </a:rPr>
                        <a:t>$150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dirty="0">
                          <a:solidFill>
                            <a:schemeClr val="tx1"/>
                          </a:solidFill>
                          <a:effectLst/>
                          <a:latin typeface="Segoe UI"/>
                          <a:ea typeface="Times New Roman"/>
                          <a:cs typeface="Times New Roman"/>
                        </a:rPr>
                        <a:t>$50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dirty="0">
                          <a:solidFill>
                            <a:schemeClr val="tx1"/>
                          </a:solidFill>
                          <a:effectLst/>
                          <a:latin typeface="Segoe UI"/>
                          <a:ea typeface="Times New Roman"/>
                          <a:cs typeface="Times New Roman"/>
                        </a:rPr>
                        <a:t>50%</a:t>
                      </a:r>
                    </a:p>
                  </a:txBody>
                  <a:tcPr marL="68580" marR="68580" marT="0" marB="0" anchor="ctr">
                    <a:solidFill>
                      <a:srgbClr val="D9D9D6"/>
                    </a:solidFill>
                  </a:tcPr>
                </a:tc>
                <a:extLst>
                  <a:ext uri="{0D108BD9-81ED-4DB2-BD59-A6C34878D82A}">
                    <a16:rowId xmlns:a16="http://schemas.microsoft.com/office/drawing/2014/main" val="3720872058"/>
                  </a:ext>
                </a:extLst>
              </a:tr>
              <a:tr h="370840">
                <a:tc>
                  <a:txBody>
                    <a:bodyPr/>
                    <a:lstStyle/>
                    <a:p>
                      <a:pPr marL="0" marR="0" lvl="0" algn="ctr">
                        <a:lnSpc>
                          <a:spcPct val="100000"/>
                        </a:lnSpc>
                        <a:spcBef>
                          <a:spcPts val="600"/>
                        </a:spcBef>
                        <a:spcAft>
                          <a:spcPts val="600"/>
                        </a:spcAft>
                        <a:buNone/>
                      </a:pPr>
                      <a:r>
                        <a:rPr lang="en-US" sz="1200" b="1" dirty="0">
                          <a:solidFill>
                            <a:schemeClr val="bg1"/>
                          </a:solidFill>
                        </a:rPr>
                        <a:t>6003</a:t>
                      </a:r>
                    </a:p>
                  </a:txBody>
                  <a:tcPr marL="68580" marR="68580" marT="0" marB="0" anchor="ctr">
                    <a:solidFill>
                      <a:srgbClr val="003865"/>
                    </a:solidFill>
                  </a:tcPr>
                </a:tc>
                <a:tc>
                  <a:txBody>
                    <a:bodyPr/>
                    <a:lstStyle/>
                    <a:p>
                      <a:pPr marL="0" marR="0" lvl="0" indent="0" algn="l" defTabSz="457200" rtl="0" eaLnBrk="1" fontAlgn="auto" latinLnBrk="0" hangingPunct="1">
                        <a:lnSpc>
                          <a:spcPct val="100000"/>
                        </a:lnSpc>
                        <a:spcBef>
                          <a:spcPts val="600"/>
                        </a:spcBef>
                        <a:spcAft>
                          <a:spcPts val="600"/>
                        </a:spcAft>
                        <a:buClrTx/>
                        <a:buSzTx/>
                        <a:buFontTx/>
                        <a:buNone/>
                        <a:tabLst/>
                        <a:defRPr/>
                      </a:pPr>
                      <a:r>
                        <a:rPr lang="en-US" sz="1200" b="0" i="0" u="none" strike="noStrike" baseline="0" noProof="0" dirty="0">
                          <a:solidFill>
                            <a:schemeClr val="tx1"/>
                          </a:solidFill>
                          <a:effectLst/>
                          <a:latin typeface="+mn-lt"/>
                        </a:rPr>
                        <a:t>SOU, per class </a:t>
                      </a:r>
                      <a:r>
                        <a:rPr lang="en-US" sz="1200" b="0" i="0" u="none" strike="noStrike" baseline="0" noProof="0" dirty="0">
                          <a:solidFill>
                            <a:srgbClr val="000000"/>
                          </a:solidFill>
                          <a:latin typeface="+mn-lt"/>
                        </a:rPr>
                        <a:t>(paper)</a:t>
                      </a:r>
                      <a:endParaRPr lang="en-US" sz="1200" b="0" i="0" u="none" strike="noStrike" baseline="0" noProof="0" dirty="0">
                        <a:solidFill>
                          <a:schemeClr val="tx1"/>
                        </a:solidFill>
                        <a:effectLst/>
                        <a:latin typeface="+mn-lt"/>
                      </a:endParaRPr>
                    </a:p>
                  </a:txBody>
                  <a:tcPr marL="68580" marR="68580" marT="0" marB="0" anchor="ctr">
                    <a:solidFill>
                      <a:srgbClr val="D9D9D6"/>
                    </a:solidFill>
                  </a:tcPr>
                </a:tc>
                <a:tc>
                  <a:txBody>
                    <a:bodyPr/>
                    <a:lstStyle/>
                    <a:p>
                      <a:pPr marL="0" lvl="0" indent="0" algn="r">
                        <a:lnSpc>
                          <a:spcPct val="100000"/>
                        </a:lnSpc>
                        <a:buNone/>
                      </a:pPr>
                      <a:r>
                        <a:rPr lang="en-US" sz="1200" b="0" i="0" u="none" strike="noStrike" baseline="0" noProof="0" dirty="0">
                          <a:solidFill>
                            <a:srgbClr val="000000"/>
                          </a:solidFill>
                          <a:effectLst/>
                          <a:latin typeface="Segoe UI"/>
                        </a:rPr>
                        <a:t>n/a</a:t>
                      </a:r>
                    </a:p>
                  </a:txBody>
                  <a:tcPr marL="68580" marR="68580" marT="0" marB="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200" b="0" dirty="0">
                          <a:solidFill>
                            <a:schemeClr val="tx1"/>
                          </a:solidFill>
                          <a:effectLst/>
                          <a:latin typeface="+mn-lt"/>
                          <a:ea typeface="Times New Roman"/>
                          <a:cs typeface="Times New Roman"/>
                        </a:rPr>
                        <a:t>$200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dirty="0">
                          <a:solidFill>
                            <a:schemeClr val="tx1"/>
                          </a:solidFill>
                          <a:effectLst/>
                          <a:latin typeface="Segoe UI"/>
                          <a:ea typeface="Times New Roman"/>
                          <a:cs typeface="Times New Roman"/>
                        </a:rPr>
                        <a:t>$250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dirty="0">
                          <a:solidFill>
                            <a:schemeClr val="tx1"/>
                          </a:solidFill>
                          <a:effectLst/>
                          <a:latin typeface="Segoe UI"/>
                          <a:ea typeface="Times New Roman"/>
                          <a:cs typeface="Times New Roman"/>
                        </a:rPr>
                        <a:t>$50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dirty="0">
                          <a:solidFill>
                            <a:schemeClr val="tx1"/>
                          </a:solidFill>
                          <a:effectLst/>
                          <a:latin typeface="Segoe UI"/>
                          <a:ea typeface="Times New Roman"/>
                          <a:cs typeface="Times New Roman"/>
                        </a:rPr>
                        <a:t>25%</a:t>
                      </a:r>
                    </a:p>
                  </a:txBody>
                  <a:tcPr marL="68580" marR="68580" marT="0" marB="0" anchor="ctr">
                    <a:solidFill>
                      <a:srgbClr val="D9D9D6"/>
                    </a:solidFill>
                  </a:tcPr>
                </a:tc>
                <a:extLst>
                  <a:ext uri="{0D108BD9-81ED-4DB2-BD59-A6C34878D82A}">
                    <a16:rowId xmlns:a16="http://schemas.microsoft.com/office/drawing/2014/main" val="4260898878"/>
                  </a:ext>
                </a:extLst>
              </a:tr>
              <a:tr h="370840">
                <a:tc>
                  <a:txBody>
                    <a:bodyPr/>
                    <a:lstStyle/>
                    <a:p>
                      <a:pPr marL="0" marR="0" lvl="0" algn="ctr">
                        <a:lnSpc>
                          <a:spcPct val="100000"/>
                        </a:lnSpc>
                        <a:spcBef>
                          <a:spcPts val="600"/>
                        </a:spcBef>
                        <a:spcAft>
                          <a:spcPts val="600"/>
                        </a:spcAft>
                        <a:buNone/>
                      </a:pPr>
                      <a:r>
                        <a:rPr lang="en-US" sz="1200" b="1" dirty="0">
                          <a:solidFill>
                            <a:schemeClr val="bg1"/>
                          </a:solidFill>
                          <a:effectLst/>
                          <a:latin typeface="Segoe UI"/>
                        </a:rPr>
                        <a:t>7003</a:t>
                      </a:r>
                      <a:endParaRPr lang="en-US" b="1" dirty="0">
                        <a:solidFill>
                          <a:schemeClr val="bg1"/>
                        </a:solidFill>
                      </a:endParaRPr>
                    </a:p>
                  </a:txBody>
                  <a:tcPr marL="68580" marR="68580" marT="0" marB="0" anchor="ctr">
                    <a:solidFill>
                      <a:srgbClr val="003865"/>
                    </a:solidFill>
                  </a:tcPr>
                </a:tc>
                <a:tc>
                  <a:txBody>
                    <a:bodyPr/>
                    <a:lstStyle/>
                    <a:p>
                      <a:pPr marL="0" marR="0" lvl="0" algn="l">
                        <a:lnSpc>
                          <a:spcPct val="100000"/>
                        </a:lnSpc>
                        <a:spcBef>
                          <a:spcPts val="600"/>
                        </a:spcBef>
                        <a:spcAft>
                          <a:spcPts val="600"/>
                        </a:spcAft>
                        <a:buNone/>
                      </a:pPr>
                      <a:r>
                        <a:rPr lang="en-US" sz="1200" b="0" i="0" u="none" strike="noStrike" baseline="0" noProof="0" dirty="0">
                          <a:solidFill>
                            <a:schemeClr val="tx1"/>
                          </a:solidFill>
                          <a:effectLst/>
                          <a:latin typeface="+mn-lt"/>
                        </a:rPr>
                        <a:t>SOU, per class (electronic)</a:t>
                      </a:r>
                      <a:endParaRPr lang="en-US" sz="1200" b="0" i="0" u="none" strike="noStrike" baseline="0" noProof="0" dirty="0">
                        <a:solidFill>
                          <a:schemeClr val="tx1"/>
                        </a:solidFill>
                        <a:latin typeface="+mn-lt"/>
                      </a:endParaRP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dirty="0">
                          <a:solidFill>
                            <a:schemeClr val="tx1"/>
                          </a:solidFill>
                          <a:effectLst/>
                          <a:latin typeface="Segoe UI"/>
                          <a:ea typeface="Times New Roman"/>
                          <a:cs typeface="Times New Roman"/>
                        </a:rPr>
                        <a:t>$240</a:t>
                      </a:r>
                    </a:p>
                  </a:txBody>
                  <a:tcPr marL="68580" marR="68580" marT="0" marB="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200" dirty="0">
                          <a:solidFill>
                            <a:schemeClr val="tx1"/>
                          </a:solidFill>
                          <a:effectLst/>
                          <a:latin typeface="+mn-lt"/>
                        </a:rPr>
                        <a:t>$100</a:t>
                      </a:r>
                      <a:endParaRPr lang="en-US" sz="1200" b="1" dirty="0">
                        <a:solidFill>
                          <a:schemeClr val="tx1"/>
                        </a:solidFill>
                        <a:effectLst/>
                        <a:latin typeface="+mn-lt"/>
                        <a:ea typeface="Times New Roman"/>
                        <a:cs typeface="Times New Roman"/>
                      </a:endParaRP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dirty="0">
                          <a:solidFill>
                            <a:schemeClr val="tx1"/>
                          </a:solidFill>
                          <a:effectLst/>
                          <a:latin typeface="Segoe UI"/>
                        </a:rPr>
                        <a:t>$150</a:t>
                      </a:r>
                      <a:endParaRPr lang="en-US" sz="1200" b="1" dirty="0">
                        <a:solidFill>
                          <a:schemeClr val="tx1"/>
                        </a:solidFill>
                        <a:effectLst/>
                        <a:latin typeface="Segoe UI"/>
                        <a:ea typeface="Times New Roman"/>
                        <a:cs typeface="Times New Roman"/>
                      </a:endParaRP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dirty="0">
                          <a:solidFill>
                            <a:schemeClr val="tx1"/>
                          </a:solidFill>
                          <a:effectLst/>
                          <a:latin typeface="Segoe UI"/>
                          <a:ea typeface="Times New Roman"/>
                          <a:cs typeface="Times New Roman"/>
                        </a:rPr>
                        <a:t>$50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kern="1200" dirty="0">
                          <a:solidFill>
                            <a:schemeClr val="tx1"/>
                          </a:solidFill>
                          <a:effectLst/>
                          <a:latin typeface="Segoe UI"/>
                          <a:ea typeface="+mn-ea"/>
                          <a:cs typeface="+mn-cs"/>
                        </a:rPr>
                        <a:t>50%</a:t>
                      </a:r>
                      <a:endParaRPr lang="en-US" sz="1200" b="0" dirty="0">
                        <a:solidFill>
                          <a:schemeClr val="tx1"/>
                        </a:solidFill>
                        <a:effectLst/>
                        <a:latin typeface="Segoe UI"/>
                        <a:ea typeface="Times New Roman"/>
                        <a:cs typeface="Times New Roman"/>
                      </a:endParaRPr>
                    </a:p>
                  </a:txBody>
                  <a:tcPr marL="68580" marR="68580" marT="0" marB="0" anchor="ctr">
                    <a:solidFill>
                      <a:srgbClr val="D9D9D6"/>
                    </a:solidFill>
                  </a:tcPr>
                </a:tc>
                <a:extLst>
                  <a:ext uri="{0D108BD9-81ED-4DB2-BD59-A6C34878D82A}">
                    <a16:rowId xmlns:a16="http://schemas.microsoft.com/office/drawing/2014/main" val="2413975018"/>
                  </a:ext>
                </a:extLst>
              </a:tr>
            </a:tbl>
          </a:graphicData>
        </a:graphic>
      </p:graphicFrame>
      <p:sp>
        <p:nvSpPr>
          <p:cNvPr id="4" name="Slide Number Placeholder 3">
            <a:extLst>
              <a:ext uri="{FF2B5EF4-FFF2-40B4-BE49-F238E27FC236}">
                <a16:creationId xmlns:a16="http://schemas.microsoft.com/office/drawing/2014/main" id="{D6A3C3DA-C3A3-4A2F-9D6A-4DC08F70ADB7}"/>
              </a:ext>
            </a:extLst>
          </p:cNvPr>
          <p:cNvSpPr>
            <a:spLocks noGrp="1"/>
          </p:cNvSpPr>
          <p:nvPr>
            <p:ph type="sldNum" sz="quarter" idx="10"/>
          </p:nvPr>
        </p:nvSpPr>
        <p:spPr/>
        <p:txBody>
          <a:bodyPr/>
          <a:lstStyle/>
          <a:p>
            <a:fld id="{1D648693-0942-45E9-83AE-76FC568F9452}" type="slidenum">
              <a:rPr lang="en-US" smtClean="0"/>
              <a:pPr/>
              <a:t>15</a:t>
            </a:fld>
            <a:endParaRPr lang="en-US" dirty="0"/>
          </a:p>
        </p:txBody>
      </p:sp>
    </p:spTree>
    <p:extLst>
      <p:ext uri="{BB962C8B-B14F-4D97-AF65-F5344CB8AC3E}">
        <p14:creationId xmlns:p14="http://schemas.microsoft.com/office/powerpoint/2010/main" val="1512230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2540D8B-EB5F-447A-8F1F-9C42E539FD2D}"/>
              </a:ext>
            </a:extLst>
          </p:cNvPr>
          <p:cNvSpPr>
            <a:spLocks noGrp="1"/>
          </p:cNvSpPr>
          <p:nvPr>
            <p:ph type="title"/>
          </p:nvPr>
        </p:nvSpPr>
        <p:spPr/>
        <p:txBody>
          <a:bodyPr>
            <a:noAutofit/>
          </a:bodyPr>
          <a:lstStyle/>
          <a:p>
            <a:r>
              <a:rPr lang="en-US" sz="3600" dirty="0"/>
              <a:t>Post-registration maintenance filings</a:t>
            </a:r>
            <a:endParaRPr lang="en-US" sz="2200" b="0" i="1" dirty="0"/>
          </a:p>
        </p:txBody>
      </p:sp>
      <p:sp>
        <p:nvSpPr>
          <p:cNvPr id="5" name="Content Placeholder 4">
            <a:extLst>
              <a:ext uri="{FF2B5EF4-FFF2-40B4-BE49-F238E27FC236}">
                <a16:creationId xmlns:a16="http://schemas.microsoft.com/office/drawing/2014/main" id="{F5DC7B01-4C59-48CB-8146-6584A4216016}"/>
              </a:ext>
            </a:extLst>
          </p:cNvPr>
          <p:cNvSpPr>
            <a:spLocks noGrp="1"/>
          </p:cNvSpPr>
          <p:nvPr>
            <p:ph idx="1"/>
          </p:nvPr>
        </p:nvSpPr>
        <p:spPr/>
        <p:txBody>
          <a:bodyPr vert="horz" lIns="91440" tIns="45720" rIns="91440" bIns="45720" rtlCol="0" anchor="t">
            <a:normAutofit/>
          </a:bodyPr>
          <a:lstStyle/>
          <a:p>
            <a:r>
              <a:rPr lang="en-US" sz="1600" dirty="0"/>
              <a:t>Propose increasing fees for maintenance filings to offset increased costs and rebalance the fee structure.</a:t>
            </a:r>
          </a:p>
          <a:p>
            <a:r>
              <a:rPr lang="en-US" sz="1600" dirty="0">
                <a:latin typeface="Segoe UI"/>
                <a:cs typeface="Segoe UI"/>
              </a:rPr>
              <a:t>The percentage of registrants that choose to maintain their trademark and file for maintenance is declining.</a:t>
            </a:r>
          </a:p>
          <a:p>
            <a:pPr lvl="1"/>
            <a:r>
              <a:rPr lang="en-US" sz="1200" dirty="0">
                <a:latin typeface="Segoe UI"/>
                <a:cs typeface="Segoe UI"/>
              </a:rPr>
              <a:t>The USPTO expects this trend to continue due to anticipated growth in application submissions from groups historically less likely to maintain a registration.</a:t>
            </a:r>
          </a:p>
          <a:p>
            <a:r>
              <a:rPr lang="en-US" sz="1600" dirty="0"/>
              <a:t>Given these changes in demand and filing behaviors, aggregate revenue derived from maintenance filings requires a rebalancing to keep barriers to filing new applications low.</a:t>
            </a:r>
          </a:p>
        </p:txBody>
      </p:sp>
      <p:sp>
        <p:nvSpPr>
          <p:cNvPr id="6" name="Rectangle 5">
            <a:extLst>
              <a:ext uri="{FF2B5EF4-FFF2-40B4-BE49-F238E27FC236}">
                <a16:creationId xmlns:a16="http://schemas.microsoft.com/office/drawing/2014/main" id="{1F51BAB3-B025-4A82-BFED-E620C77B2C2D}"/>
              </a:ext>
            </a:extLst>
          </p:cNvPr>
          <p:cNvSpPr/>
          <p:nvPr/>
        </p:nvSpPr>
        <p:spPr>
          <a:xfrm>
            <a:off x="766306" y="5083034"/>
            <a:ext cx="2580706" cy="276999"/>
          </a:xfrm>
          <a:prstGeom prst="rect">
            <a:avLst/>
          </a:prstGeom>
        </p:spPr>
        <p:txBody>
          <a:bodyPr wrap="none">
            <a:spAutoFit/>
          </a:bodyPr>
          <a:lstStyle/>
          <a:p>
            <a:r>
              <a:rPr lang="en-US" sz="1200" dirty="0"/>
              <a:t>(see details on the following pages)</a:t>
            </a:r>
          </a:p>
        </p:txBody>
      </p:sp>
      <p:sp>
        <p:nvSpPr>
          <p:cNvPr id="4" name="Slide Number Placeholder 3">
            <a:extLst>
              <a:ext uri="{FF2B5EF4-FFF2-40B4-BE49-F238E27FC236}">
                <a16:creationId xmlns:a16="http://schemas.microsoft.com/office/drawing/2014/main" id="{D6A3C3DA-C3A3-4A2F-9D6A-4DC08F70ADB7}"/>
              </a:ext>
            </a:extLst>
          </p:cNvPr>
          <p:cNvSpPr>
            <a:spLocks noGrp="1"/>
          </p:cNvSpPr>
          <p:nvPr>
            <p:ph type="sldNum" sz="quarter" idx="10"/>
          </p:nvPr>
        </p:nvSpPr>
        <p:spPr/>
        <p:txBody>
          <a:bodyPr/>
          <a:lstStyle/>
          <a:p>
            <a:fld id="{1D648693-0942-45E9-83AE-76FC568F9452}" type="slidenum">
              <a:rPr lang="en-US" smtClean="0"/>
              <a:pPr/>
              <a:t>16</a:t>
            </a:fld>
            <a:endParaRPr lang="en-US" dirty="0"/>
          </a:p>
        </p:txBody>
      </p:sp>
    </p:spTree>
    <p:extLst>
      <p:ext uri="{BB962C8B-B14F-4D97-AF65-F5344CB8AC3E}">
        <p14:creationId xmlns:p14="http://schemas.microsoft.com/office/powerpoint/2010/main" val="3859905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A0037CB-988F-6058-B26A-49FD2B554E00}"/>
              </a:ext>
            </a:extLst>
          </p:cNvPr>
          <p:cNvSpPr>
            <a:spLocks noGrp="1"/>
          </p:cNvSpPr>
          <p:nvPr>
            <p:ph type="title"/>
          </p:nvPr>
        </p:nvSpPr>
        <p:spPr/>
        <p:txBody>
          <a:bodyPr>
            <a:normAutofit fontScale="90000"/>
          </a:bodyPr>
          <a:lstStyle/>
          <a:p>
            <a:r>
              <a:rPr lang="en-US" sz="3600" dirty="0"/>
              <a:t>Post-registration maintenance filings </a:t>
            </a:r>
            <a:r>
              <a:rPr lang="en-US" sz="2800" b="0" dirty="0"/>
              <a:t>(cont.)</a:t>
            </a:r>
            <a:br>
              <a:rPr lang="en-US" sz="3600" b="0" dirty="0">
                <a:cs typeface="Segoe UI"/>
              </a:rPr>
            </a:br>
            <a:br>
              <a:rPr lang="en-US" sz="3600" dirty="0"/>
            </a:br>
            <a:endParaRPr lang="en-US" sz="3600" b="0">
              <a:cs typeface="Segoe UI"/>
            </a:endParaRPr>
          </a:p>
        </p:txBody>
      </p:sp>
      <p:sp>
        <p:nvSpPr>
          <p:cNvPr id="2" name="Content Placeholder 1">
            <a:extLst>
              <a:ext uri="{FF2B5EF4-FFF2-40B4-BE49-F238E27FC236}">
                <a16:creationId xmlns:a16="http://schemas.microsoft.com/office/drawing/2014/main" id="{64794068-A1D6-44F5-923B-EE3B7B7D0A23}"/>
              </a:ext>
            </a:extLst>
          </p:cNvPr>
          <p:cNvSpPr>
            <a:spLocks noGrp="1"/>
          </p:cNvSpPr>
          <p:nvPr>
            <p:ph idx="1"/>
          </p:nvPr>
        </p:nvSpPr>
        <p:spPr/>
        <p:txBody>
          <a:bodyPr vert="horz" lIns="91440" tIns="45720" rIns="91440" bIns="45720" rtlCol="0" anchor="t">
            <a:normAutofit/>
          </a:bodyPr>
          <a:lstStyle/>
          <a:p>
            <a:pPr>
              <a:lnSpc>
                <a:spcPct val="120000"/>
              </a:lnSpc>
            </a:pPr>
            <a:r>
              <a:rPr lang="en-US" sz="2000" dirty="0"/>
              <a:t>Propose increasing fees for renewals under section 9.</a:t>
            </a:r>
            <a:endParaRPr lang="en-US"/>
          </a:p>
          <a:p>
            <a:pPr lvl="1"/>
            <a:endParaRPr lang="en-US" sz="2000" dirty="0"/>
          </a:p>
        </p:txBody>
      </p:sp>
      <p:graphicFrame>
        <p:nvGraphicFramePr>
          <p:cNvPr id="7" name="Content Placeholder 8">
            <a:extLst>
              <a:ext uri="{FF2B5EF4-FFF2-40B4-BE49-F238E27FC236}">
                <a16:creationId xmlns:a16="http://schemas.microsoft.com/office/drawing/2014/main" id="{35D9934F-B30B-4746-B6F6-412F2E74D99E}"/>
              </a:ext>
            </a:extLst>
          </p:cNvPr>
          <p:cNvGraphicFramePr>
            <a:graphicFrameLocks/>
          </p:cNvGraphicFramePr>
          <p:nvPr/>
        </p:nvGraphicFramePr>
        <p:xfrm>
          <a:off x="457201" y="2335625"/>
          <a:ext cx="8229599" cy="2011680"/>
        </p:xfrm>
        <a:graphic>
          <a:graphicData uri="http://schemas.openxmlformats.org/drawingml/2006/table">
            <a:tbl>
              <a:tblPr firstRow="1" bandRow="1">
                <a:tableStyleId>{5C22544A-7EE6-4342-B048-85BDC9FD1C3A}</a:tableStyleId>
              </a:tblPr>
              <a:tblGrid>
                <a:gridCol w="838863">
                  <a:extLst>
                    <a:ext uri="{9D8B030D-6E8A-4147-A177-3AD203B41FA5}">
                      <a16:colId xmlns:a16="http://schemas.microsoft.com/office/drawing/2014/main" val="1393820204"/>
                    </a:ext>
                  </a:extLst>
                </a:gridCol>
                <a:gridCol w="3077154">
                  <a:extLst>
                    <a:ext uri="{9D8B030D-6E8A-4147-A177-3AD203B41FA5}">
                      <a16:colId xmlns:a16="http://schemas.microsoft.com/office/drawing/2014/main" val="3006402722"/>
                    </a:ext>
                  </a:extLst>
                </a:gridCol>
                <a:gridCol w="914400">
                  <a:extLst>
                    <a:ext uri="{9D8B030D-6E8A-4147-A177-3AD203B41FA5}">
                      <a16:colId xmlns:a16="http://schemas.microsoft.com/office/drawing/2014/main" val="51645987"/>
                    </a:ext>
                  </a:extLst>
                </a:gridCol>
                <a:gridCol w="850790">
                  <a:extLst>
                    <a:ext uri="{9D8B030D-6E8A-4147-A177-3AD203B41FA5}">
                      <a16:colId xmlns:a16="http://schemas.microsoft.com/office/drawing/2014/main" val="3420605345"/>
                    </a:ext>
                  </a:extLst>
                </a:gridCol>
                <a:gridCol w="962108">
                  <a:extLst>
                    <a:ext uri="{9D8B030D-6E8A-4147-A177-3AD203B41FA5}">
                      <a16:colId xmlns:a16="http://schemas.microsoft.com/office/drawing/2014/main" val="3982285833"/>
                    </a:ext>
                  </a:extLst>
                </a:gridCol>
                <a:gridCol w="771276">
                  <a:extLst>
                    <a:ext uri="{9D8B030D-6E8A-4147-A177-3AD203B41FA5}">
                      <a16:colId xmlns:a16="http://schemas.microsoft.com/office/drawing/2014/main" val="2883918022"/>
                    </a:ext>
                  </a:extLst>
                </a:gridCol>
                <a:gridCol w="815008">
                  <a:extLst>
                    <a:ext uri="{9D8B030D-6E8A-4147-A177-3AD203B41FA5}">
                      <a16:colId xmlns:a16="http://schemas.microsoft.com/office/drawing/2014/main" val="2690580121"/>
                    </a:ext>
                  </a:extLst>
                </a:gridCol>
              </a:tblGrid>
              <a:tr h="370840">
                <a:tc>
                  <a:txBody>
                    <a:bodyPr/>
                    <a:lstStyle/>
                    <a:p>
                      <a:pPr marL="0" marR="0" algn="ctr"/>
                      <a:r>
                        <a:rPr lang="en-US" sz="1200" dirty="0">
                          <a:effectLst/>
                          <a:latin typeface="Segoe UI"/>
                        </a:rPr>
                        <a:t>Fee code</a:t>
                      </a:r>
                      <a:endParaRPr lang="en-US" sz="1200" dirty="0">
                        <a:effectLst/>
                        <a:latin typeface="Segoe UI"/>
                        <a:ea typeface="Times New Roman"/>
                        <a:cs typeface="Times New Roman"/>
                      </a:endParaRPr>
                    </a:p>
                  </a:txBody>
                  <a:tcPr marL="45720" marR="45720" anchor="ctr">
                    <a:solidFill>
                      <a:srgbClr val="003865"/>
                    </a:solidFill>
                  </a:tcPr>
                </a:tc>
                <a:tc>
                  <a:txBody>
                    <a:bodyPr/>
                    <a:lstStyle/>
                    <a:p>
                      <a:pPr marL="0" marR="0" algn="ctr"/>
                      <a:r>
                        <a:rPr lang="en-US" sz="1200" dirty="0">
                          <a:effectLst/>
                          <a:latin typeface="Segoe UI"/>
                        </a:rPr>
                        <a:t>Description</a:t>
                      </a:r>
                      <a:endParaRPr lang="en-US" sz="1200" baseline="300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dirty="0">
                          <a:effectLst/>
                          <a:latin typeface="Segoe UI"/>
                        </a:rPr>
                        <a:t>Historical cost</a:t>
                      </a:r>
                    </a:p>
                    <a:p>
                      <a:pPr marL="0" marR="0" algn="ctr">
                        <a:spcBef>
                          <a:spcPts val="0"/>
                        </a:spcBef>
                        <a:spcAft>
                          <a:spcPts val="0"/>
                        </a:spcAft>
                      </a:pPr>
                      <a:r>
                        <a:rPr lang="en-US" sz="1200" dirty="0">
                          <a:effectLst/>
                          <a:latin typeface="Segoe UI"/>
                        </a:rPr>
                        <a:t>(FY 2022)</a:t>
                      </a:r>
                      <a:endParaRPr lang="en-US" sz="12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dirty="0">
                          <a:effectLst/>
                          <a:latin typeface="Segoe UI"/>
                        </a:rPr>
                        <a:t>Current fee </a:t>
                      </a:r>
                      <a:endParaRPr lang="en-US" sz="12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dirty="0">
                          <a:effectLst/>
                          <a:latin typeface="Segoe UI"/>
                        </a:rPr>
                        <a:t>Proposed fee</a:t>
                      </a:r>
                      <a:endParaRPr lang="en-US" sz="12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dirty="0">
                          <a:effectLst/>
                          <a:latin typeface="Segoe UI"/>
                          <a:ea typeface="Times New Roman"/>
                          <a:cs typeface="Times New Roman"/>
                        </a:rPr>
                        <a:t>Dollar change</a:t>
                      </a:r>
                    </a:p>
                  </a:txBody>
                  <a:tcPr marL="45720" marR="45720" anchor="ctr">
                    <a:solidFill>
                      <a:srgbClr val="003865"/>
                    </a:solidFill>
                  </a:tcPr>
                </a:tc>
                <a:tc>
                  <a:txBody>
                    <a:bodyPr/>
                    <a:lstStyle/>
                    <a:p>
                      <a:pPr marL="0" marR="0" algn="ctr">
                        <a:spcBef>
                          <a:spcPts val="0"/>
                        </a:spcBef>
                        <a:spcAft>
                          <a:spcPts val="0"/>
                        </a:spcAft>
                      </a:pPr>
                      <a:r>
                        <a:rPr lang="en-US" sz="1200" dirty="0">
                          <a:effectLst/>
                          <a:latin typeface="Segoe UI"/>
                        </a:rPr>
                        <a:t>Percent change</a:t>
                      </a:r>
                      <a:endParaRPr lang="en-US" sz="1200" dirty="0">
                        <a:effectLst/>
                        <a:latin typeface="Segoe UI"/>
                        <a:ea typeface="Times New Roman"/>
                        <a:cs typeface="Times New Roman"/>
                      </a:endParaRPr>
                    </a:p>
                  </a:txBody>
                  <a:tcPr marL="45720" marR="45720" anchor="ctr">
                    <a:solidFill>
                      <a:srgbClr val="003865"/>
                    </a:solidFill>
                  </a:tcPr>
                </a:tc>
                <a:extLst>
                  <a:ext uri="{0D108BD9-81ED-4DB2-BD59-A6C34878D82A}">
                    <a16:rowId xmlns:a16="http://schemas.microsoft.com/office/drawing/2014/main" val="1877622864"/>
                  </a:ext>
                </a:extLst>
              </a:tr>
              <a:tr h="370840">
                <a:tc>
                  <a:txBody>
                    <a:bodyPr/>
                    <a:lstStyle/>
                    <a:p>
                      <a:pPr marL="0" marR="0" algn="ctr">
                        <a:lnSpc>
                          <a:spcPct val="100000"/>
                        </a:lnSpc>
                        <a:spcBef>
                          <a:spcPts val="600"/>
                        </a:spcBef>
                        <a:spcAft>
                          <a:spcPts val="600"/>
                        </a:spcAft>
                      </a:pPr>
                      <a:r>
                        <a:rPr lang="en-US" sz="1200" b="1" dirty="0">
                          <a:solidFill>
                            <a:schemeClr val="bg1"/>
                          </a:solidFill>
                          <a:effectLst/>
                          <a:latin typeface="Segoe UI"/>
                        </a:rPr>
                        <a:t>6201</a:t>
                      </a:r>
                    </a:p>
                  </a:txBody>
                  <a:tcPr marL="45720" marR="45720" anchor="ctr">
                    <a:solidFill>
                      <a:srgbClr val="003865"/>
                    </a:solidFill>
                  </a:tcPr>
                </a:tc>
                <a:tc>
                  <a:txBody>
                    <a:bodyPr/>
                    <a:lstStyle/>
                    <a:p>
                      <a:pPr marL="0" marR="0" lvl="0" indent="0" algn="l" defTabSz="457200" rtl="0" eaLnBrk="1" fontAlgn="auto" latinLnBrk="0" hangingPunct="1">
                        <a:lnSpc>
                          <a:spcPct val="100000"/>
                        </a:lnSpc>
                        <a:spcBef>
                          <a:spcPts val="600"/>
                        </a:spcBef>
                        <a:spcAft>
                          <a:spcPts val="600"/>
                        </a:spcAft>
                        <a:buClrTx/>
                        <a:buSzTx/>
                        <a:buFontTx/>
                        <a:buNone/>
                        <a:tabLst/>
                        <a:defRPr/>
                      </a:pPr>
                      <a:r>
                        <a:rPr lang="en-US" sz="1200" b="0" i="0" u="none" strike="noStrike" noProof="0" dirty="0">
                          <a:effectLst/>
                          <a:latin typeface="+mn-lt"/>
                        </a:rPr>
                        <a:t>§ 9 registration renewal application, per class (paper)</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dirty="0">
                          <a:solidFill>
                            <a:schemeClr val="tx1"/>
                          </a:solidFill>
                          <a:effectLst/>
                          <a:latin typeface="Segoe UI"/>
                        </a:rPr>
                        <a:t>$106</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kern="1200" dirty="0">
                          <a:solidFill>
                            <a:schemeClr val="tx1"/>
                          </a:solidFill>
                          <a:effectLst/>
                          <a:latin typeface="Segoe UI"/>
                          <a:ea typeface="+mn-ea"/>
                          <a:cs typeface="+mn-cs"/>
                        </a:rPr>
                        <a:t>$500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b="0" dirty="0">
                          <a:solidFill>
                            <a:schemeClr val="tx1"/>
                          </a:solidFill>
                          <a:effectLst/>
                          <a:latin typeface="Segoe UI"/>
                          <a:ea typeface="Times New Roman"/>
                          <a:cs typeface="Times New Roman"/>
                        </a:rPr>
                        <a:t>$550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b="0" dirty="0">
                          <a:solidFill>
                            <a:schemeClr val="tx1"/>
                          </a:solidFill>
                          <a:effectLst/>
                          <a:latin typeface="Segoe UI"/>
                          <a:ea typeface="Times New Roman"/>
                          <a:cs typeface="Times New Roman"/>
                        </a:rPr>
                        <a:t>$50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kern="1200" dirty="0">
                          <a:solidFill>
                            <a:schemeClr val="tx1"/>
                          </a:solidFill>
                          <a:effectLst/>
                          <a:latin typeface="Segoe UI"/>
                          <a:ea typeface="+mn-ea"/>
                          <a:cs typeface="+mn-cs"/>
                        </a:rPr>
                        <a:t>10%</a:t>
                      </a:r>
                    </a:p>
                  </a:txBody>
                  <a:tcPr marL="45720" marR="45720" anchor="ctr">
                    <a:solidFill>
                      <a:srgbClr val="D9D9D6"/>
                    </a:solidFill>
                  </a:tcPr>
                </a:tc>
                <a:extLst>
                  <a:ext uri="{0D108BD9-81ED-4DB2-BD59-A6C34878D82A}">
                    <a16:rowId xmlns:a16="http://schemas.microsoft.com/office/drawing/2014/main" val="3489381852"/>
                  </a:ext>
                </a:extLst>
              </a:tr>
              <a:tr h="370840">
                <a:tc>
                  <a:txBody>
                    <a:bodyPr/>
                    <a:lstStyle/>
                    <a:p>
                      <a:pPr marL="0" marR="0" algn="ctr">
                        <a:lnSpc>
                          <a:spcPct val="100000"/>
                        </a:lnSpc>
                        <a:spcBef>
                          <a:spcPts val="600"/>
                        </a:spcBef>
                        <a:spcAft>
                          <a:spcPts val="600"/>
                        </a:spcAft>
                      </a:pPr>
                      <a:r>
                        <a:rPr lang="en-US" sz="1200" b="1" dirty="0">
                          <a:solidFill>
                            <a:schemeClr val="bg1"/>
                          </a:solidFill>
                          <a:effectLst/>
                          <a:latin typeface="Segoe UI"/>
                        </a:rPr>
                        <a:t>7201</a:t>
                      </a:r>
                    </a:p>
                  </a:txBody>
                  <a:tcPr marL="45720" marR="45720" anchor="ctr">
                    <a:solidFill>
                      <a:srgbClr val="003865"/>
                    </a:solidFill>
                  </a:tcPr>
                </a:tc>
                <a:tc>
                  <a:txBody>
                    <a:bodyPr/>
                    <a:lstStyle/>
                    <a:p>
                      <a:pPr marL="0" marR="0" lvl="0" indent="0" algn="l" defTabSz="457200" rtl="0" eaLnBrk="1" fontAlgn="auto" latinLnBrk="0" hangingPunct="1">
                        <a:lnSpc>
                          <a:spcPct val="100000"/>
                        </a:lnSpc>
                        <a:spcBef>
                          <a:spcPts val="600"/>
                        </a:spcBef>
                        <a:spcAft>
                          <a:spcPts val="600"/>
                        </a:spcAft>
                        <a:buClrTx/>
                        <a:buSzTx/>
                        <a:buFontTx/>
                        <a:buNone/>
                        <a:tabLst/>
                        <a:defRPr/>
                      </a:pPr>
                      <a:r>
                        <a:rPr lang="en-US" sz="1200" b="0" i="0" u="none" strike="noStrike" noProof="0" dirty="0">
                          <a:effectLst/>
                          <a:latin typeface="+mn-lt"/>
                        </a:rPr>
                        <a:t>§ 9 registration renewal application, per class</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dirty="0">
                          <a:solidFill>
                            <a:schemeClr val="tx1"/>
                          </a:solidFill>
                          <a:effectLst/>
                          <a:latin typeface="Segoe UI"/>
                        </a:rPr>
                        <a:t>$24</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kern="1200" dirty="0">
                          <a:solidFill>
                            <a:schemeClr val="tx1"/>
                          </a:solidFill>
                          <a:effectLst/>
                          <a:latin typeface="Segoe UI"/>
                          <a:ea typeface="+mn-ea"/>
                          <a:cs typeface="+mn-cs"/>
                        </a:rPr>
                        <a:t>$300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b="0" dirty="0">
                          <a:solidFill>
                            <a:schemeClr val="tx1"/>
                          </a:solidFill>
                          <a:effectLst/>
                          <a:latin typeface="Segoe UI"/>
                          <a:ea typeface="Times New Roman"/>
                          <a:cs typeface="Times New Roman"/>
                        </a:rPr>
                        <a:t>$350</a:t>
                      </a:r>
                    </a:p>
                  </a:txBody>
                  <a:tcPr marL="45720" marR="4572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200" b="0" dirty="0">
                          <a:solidFill>
                            <a:schemeClr val="tx1"/>
                          </a:solidFill>
                          <a:effectLst/>
                          <a:latin typeface="+mn-lt"/>
                          <a:ea typeface="Times New Roman"/>
                          <a:cs typeface="Times New Roman"/>
                        </a:rPr>
                        <a:t>$50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kern="1200" dirty="0">
                          <a:solidFill>
                            <a:schemeClr val="tx1"/>
                          </a:solidFill>
                          <a:effectLst/>
                          <a:latin typeface="Segoe UI"/>
                          <a:ea typeface="+mn-ea"/>
                          <a:cs typeface="+mn-cs"/>
                        </a:rPr>
                        <a:t>17%</a:t>
                      </a:r>
                    </a:p>
                  </a:txBody>
                  <a:tcPr marL="45720" marR="45720" anchor="ctr">
                    <a:solidFill>
                      <a:srgbClr val="D9D9D6"/>
                    </a:solidFill>
                  </a:tcPr>
                </a:tc>
                <a:extLst>
                  <a:ext uri="{0D108BD9-81ED-4DB2-BD59-A6C34878D82A}">
                    <a16:rowId xmlns:a16="http://schemas.microsoft.com/office/drawing/2014/main" val="836226149"/>
                  </a:ext>
                </a:extLst>
              </a:tr>
              <a:tr h="370840">
                <a:tc>
                  <a:txBody>
                    <a:bodyPr/>
                    <a:lstStyle/>
                    <a:p>
                      <a:pPr marL="0" marR="0" algn="ctr">
                        <a:lnSpc>
                          <a:spcPct val="100000"/>
                        </a:lnSpc>
                        <a:spcBef>
                          <a:spcPts val="600"/>
                        </a:spcBef>
                        <a:spcAft>
                          <a:spcPts val="600"/>
                        </a:spcAft>
                      </a:pPr>
                      <a:r>
                        <a:rPr lang="en-US" sz="1200" b="1" dirty="0">
                          <a:solidFill>
                            <a:schemeClr val="bg1"/>
                          </a:solidFill>
                          <a:effectLst/>
                          <a:latin typeface="Segoe UI"/>
                        </a:rPr>
                        <a:t>7932</a:t>
                      </a:r>
                    </a:p>
                  </a:txBody>
                  <a:tcPr marL="45720" marR="45720" anchor="ctr">
                    <a:solidFill>
                      <a:srgbClr val="003865"/>
                    </a:solidFill>
                  </a:tcPr>
                </a:tc>
                <a:tc>
                  <a:txBody>
                    <a:bodyPr/>
                    <a:lstStyle/>
                    <a:p>
                      <a:pPr marL="0" marR="0" lvl="0" indent="0" algn="l" defTabSz="457200" rtl="0" eaLnBrk="1" fontAlgn="auto" latinLnBrk="0" hangingPunct="1">
                        <a:lnSpc>
                          <a:spcPct val="100000"/>
                        </a:lnSpc>
                        <a:spcBef>
                          <a:spcPts val="600"/>
                        </a:spcBef>
                        <a:spcAft>
                          <a:spcPts val="600"/>
                        </a:spcAft>
                        <a:buClrTx/>
                        <a:buSzTx/>
                        <a:buFontTx/>
                        <a:buNone/>
                        <a:tabLst/>
                        <a:defRPr/>
                      </a:pPr>
                      <a:r>
                        <a:rPr lang="en-US" sz="1200" b="0" i="0" u="none" strike="noStrike" noProof="0" dirty="0">
                          <a:effectLst/>
                          <a:latin typeface="+mn-lt"/>
                        </a:rPr>
                        <a:t>Renewal fee filed at World Intellectual Property Organization</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dirty="0">
                          <a:solidFill>
                            <a:schemeClr val="tx1"/>
                          </a:solidFill>
                          <a:effectLst/>
                          <a:latin typeface="Segoe UI"/>
                        </a:rPr>
                        <a:t>n/a</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kern="1200" dirty="0">
                          <a:solidFill>
                            <a:schemeClr val="tx1"/>
                          </a:solidFill>
                          <a:effectLst/>
                          <a:latin typeface="Segoe UI"/>
                          <a:ea typeface="+mn-ea"/>
                          <a:cs typeface="+mn-cs"/>
                        </a:rPr>
                        <a:t>$300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b="0" dirty="0">
                          <a:solidFill>
                            <a:schemeClr val="tx1"/>
                          </a:solidFill>
                          <a:effectLst/>
                          <a:latin typeface="Segoe UI"/>
                          <a:ea typeface="Times New Roman"/>
                          <a:cs typeface="Times New Roman"/>
                        </a:rPr>
                        <a:t>$350</a:t>
                      </a:r>
                    </a:p>
                  </a:txBody>
                  <a:tcPr marL="45720" marR="4572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200" b="0" dirty="0">
                          <a:solidFill>
                            <a:schemeClr val="tx1"/>
                          </a:solidFill>
                          <a:effectLst/>
                          <a:latin typeface="+mn-lt"/>
                          <a:ea typeface="Times New Roman"/>
                          <a:cs typeface="Times New Roman"/>
                        </a:rPr>
                        <a:t>$50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kern="1200" dirty="0">
                          <a:solidFill>
                            <a:schemeClr val="tx1"/>
                          </a:solidFill>
                          <a:effectLst/>
                          <a:latin typeface="Segoe UI"/>
                          <a:ea typeface="+mn-ea"/>
                          <a:cs typeface="+mn-cs"/>
                        </a:rPr>
                        <a:t>17%</a:t>
                      </a:r>
                    </a:p>
                  </a:txBody>
                  <a:tcPr marL="45720" marR="45720" anchor="ctr">
                    <a:solidFill>
                      <a:srgbClr val="D9D9D6"/>
                    </a:solidFill>
                  </a:tcPr>
                </a:tc>
                <a:extLst>
                  <a:ext uri="{0D108BD9-81ED-4DB2-BD59-A6C34878D82A}">
                    <a16:rowId xmlns:a16="http://schemas.microsoft.com/office/drawing/2014/main" val="1689608203"/>
                  </a:ext>
                </a:extLst>
              </a:tr>
            </a:tbl>
          </a:graphicData>
        </a:graphic>
      </p:graphicFrame>
      <p:sp>
        <p:nvSpPr>
          <p:cNvPr id="4" name="Slide Number Placeholder 3">
            <a:extLst>
              <a:ext uri="{FF2B5EF4-FFF2-40B4-BE49-F238E27FC236}">
                <a16:creationId xmlns:a16="http://schemas.microsoft.com/office/drawing/2014/main" id="{A593A7EC-6961-B9AA-A34D-82EFACD5D91A}"/>
              </a:ext>
            </a:extLst>
          </p:cNvPr>
          <p:cNvSpPr>
            <a:spLocks noGrp="1"/>
          </p:cNvSpPr>
          <p:nvPr>
            <p:ph type="sldNum" sz="quarter" idx="10"/>
          </p:nvPr>
        </p:nvSpPr>
        <p:spPr/>
        <p:txBody>
          <a:bodyPr/>
          <a:lstStyle/>
          <a:p>
            <a:fld id="{1D648693-0942-45E9-83AE-76FC568F9452}" type="slidenum">
              <a:rPr lang="en-US" smtClean="0"/>
              <a:pPr/>
              <a:t>17</a:t>
            </a:fld>
            <a:endParaRPr lang="en-US" dirty="0"/>
          </a:p>
        </p:txBody>
      </p:sp>
    </p:spTree>
    <p:extLst>
      <p:ext uri="{BB962C8B-B14F-4D97-AF65-F5344CB8AC3E}">
        <p14:creationId xmlns:p14="http://schemas.microsoft.com/office/powerpoint/2010/main" val="22246967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A0037CB-988F-6058-B26A-49FD2B554E00}"/>
              </a:ext>
            </a:extLst>
          </p:cNvPr>
          <p:cNvSpPr>
            <a:spLocks noGrp="1"/>
          </p:cNvSpPr>
          <p:nvPr>
            <p:ph type="title"/>
          </p:nvPr>
        </p:nvSpPr>
        <p:spPr/>
        <p:txBody>
          <a:bodyPr vert="horz" lIns="91440" tIns="45720" rIns="91440" bIns="45720" rtlCol="0" anchor="t" anchorCtr="0">
            <a:noAutofit/>
          </a:bodyPr>
          <a:lstStyle/>
          <a:p>
            <a:r>
              <a:rPr lang="en-US" sz="3200" dirty="0"/>
              <a:t>Post-registration maintenance filings </a:t>
            </a:r>
            <a:r>
              <a:rPr lang="en-US" sz="2800" b="0" dirty="0"/>
              <a:t>(cont.)</a:t>
            </a:r>
            <a:endParaRPr lang="en-US" sz="2800" dirty="0">
              <a:cs typeface="Segoe UI"/>
            </a:endParaRPr>
          </a:p>
        </p:txBody>
      </p:sp>
      <p:sp>
        <p:nvSpPr>
          <p:cNvPr id="2" name="Content Placeholder 1">
            <a:extLst>
              <a:ext uri="{FF2B5EF4-FFF2-40B4-BE49-F238E27FC236}">
                <a16:creationId xmlns:a16="http://schemas.microsoft.com/office/drawing/2014/main" id="{64794068-A1D6-44F5-923B-EE3B7B7D0A23}"/>
              </a:ext>
            </a:extLst>
          </p:cNvPr>
          <p:cNvSpPr>
            <a:spLocks noGrp="1"/>
          </p:cNvSpPr>
          <p:nvPr>
            <p:ph idx="1"/>
          </p:nvPr>
        </p:nvSpPr>
        <p:spPr/>
        <p:txBody>
          <a:bodyPr vert="horz" lIns="91440" tIns="45720" rIns="91440" bIns="45720" rtlCol="0" anchor="t">
            <a:noAutofit/>
          </a:bodyPr>
          <a:lstStyle/>
          <a:p>
            <a:pPr>
              <a:lnSpc>
                <a:spcPct val="120000"/>
              </a:lnSpc>
            </a:pPr>
            <a:r>
              <a:rPr lang="en-US" sz="2000" dirty="0">
                <a:latin typeface="Segoe UI"/>
                <a:cs typeface="Segoe UI"/>
              </a:rPr>
              <a:t>Propose increasing fees for declarations of use under </a:t>
            </a:r>
            <a:br>
              <a:rPr lang="en-US" sz="2000" dirty="0">
                <a:latin typeface="Segoe UI"/>
                <a:cs typeface="Segoe UI"/>
              </a:rPr>
            </a:br>
            <a:r>
              <a:rPr lang="en-US" sz="2000" dirty="0">
                <a:latin typeface="Segoe UI"/>
                <a:cs typeface="Segoe UI"/>
              </a:rPr>
              <a:t>sections 8 and 71.</a:t>
            </a:r>
            <a:endParaRPr lang="en-US">
              <a:latin typeface="Segoe UI"/>
              <a:cs typeface="Segoe UI"/>
            </a:endParaRPr>
          </a:p>
        </p:txBody>
      </p:sp>
      <p:graphicFrame>
        <p:nvGraphicFramePr>
          <p:cNvPr id="7" name="Content Placeholder 8">
            <a:extLst>
              <a:ext uri="{FF2B5EF4-FFF2-40B4-BE49-F238E27FC236}">
                <a16:creationId xmlns:a16="http://schemas.microsoft.com/office/drawing/2014/main" id="{35D9934F-B30B-4746-B6F6-412F2E74D99E}"/>
              </a:ext>
            </a:extLst>
          </p:cNvPr>
          <p:cNvGraphicFramePr>
            <a:graphicFrameLocks/>
          </p:cNvGraphicFramePr>
          <p:nvPr>
            <p:extLst>
              <p:ext uri="{D42A27DB-BD31-4B8C-83A1-F6EECF244321}">
                <p14:modId xmlns:p14="http://schemas.microsoft.com/office/powerpoint/2010/main" val="2252879444"/>
              </p:ext>
            </p:extLst>
          </p:nvPr>
        </p:nvGraphicFramePr>
        <p:xfrm>
          <a:off x="457201" y="2327603"/>
          <a:ext cx="8229599" cy="2123440"/>
        </p:xfrm>
        <a:graphic>
          <a:graphicData uri="http://schemas.openxmlformats.org/drawingml/2006/table">
            <a:tbl>
              <a:tblPr firstRow="1" bandRow="1">
                <a:tableStyleId>{5C22544A-7EE6-4342-B048-85BDC9FD1C3A}</a:tableStyleId>
              </a:tblPr>
              <a:tblGrid>
                <a:gridCol w="838863">
                  <a:extLst>
                    <a:ext uri="{9D8B030D-6E8A-4147-A177-3AD203B41FA5}">
                      <a16:colId xmlns:a16="http://schemas.microsoft.com/office/drawing/2014/main" val="1393820204"/>
                    </a:ext>
                  </a:extLst>
                </a:gridCol>
                <a:gridCol w="3077154">
                  <a:extLst>
                    <a:ext uri="{9D8B030D-6E8A-4147-A177-3AD203B41FA5}">
                      <a16:colId xmlns:a16="http://schemas.microsoft.com/office/drawing/2014/main" val="3006402722"/>
                    </a:ext>
                  </a:extLst>
                </a:gridCol>
                <a:gridCol w="914400">
                  <a:extLst>
                    <a:ext uri="{9D8B030D-6E8A-4147-A177-3AD203B41FA5}">
                      <a16:colId xmlns:a16="http://schemas.microsoft.com/office/drawing/2014/main" val="51645987"/>
                    </a:ext>
                  </a:extLst>
                </a:gridCol>
                <a:gridCol w="850790">
                  <a:extLst>
                    <a:ext uri="{9D8B030D-6E8A-4147-A177-3AD203B41FA5}">
                      <a16:colId xmlns:a16="http://schemas.microsoft.com/office/drawing/2014/main" val="3420605345"/>
                    </a:ext>
                  </a:extLst>
                </a:gridCol>
                <a:gridCol w="962108">
                  <a:extLst>
                    <a:ext uri="{9D8B030D-6E8A-4147-A177-3AD203B41FA5}">
                      <a16:colId xmlns:a16="http://schemas.microsoft.com/office/drawing/2014/main" val="3982285833"/>
                    </a:ext>
                  </a:extLst>
                </a:gridCol>
                <a:gridCol w="771276">
                  <a:extLst>
                    <a:ext uri="{9D8B030D-6E8A-4147-A177-3AD203B41FA5}">
                      <a16:colId xmlns:a16="http://schemas.microsoft.com/office/drawing/2014/main" val="2883918022"/>
                    </a:ext>
                  </a:extLst>
                </a:gridCol>
                <a:gridCol w="815008">
                  <a:extLst>
                    <a:ext uri="{9D8B030D-6E8A-4147-A177-3AD203B41FA5}">
                      <a16:colId xmlns:a16="http://schemas.microsoft.com/office/drawing/2014/main" val="2690580121"/>
                    </a:ext>
                  </a:extLst>
                </a:gridCol>
              </a:tblGrid>
              <a:tr h="370840">
                <a:tc>
                  <a:txBody>
                    <a:bodyPr/>
                    <a:lstStyle/>
                    <a:p>
                      <a:pPr marL="0" marR="0" algn="ctr"/>
                      <a:r>
                        <a:rPr lang="en-US" sz="1200" dirty="0">
                          <a:effectLst/>
                          <a:latin typeface="Segoe UI"/>
                        </a:rPr>
                        <a:t>Fee code</a:t>
                      </a:r>
                      <a:endParaRPr lang="en-US" sz="1200" dirty="0">
                        <a:effectLst/>
                        <a:latin typeface="Segoe UI"/>
                        <a:ea typeface="Times New Roman"/>
                        <a:cs typeface="Times New Roman"/>
                      </a:endParaRPr>
                    </a:p>
                  </a:txBody>
                  <a:tcPr marL="45720" marR="45720" anchor="ctr">
                    <a:solidFill>
                      <a:srgbClr val="003865"/>
                    </a:solidFill>
                  </a:tcPr>
                </a:tc>
                <a:tc>
                  <a:txBody>
                    <a:bodyPr/>
                    <a:lstStyle/>
                    <a:p>
                      <a:pPr marL="0" marR="0" algn="ctr"/>
                      <a:r>
                        <a:rPr lang="en-US" sz="1200" dirty="0">
                          <a:effectLst/>
                          <a:latin typeface="Segoe UI"/>
                        </a:rPr>
                        <a:t>Description</a:t>
                      </a:r>
                      <a:endParaRPr lang="en-US" sz="1200" baseline="300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dirty="0">
                          <a:effectLst/>
                          <a:latin typeface="Segoe UI"/>
                        </a:rPr>
                        <a:t>Historical cost</a:t>
                      </a:r>
                    </a:p>
                    <a:p>
                      <a:pPr marL="0" marR="0" algn="ctr">
                        <a:spcBef>
                          <a:spcPts val="0"/>
                        </a:spcBef>
                        <a:spcAft>
                          <a:spcPts val="0"/>
                        </a:spcAft>
                      </a:pPr>
                      <a:r>
                        <a:rPr lang="en-US" sz="1200" dirty="0">
                          <a:effectLst/>
                          <a:latin typeface="Segoe UI"/>
                        </a:rPr>
                        <a:t>(FY 2022)</a:t>
                      </a:r>
                      <a:endParaRPr lang="en-US" sz="12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dirty="0">
                          <a:effectLst/>
                          <a:latin typeface="Segoe UI"/>
                        </a:rPr>
                        <a:t>Current fee </a:t>
                      </a:r>
                      <a:endParaRPr lang="en-US" sz="12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dirty="0">
                          <a:effectLst/>
                          <a:latin typeface="Segoe UI"/>
                        </a:rPr>
                        <a:t>Proposed fee</a:t>
                      </a:r>
                      <a:endParaRPr lang="en-US" sz="12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dirty="0">
                          <a:effectLst/>
                          <a:latin typeface="Segoe UI"/>
                          <a:ea typeface="Times New Roman"/>
                          <a:cs typeface="Times New Roman"/>
                        </a:rPr>
                        <a:t>Dollar change</a:t>
                      </a:r>
                    </a:p>
                  </a:txBody>
                  <a:tcPr marL="45720" marR="45720" anchor="ctr">
                    <a:solidFill>
                      <a:srgbClr val="003865"/>
                    </a:solidFill>
                  </a:tcPr>
                </a:tc>
                <a:tc>
                  <a:txBody>
                    <a:bodyPr/>
                    <a:lstStyle/>
                    <a:p>
                      <a:pPr marL="0" marR="0" algn="ctr">
                        <a:spcBef>
                          <a:spcPts val="0"/>
                        </a:spcBef>
                        <a:spcAft>
                          <a:spcPts val="0"/>
                        </a:spcAft>
                      </a:pPr>
                      <a:r>
                        <a:rPr lang="en-US" sz="1200" dirty="0">
                          <a:effectLst/>
                          <a:latin typeface="Segoe UI"/>
                        </a:rPr>
                        <a:t>Percent change</a:t>
                      </a:r>
                      <a:endParaRPr lang="en-US" sz="1200" dirty="0">
                        <a:effectLst/>
                        <a:latin typeface="Segoe UI"/>
                        <a:ea typeface="Times New Roman"/>
                        <a:cs typeface="Times New Roman"/>
                      </a:endParaRPr>
                    </a:p>
                  </a:txBody>
                  <a:tcPr marL="45720" marR="45720" anchor="ctr">
                    <a:solidFill>
                      <a:srgbClr val="003865"/>
                    </a:solidFill>
                  </a:tcPr>
                </a:tc>
                <a:extLst>
                  <a:ext uri="{0D108BD9-81ED-4DB2-BD59-A6C34878D82A}">
                    <a16:rowId xmlns:a16="http://schemas.microsoft.com/office/drawing/2014/main" val="1877622864"/>
                  </a:ext>
                </a:extLst>
              </a:tr>
              <a:tr h="370840">
                <a:tc>
                  <a:txBody>
                    <a:bodyPr/>
                    <a:lstStyle/>
                    <a:p>
                      <a:pPr marL="0" marR="0" algn="ctr">
                        <a:lnSpc>
                          <a:spcPct val="100000"/>
                        </a:lnSpc>
                        <a:spcBef>
                          <a:spcPts val="600"/>
                        </a:spcBef>
                        <a:spcAft>
                          <a:spcPts val="600"/>
                        </a:spcAft>
                      </a:pPr>
                      <a:r>
                        <a:rPr lang="en-US" sz="1200" b="1" dirty="0">
                          <a:solidFill>
                            <a:schemeClr val="bg1"/>
                          </a:solidFill>
                          <a:effectLst/>
                          <a:latin typeface="Segoe UI"/>
                        </a:rPr>
                        <a:t>6205</a:t>
                      </a:r>
                    </a:p>
                  </a:txBody>
                  <a:tcPr marL="45720" marR="45720" anchor="ctr">
                    <a:solidFill>
                      <a:srgbClr val="003865"/>
                    </a:solidFill>
                  </a:tcPr>
                </a:tc>
                <a:tc>
                  <a:txBody>
                    <a:bodyPr/>
                    <a:lstStyle/>
                    <a:p>
                      <a:pPr marL="0" marR="0" lvl="0" indent="0" algn="l" defTabSz="457200" rtl="0" eaLnBrk="1" fontAlgn="auto" latinLnBrk="0" hangingPunct="1">
                        <a:lnSpc>
                          <a:spcPct val="100000"/>
                        </a:lnSpc>
                        <a:spcBef>
                          <a:spcPts val="600"/>
                        </a:spcBef>
                        <a:spcAft>
                          <a:spcPts val="600"/>
                        </a:spcAft>
                        <a:buClrTx/>
                        <a:buSzTx/>
                        <a:buFontTx/>
                        <a:buNone/>
                        <a:tabLst/>
                        <a:defRPr/>
                      </a:pPr>
                      <a:r>
                        <a:rPr lang="en-US" sz="1200" b="0" i="0" u="none" strike="noStrike" noProof="0" dirty="0">
                          <a:effectLst/>
                          <a:latin typeface="+mn-lt"/>
                        </a:rPr>
                        <a:t>§ 8 declaration, per class </a:t>
                      </a:r>
                      <a:r>
                        <a:rPr lang="en-US" sz="1200" b="0" i="0" u="none" strike="noStrike" baseline="0" noProof="0" dirty="0">
                          <a:solidFill>
                            <a:srgbClr val="000000"/>
                          </a:solidFill>
                          <a:latin typeface="+mn-lt"/>
                        </a:rPr>
                        <a:t>(paper)</a:t>
                      </a:r>
                      <a:endParaRPr lang="en-US" sz="1200" b="0" i="0" u="none" strike="noStrike" noProof="0" dirty="0">
                        <a:effectLst/>
                        <a:latin typeface="+mn-lt"/>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200" dirty="0">
                          <a:solidFill>
                            <a:schemeClr val="tx1"/>
                          </a:solidFill>
                          <a:effectLst/>
                          <a:latin typeface="Segoe UI"/>
                        </a:rPr>
                        <a:t>$152</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kern="1200" dirty="0">
                          <a:solidFill>
                            <a:schemeClr val="tx1"/>
                          </a:solidFill>
                          <a:effectLst/>
                          <a:latin typeface="Segoe UI"/>
                          <a:ea typeface="+mn-ea"/>
                          <a:cs typeface="+mn-cs"/>
                        </a:rPr>
                        <a:t>$325</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b="0" dirty="0">
                          <a:solidFill>
                            <a:schemeClr val="tx1"/>
                          </a:solidFill>
                          <a:effectLst/>
                          <a:latin typeface="Segoe UI"/>
                          <a:ea typeface="Times New Roman"/>
                          <a:cs typeface="Times New Roman"/>
                        </a:rPr>
                        <a:t>$400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b="0" dirty="0">
                          <a:solidFill>
                            <a:schemeClr val="tx1"/>
                          </a:solidFill>
                          <a:effectLst/>
                          <a:latin typeface="Segoe UI"/>
                          <a:ea typeface="Times New Roman"/>
                          <a:cs typeface="Times New Roman"/>
                        </a:rPr>
                        <a:t>$75</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kern="1200" dirty="0">
                          <a:solidFill>
                            <a:schemeClr val="tx1"/>
                          </a:solidFill>
                          <a:effectLst/>
                          <a:latin typeface="Segoe UI"/>
                          <a:ea typeface="+mn-ea"/>
                          <a:cs typeface="+mn-cs"/>
                        </a:rPr>
                        <a:t>23%</a:t>
                      </a:r>
                    </a:p>
                  </a:txBody>
                  <a:tcPr marL="45720" marR="45720" anchor="ctr">
                    <a:solidFill>
                      <a:srgbClr val="D9D9D6"/>
                    </a:solidFill>
                  </a:tcPr>
                </a:tc>
                <a:extLst>
                  <a:ext uri="{0D108BD9-81ED-4DB2-BD59-A6C34878D82A}">
                    <a16:rowId xmlns:a16="http://schemas.microsoft.com/office/drawing/2014/main" val="2810198152"/>
                  </a:ext>
                </a:extLst>
              </a:tr>
              <a:tr h="370840">
                <a:tc>
                  <a:txBody>
                    <a:bodyPr/>
                    <a:lstStyle/>
                    <a:p>
                      <a:pPr marL="0" marR="0" algn="ctr">
                        <a:lnSpc>
                          <a:spcPct val="100000"/>
                        </a:lnSpc>
                        <a:spcBef>
                          <a:spcPts val="600"/>
                        </a:spcBef>
                        <a:spcAft>
                          <a:spcPts val="600"/>
                        </a:spcAft>
                      </a:pPr>
                      <a:r>
                        <a:rPr lang="en-US" sz="1200" b="1" dirty="0">
                          <a:solidFill>
                            <a:schemeClr val="bg1"/>
                          </a:solidFill>
                          <a:effectLst/>
                          <a:latin typeface="Segoe UI"/>
                        </a:rPr>
                        <a:t>7205</a:t>
                      </a:r>
                    </a:p>
                  </a:txBody>
                  <a:tcPr marL="45720" marR="45720" anchor="ctr">
                    <a:solidFill>
                      <a:srgbClr val="003865"/>
                    </a:solidFill>
                  </a:tcPr>
                </a:tc>
                <a:tc>
                  <a:txBody>
                    <a:bodyPr/>
                    <a:lstStyle/>
                    <a:p>
                      <a:pPr marL="0" marR="0" lvl="0" algn="l">
                        <a:lnSpc>
                          <a:spcPct val="100000"/>
                        </a:lnSpc>
                        <a:spcBef>
                          <a:spcPts val="600"/>
                        </a:spcBef>
                        <a:spcAft>
                          <a:spcPts val="600"/>
                        </a:spcAft>
                        <a:buNone/>
                      </a:pPr>
                      <a:r>
                        <a:rPr lang="en-US" sz="1200" b="0" i="0" u="none" strike="noStrike" noProof="0" dirty="0">
                          <a:effectLst/>
                          <a:latin typeface="+mn-lt"/>
                        </a:rPr>
                        <a:t>§ 8 declaration, per class (electronic)</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dirty="0">
                          <a:solidFill>
                            <a:schemeClr val="tx1"/>
                          </a:solidFill>
                          <a:effectLst/>
                          <a:latin typeface="Segoe UI"/>
                        </a:rPr>
                        <a:t>$25</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kern="1200" dirty="0">
                          <a:solidFill>
                            <a:schemeClr val="tx1"/>
                          </a:solidFill>
                          <a:effectLst/>
                          <a:latin typeface="Segoe UI"/>
                          <a:ea typeface="+mn-ea"/>
                          <a:cs typeface="+mn-cs"/>
                        </a:rPr>
                        <a:t>$225</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dirty="0">
                          <a:solidFill>
                            <a:schemeClr val="tx1"/>
                          </a:solidFill>
                          <a:effectLst/>
                          <a:latin typeface="Segoe UI"/>
                        </a:rPr>
                        <a:t>$300</a:t>
                      </a:r>
                      <a:endParaRPr lang="en-US" sz="1200" b="1" dirty="0">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200" b="0" dirty="0">
                          <a:solidFill>
                            <a:schemeClr val="tx1"/>
                          </a:solidFill>
                          <a:effectLst/>
                          <a:latin typeface="Segoe UI"/>
                          <a:ea typeface="Times New Roman"/>
                          <a:cs typeface="Times New Roman"/>
                        </a:rPr>
                        <a:t>$75</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kern="1200" dirty="0">
                          <a:solidFill>
                            <a:schemeClr val="tx1"/>
                          </a:solidFill>
                          <a:effectLst/>
                          <a:latin typeface="Segoe UI"/>
                          <a:ea typeface="+mn-ea"/>
                          <a:cs typeface="+mn-cs"/>
                        </a:rPr>
                        <a:t>33%</a:t>
                      </a:r>
                    </a:p>
                  </a:txBody>
                  <a:tcPr marL="45720" marR="45720" anchor="ctr">
                    <a:solidFill>
                      <a:srgbClr val="D9D9D6"/>
                    </a:solidFill>
                  </a:tcPr>
                </a:tc>
                <a:extLst>
                  <a:ext uri="{0D108BD9-81ED-4DB2-BD59-A6C34878D82A}">
                    <a16:rowId xmlns:a16="http://schemas.microsoft.com/office/drawing/2014/main" val="4195197332"/>
                  </a:ext>
                </a:extLst>
              </a:tr>
              <a:tr h="370840">
                <a:tc>
                  <a:txBody>
                    <a:bodyPr/>
                    <a:lstStyle/>
                    <a:p>
                      <a:pPr marL="0" lvl="0" algn="ctr">
                        <a:lnSpc>
                          <a:spcPct val="100000"/>
                        </a:lnSpc>
                        <a:spcBef>
                          <a:spcPts val="600"/>
                        </a:spcBef>
                        <a:spcAft>
                          <a:spcPts val="600"/>
                        </a:spcAft>
                        <a:buNone/>
                      </a:pPr>
                      <a:r>
                        <a:rPr lang="en-US" sz="1200" b="1" dirty="0">
                          <a:solidFill>
                            <a:schemeClr val="bg1"/>
                          </a:solidFill>
                          <a:effectLst/>
                          <a:latin typeface="Segoe UI"/>
                        </a:rPr>
                        <a:t>6905</a:t>
                      </a:r>
                    </a:p>
                  </a:txBody>
                  <a:tcPr marL="45720" marR="45720" anchor="ctr">
                    <a:solidFill>
                      <a:srgbClr val="003865"/>
                    </a:solidFill>
                  </a:tcPr>
                </a:tc>
                <a:tc>
                  <a:txBody>
                    <a:bodyPr/>
                    <a:lstStyle/>
                    <a:p>
                      <a:pPr marL="0" marR="0" lvl="0" indent="0" algn="l" defTabSz="457200" rtl="0" eaLnBrk="1" fontAlgn="auto" latinLnBrk="0" hangingPunct="1">
                        <a:lnSpc>
                          <a:spcPct val="100000"/>
                        </a:lnSpc>
                        <a:spcBef>
                          <a:spcPts val="600"/>
                        </a:spcBef>
                        <a:spcAft>
                          <a:spcPts val="600"/>
                        </a:spcAft>
                        <a:buClrTx/>
                        <a:buSzTx/>
                        <a:buFontTx/>
                        <a:buNone/>
                        <a:tabLst/>
                        <a:defRPr/>
                      </a:pPr>
                      <a:r>
                        <a:rPr lang="en-US" sz="1200" b="0" i="0" u="none" strike="noStrike" noProof="0" dirty="0">
                          <a:effectLst/>
                          <a:latin typeface="+mn-lt"/>
                        </a:rPr>
                        <a:t>§ 71 declaration, per class </a:t>
                      </a:r>
                      <a:r>
                        <a:rPr lang="en-US" sz="1200" b="0" i="0" u="none" strike="noStrike" baseline="0" noProof="0" dirty="0">
                          <a:solidFill>
                            <a:srgbClr val="000000"/>
                          </a:solidFill>
                          <a:latin typeface="+mn-lt"/>
                        </a:rPr>
                        <a:t>(paper)</a:t>
                      </a:r>
                      <a:endParaRPr lang="en-US" sz="1200" b="0" i="0" u="none" strike="noStrike" noProof="0" dirty="0">
                        <a:effectLst/>
                        <a:latin typeface="+mn-lt"/>
                      </a:endParaRP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200" dirty="0">
                          <a:solidFill>
                            <a:schemeClr val="tx1"/>
                          </a:solidFill>
                          <a:effectLst/>
                          <a:latin typeface="Segoe UI"/>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200" kern="1200" dirty="0">
                          <a:solidFill>
                            <a:schemeClr val="tx1"/>
                          </a:solidFill>
                          <a:effectLst/>
                          <a:latin typeface="Segoe UI"/>
                          <a:ea typeface="+mn-ea"/>
                          <a:cs typeface="+mn-cs"/>
                        </a:rPr>
                        <a:t>$325</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200" dirty="0">
                          <a:solidFill>
                            <a:schemeClr val="tx1"/>
                          </a:solidFill>
                          <a:effectLst/>
                          <a:latin typeface="Segoe UI"/>
                        </a:rPr>
                        <a:t>$400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200" b="0" dirty="0">
                          <a:solidFill>
                            <a:schemeClr val="tx1"/>
                          </a:solidFill>
                          <a:effectLst/>
                          <a:latin typeface="Segoe UI"/>
                          <a:ea typeface="Times New Roman"/>
                          <a:cs typeface="Times New Roman"/>
                        </a:rPr>
                        <a:t>$75</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200" kern="1200" dirty="0">
                          <a:solidFill>
                            <a:schemeClr val="tx1"/>
                          </a:solidFill>
                          <a:effectLst/>
                          <a:latin typeface="Segoe UI"/>
                          <a:ea typeface="+mn-ea"/>
                          <a:cs typeface="+mn-cs"/>
                        </a:rPr>
                        <a:t>23%</a:t>
                      </a:r>
                    </a:p>
                  </a:txBody>
                  <a:tcPr marL="45720" marR="45720" anchor="ctr">
                    <a:solidFill>
                      <a:srgbClr val="D9D9D6"/>
                    </a:solidFill>
                  </a:tcPr>
                </a:tc>
                <a:extLst>
                  <a:ext uri="{0D108BD9-81ED-4DB2-BD59-A6C34878D82A}">
                    <a16:rowId xmlns:a16="http://schemas.microsoft.com/office/drawing/2014/main" val="3237390024"/>
                  </a:ext>
                </a:extLst>
              </a:tr>
              <a:tr h="370840">
                <a:tc>
                  <a:txBody>
                    <a:bodyPr/>
                    <a:lstStyle/>
                    <a:p>
                      <a:pPr marL="0" lvl="0" algn="ctr">
                        <a:lnSpc>
                          <a:spcPct val="100000"/>
                        </a:lnSpc>
                        <a:spcBef>
                          <a:spcPts val="600"/>
                        </a:spcBef>
                        <a:spcAft>
                          <a:spcPts val="600"/>
                        </a:spcAft>
                        <a:buNone/>
                      </a:pPr>
                      <a:r>
                        <a:rPr lang="en-US" sz="1200" b="1" dirty="0">
                          <a:solidFill>
                            <a:schemeClr val="bg1"/>
                          </a:solidFill>
                          <a:effectLst/>
                          <a:latin typeface="Segoe UI"/>
                        </a:rPr>
                        <a:t>7905</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1200" b="0" i="0" u="none" strike="noStrike" noProof="0" dirty="0">
                          <a:effectLst/>
                          <a:latin typeface="+mn-lt"/>
                        </a:rPr>
                        <a:t>§ 71 declaration, per class (electronic)</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200" dirty="0">
                          <a:solidFill>
                            <a:schemeClr val="tx1"/>
                          </a:solidFill>
                          <a:effectLst/>
                          <a:latin typeface="Segoe UI"/>
                        </a:rPr>
                        <a:t>$6</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200" kern="1200" dirty="0">
                          <a:solidFill>
                            <a:schemeClr val="tx1"/>
                          </a:solidFill>
                          <a:effectLst/>
                          <a:latin typeface="Segoe UI"/>
                          <a:ea typeface="+mn-ea"/>
                          <a:cs typeface="+mn-cs"/>
                        </a:rPr>
                        <a:t>$225</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200" dirty="0">
                          <a:solidFill>
                            <a:schemeClr val="tx1"/>
                          </a:solidFill>
                          <a:effectLst/>
                          <a:latin typeface="Segoe UI"/>
                        </a:rPr>
                        <a:t>$300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200" b="0" dirty="0">
                          <a:solidFill>
                            <a:schemeClr val="tx1"/>
                          </a:solidFill>
                          <a:effectLst/>
                          <a:latin typeface="Segoe UI"/>
                          <a:ea typeface="Times New Roman"/>
                          <a:cs typeface="Times New Roman"/>
                        </a:rPr>
                        <a:t>$75</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200" kern="1200" dirty="0">
                          <a:solidFill>
                            <a:schemeClr val="tx1"/>
                          </a:solidFill>
                          <a:effectLst/>
                          <a:latin typeface="Segoe UI"/>
                          <a:ea typeface="+mn-ea"/>
                          <a:cs typeface="+mn-cs"/>
                        </a:rPr>
                        <a:t>33%</a:t>
                      </a:r>
                    </a:p>
                  </a:txBody>
                  <a:tcPr marL="45720" marR="45720" anchor="ctr">
                    <a:solidFill>
                      <a:srgbClr val="D9D9D6"/>
                    </a:solidFill>
                  </a:tcPr>
                </a:tc>
                <a:extLst>
                  <a:ext uri="{0D108BD9-81ED-4DB2-BD59-A6C34878D82A}">
                    <a16:rowId xmlns:a16="http://schemas.microsoft.com/office/drawing/2014/main" val="324750730"/>
                  </a:ext>
                </a:extLst>
              </a:tr>
            </a:tbl>
          </a:graphicData>
        </a:graphic>
      </p:graphicFrame>
      <p:sp>
        <p:nvSpPr>
          <p:cNvPr id="4" name="Slide Number Placeholder 3">
            <a:extLst>
              <a:ext uri="{FF2B5EF4-FFF2-40B4-BE49-F238E27FC236}">
                <a16:creationId xmlns:a16="http://schemas.microsoft.com/office/drawing/2014/main" id="{A593A7EC-6961-B9AA-A34D-82EFACD5D91A}"/>
              </a:ext>
            </a:extLst>
          </p:cNvPr>
          <p:cNvSpPr>
            <a:spLocks noGrp="1"/>
          </p:cNvSpPr>
          <p:nvPr>
            <p:ph type="sldNum" sz="quarter" idx="10"/>
          </p:nvPr>
        </p:nvSpPr>
        <p:spPr/>
        <p:txBody>
          <a:bodyPr/>
          <a:lstStyle/>
          <a:p>
            <a:fld id="{1D648693-0942-45E9-83AE-76FC568F9452}" type="slidenum">
              <a:rPr lang="en-US" smtClean="0"/>
              <a:pPr/>
              <a:t>18</a:t>
            </a:fld>
            <a:endParaRPr lang="en-US" dirty="0"/>
          </a:p>
        </p:txBody>
      </p:sp>
    </p:spTree>
    <p:extLst>
      <p:ext uri="{BB962C8B-B14F-4D97-AF65-F5344CB8AC3E}">
        <p14:creationId xmlns:p14="http://schemas.microsoft.com/office/powerpoint/2010/main" val="2195097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A0037CB-988F-6058-B26A-49FD2B554E00}"/>
              </a:ext>
            </a:extLst>
          </p:cNvPr>
          <p:cNvSpPr>
            <a:spLocks noGrp="1"/>
          </p:cNvSpPr>
          <p:nvPr>
            <p:ph type="title"/>
          </p:nvPr>
        </p:nvSpPr>
        <p:spPr/>
        <p:txBody>
          <a:bodyPr>
            <a:noAutofit/>
          </a:bodyPr>
          <a:lstStyle/>
          <a:p>
            <a:r>
              <a:rPr lang="en-US" sz="3200" dirty="0"/>
              <a:t>Post-registration maintenance filings </a:t>
            </a:r>
            <a:r>
              <a:rPr lang="en-US" sz="2800" b="0" dirty="0"/>
              <a:t>(cont.)</a:t>
            </a:r>
            <a:endParaRPr lang="en-US" sz="2800" b="0" dirty="0">
              <a:cs typeface="Segoe UI"/>
            </a:endParaRPr>
          </a:p>
        </p:txBody>
      </p:sp>
      <p:sp>
        <p:nvSpPr>
          <p:cNvPr id="2" name="Content Placeholder 1">
            <a:extLst>
              <a:ext uri="{FF2B5EF4-FFF2-40B4-BE49-F238E27FC236}">
                <a16:creationId xmlns:a16="http://schemas.microsoft.com/office/drawing/2014/main" id="{BC603EE1-56AE-46BF-9D65-323B75BAFA56}"/>
              </a:ext>
            </a:extLst>
          </p:cNvPr>
          <p:cNvSpPr>
            <a:spLocks noGrp="1"/>
          </p:cNvSpPr>
          <p:nvPr>
            <p:ph idx="1"/>
          </p:nvPr>
        </p:nvSpPr>
        <p:spPr/>
        <p:txBody>
          <a:bodyPr vert="horz" lIns="91440" tIns="45720" rIns="91440" bIns="45720" rtlCol="0" anchor="t">
            <a:normAutofit/>
          </a:bodyPr>
          <a:lstStyle/>
          <a:p>
            <a:pPr>
              <a:lnSpc>
                <a:spcPct val="120000"/>
              </a:lnSpc>
            </a:pPr>
            <a:r>
              <a:rPr lang="en-US" sz="2000" dirty="0">
                <a:latin typeface="Segoe UI"/>
                <a:cs typeface="Segoe UI"/>
              </a:rPr>
              <a:t>Propose increasing fees for declarations of incontestability under section 15.</a:t>
            </a:r>
            <a:endParaRPr lang="en-US"/>
          </a:p>
        </p:txBody>
      </p:sp>
      <p:graphicFrame>
        <p:nvGraphicFramePr>
          <p:cNvPr id="6" name="Content Placeholder 8">
            <a:extLst>
              <a:ext uri="{FF2B5EF4-FFF2-40B4-BE49-F238E27FC236}">
                <a16:creationId xmlns:a16="http://schemas.microsoft.com/office/drawing/2014/main" id="{12127DE2-4D9E-41AC-8324-F4875393C8F1}"/>
              </a:ext>
            </a:extLst>
          </p:cNvPr>
          <p:cNvGraphicFramePr>
            <a:graphicFrameLocks/>
          </p:cNvGraphicFramePr>
          <p:nvPr>
            <p:extLst>
              <p:ext uri="{D42A27DB-BD31-4B8C-83A1-F6EECF244321}">
                <p14:modId xmlns:p14="http://schemas.microsoft.com/office/powerpoint/2010/main" val="391728475"/>
              </p:ext>
            </p:extLst>
          </p:nvPr>
        </p:nvGraphicFramePr>
        <p:xfrm>
          <a:off x="457201" y="2634624"/>
          <a:ext cx="8229599" cy="1381760"/>
        </p:xfrm>
        <a:graphic>
          <a:graphicData uri="http://schemas.openxmlformats.org/drawingml/2006/table">
            <a:tbl>
              <a:tblPr firstRow="1" bandRow="1">
                <a:tableStyleId>{5C22544A-7EE6-4342-B048-85BDC9FD1C3A}</a:tableStyleId>
              </a:tblPr>
              <a:tblGrid>
                <a:gridCol w="838863">
                  <a:extLst>
                    <a:ext uri="{9D8B030D-6E8A-4147-A177-3AD203B41FA5}">
                      <a16:colId xmlns:a16="http://schemas.microsoft.com/office/drawing/2014/main" val="1393820204"/>
                    </a:ext>
                  </a:extLst>
                </a:gridCol>
                <a:gridCol w="3077154">
                  <a:extLst>
                    <a:ext uri="{9D8B030D-6E8A-4147-A177-3AD203B41FA5}">
                      <a16:colId xmlns:a16="http://schemas.microsoft.com/office/drawing/2014/main" val="3006402722"/>
                    </a:ext>
                  </a:extLst>
                </a:gridCol>
                <a:gridCol w="914400">
                  <a:extLst>
                    <a:ext uri="{9D8B030D-6E8A-4147-A177-3AD203B41FA5}">
                      <a16:colId xmlns:a16="http://schemas.microsoft.com/office/drawing/2014/main" val="51645987"/>
                    </a:ext>
                  </a:extLst>
                </a:gridCol>
                <a:gridCol w="850790">
                  <a:extLst>
                    <a:ext uri="{9D8B030D-6E8A-4147-A177-3AD203B41FA5}">
                      <a16:colId xmlns:a16="http://schemas.microsoft.com/office/drawing/2014/main" val="3420605345"/>
                    </a:ext>
                  </a:extLst>
                </a:gridCol>
                <a:gridCol w="962108">
                  <a:extLst>
                    <a:ext uri="{9D8B030D-6E8A-4147-A177-3AD203B41FA5}">
                      <a16:colId xmlns:a16="http://schemas.microsoft.com/office/drawing/2014/main" val="3982285833"/>
                    </a:ext>
                  </a:extLst>
                </a:gridCol>
                <a:gridCol w="771276">
                  <a:extLst>
                    <a:ext uri="{9D8B030D-6E8A-4147-A177-3AD203B41FA5}">
                      <a16:colId xmlns:a16="http://schemas.microsoft.com/office/drawing/2014/main" val="2883918022"/>
                    </a:ext>
                  </a:extLst>
                </a:gridCol>
                <a:gridCol w="815008">
                  <a:extLst>
                    <a:ext uri="{9D8B030D-6E8A-4147-A177-3AD203B41FA5}">
                      <a16:colId xmlns:a16="http://schemas.microsoft.com/office/drawing/2014/main" val="2690580121"/>
                    </a:ext>
                  </a:extLst>
                </a:gridCol>
              </a:tblGrid>
              <a:tr h="370840">
                <a:tc>
                  <a:txBody>
                    <a:bodyPr/>
                    <a:lstStyle/>
                    <a:p>
                      <a:pPr marL="0" marR="0" algn="ctr"/>
                      <a:r>
                        <a:rPr lang="en-US" sz="1200" dirty="0">
                          <a:effectLst/>
                          <a:latin typeface="Segoe UI"/>
                        </a:rPr>
                        <a:t>Fee code</a:t>
                      </a:r>
                      <a:endParaRPr lang="en-US" sz="1200" dirty="0">
                        <a:effectLst/>
                        <a:latin typeface="Segoe UI"/>
                        <a:ea typeface="Times New Roman"/>
                        <a:cs typeface="Times New Roman"/>
                      </a:endParaRPr>
                    </a:p>
                  </a:txBody>
                  <a:tcPr marL="45720" marR="45720" anchor="ctr">
                    <a:solidFill>
                      <a:srgbClr val="003865"/>
                    </a:solidFill>
                  </a:tcPr>
                </a:tc>
                <a:tc>
                  <a:txBody>
                    <a:bodyPr/>
                    <a:lstStyle/>
                    <a:p>
                      <a:pPr marL="0" marR="0" algn="ctr"/>
                      <a:r>
                        <a:rPr lang="en-US" sz="1200" dirty="0">
                          <a:effectLst/>
                          <a:latin typeface="Segoe UI"/>
                        </a:rPr>
                        <a:t>Description</a:t>
                      </a:r>
                      <a:endParaRPr lang="en-US" sz="1200" baseline="300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dirty="0">
                          <a:effectLst/>
                          <a:latin typeface="Segoe UI"/>
                        </a:rPr>
                        <a:t>Historical cost</a:t>
                      </a:r>
                    </a:p>
                    <a:p>
                      <a:pPr marL="0" marR="0" algn="ctr">
                        <a:spcBef>
                          <a:spcPts val="0"/>
                        </a:spcBef>
                        <a:spcAft>
                          <a:spcPts val="0"/>
                        </a:spcAft>
                      </a:pPr>
                      <a:r>
                        <a:rPr lang="en-US" sz="1200" dirty="0">
                          <a:effectLst/>
                          <a:latin typeface="Segoe UI"/>
                        </a:rPr>
                        <a:t>(FY 2022)</a:t>
                      </a:r>
                      <a:endParaRPr lang="en-US" sz="12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dirty="0">
                          <a:effectLst/>
                          <a:latin typeface="Segoe UI"/>
                        </a:rPr>
                        <a:t>Current fee </a:t>
                      </a:r>
                      <a:endParaRPr lang="en-US" sz="12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dirty="0">
                          <a:effectLst/>
                          <a:latin typeface="Segoe UI"/>
                        </a:rPr>
                        <a:t>Proposed fee</a:t>
                      </a:r>
                      <a:endParaRPr lang="en-US" sz="12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dirty="0">
                          <a:effectLst/>
                          <a:latin typeface="Segoe UI"/>
                          <a:ea typeface="Times New Roman"/>
                          <a:cs typeface="Times New Roman"/>
                        </a:rPr>
                        <a:t>Dollar change</a:t>
                      </a:r>
                    </a:p>
                  </a:txBody>
                  <a:tcPr marL="45720" marR="45720" anchor="ctr">
                    <a:solidFill>
                      <a:srgbClr val="003865"/>
                    </a:solidFill>
                  </a:tcPr>
                </a:tc>
                <a:tc>
                  <a:txBody>
                    <a:bodyPr/>
                    <a:lstStyle/>
                    <a:p>
                      <a:pPr marL="0" marR="0" algn="ctr">
                        <a:spcBef>
                          <a:spcPts val="0"/>
                        </a:spcBef>
                        <a:spcAft>
                          <a:spcPts val="0"/>
                        </a:spcAft>
                      </a:pPr>
                      <a:r>
                        <a:rPr lang="en-US" sz="1200" dirty="0">
                          <a:effectLst/>
                          <a:latin typeface="Segoe UI"/>
                        </a:rPr>
                        <a:t>Percent change</a:t>
                      </a:r>
                      <a:endParaRPr lang="en-US" sz="1200" dirty="0">
                        <a:effectLst/>
                        <a:latin typeface="Segoe UI"/>
                        <a:ea typeface="Times New Roman"/>
                        <a:cs typeface="Times New Roman"/>
                      </a:endParaRPr>
                    </a:p>
                  </a:txBody>
                  <a:tcPr marL="45720" marR="45720" anchor="ctr">
                    <a:solidFill>
                      <a:srgbClr val="003865"/>
                    </a:solidFill>
                  </a:tcPr>
                </a:tc>
                <a:extLst>
                  <a:ext uri="{0D108BD9-81ED-4DB2-BD59-A6C34878D82A}">
                    <a16:rowId xmlns:a16="http://schemas.microsoft.com/office/drawing/2014/main" val="1877622864"/>
                  </a:ext>
                </a:extLst>
              </a:tr>
              <a:tr h="370840">
                <a:tc>
                  <a:txBody>
                    <a:bodyPr/>
                    <a:lstStyle/>
                    <a:p>
                      <a:pPr marL="0" marR="0" algn="ctr">
                        <a:lnSpc>
                          <a:spcPct val="100000"/>
                        </a:lnSpc>
                        <a:spcBef>
                          <a:spcPts val="600"/>
                        </a:spcBef>
                        <a:spcAft>
                          <a:spcPts val="600"/>
                        </a:spcAft>
                      </a:pPr>
                      <a:r>
                        <a:rPr lang="en-US" sz="1200" b="1" dirty="0">
                          <a:solidFill>
                            <a:schemeClr val="bg1"/>
                          </a:solidFill>
                          <a:effectLst/>
                          <a:latin typeface="Segoe UI"/>
                        </a:rPr>
                        <a:t>6208</a:t>
                      </a:r>
                    </a:p>
                  </a:txBody>
                  <a:tcPr marL="45720" marR="45720" anchor="ctr">
                    <a:solidFill>
                      <a:srgbClr val="003865"/>
                    </a:solidFill>
                  </a:tcPr>
                </a:tc>
                <a:tc>
                  <a:txBody>
                    <a:bodyPr/>
                    <a:lstStyle/>
                    <a:p>
                      <a:pPr marL="0" marR="0" lvl="0" indent="0" algn="l" defTabSz="457200" rtl="0" eaLnBrk="1" fontAlgn="auto" latinLnBrk="0" hangingPunct="1">
                        <a:lnSpc>
                          <a:spcPct val="100000"/>
                        </a:lnSpc>
                        <a:spcBef>
                          <a:spcPts val="600"/>
                        </a:spcBef>
                        <a:spcAft>
                          <a:spcPts val="600"/>
                        </a:spcAft>
                        <a:buClrTx/>
                        <a:buSzTx/>
                        <a:buFontTx/>
                        <a:buNone/>
                        <a:tabLst/>
                        <a:defRPr/>
                      </a:pPr>
                      <a:r>
                        <a:rPr lang="en-US" sz="1200" b="0" i="0" u="none" strike="noStrike" noProof="0" dirty="0">
                          <a:effectLst/>
                          <a:latin typeface="+mn-lt"/>
                        </a:rPr>
                        <a:t>§ 15 declaration, per class (paper)</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dirty="0">
                          <a:solidFill>
                            <a:schemeClr val="tx1"/>
                          </a:solidFill>
                          <a:effectLst/>
                          <a:latin typeface="Segoe UI"/>
                        </a:rPr>
                        <a:t>$152</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kern="1200" dirty="0">
                          <a:solidFill>
                            <a:schemeClr val="tx1"/>
                          </a:solidFill>
                          <a:effectLst/>
                          <a:latin typeface="Segoe UI"/>
                          <a:ea typeface="+mn-ea"/>
                          <a:cs typeface="+mn-cs"/>
                        </a:rPr>
                        <a:t>$300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b="0" dirty="0">
                          <a:solidFill>
                            <a:schemeClr val="tx1"/>
                          </a:solidFill>
                          <a:effectLst/>
                          <a:latin typeface="Segoe UI"/>
                          <a:ea typeface="Times New Roman"/>
                          <a:cs typeface="Times New Roman"/>
                        </a:rPr>
                        <a:t>$350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b="0" dirty="0">
                          <a:solidFill>
                            <a:schemeClr val="tx1"/>
                          </a:solidFill>
                          <a:effectLst/>
                          <a:latin typeface="Segoe UI"/>
                          <a:ea typeface="Times New Roman"/>
                          <a:cs typeface="Times New Roman"/>
                        </a:rPr>
                        <a:t>$50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kern="1200" dirty="0">
                          <a:solidFill>
                            <a:schemeClr val="tx1"/>
                          </a:solidFill>
                          <a:effectLst/>
                          <a:latin typeface="Segoe UI"/>
                          <a:ea typeface="+mn-ea"/>
                          <a:cs typeface="+mn-cs"/>
                        </a:rPr>
                        <a:t>17%</a:t>
                      </a:r>
                    </a:p>
                  </a:txBody>
                  <a:tcPr marL="45720" marR="45720" anchor="ctr">
                    <a:solidFill>
                      <a:srgbClr val="D9D9D6"/>
                    </a:solidFill>
                  </a:tcPr>
                </a:tc>
                <a:extLst>
                  <a:ext uri="{0D108BD9-81ED-4DB2-BD59-A6C34878D82A}">
                    <a16:rowId xmlns:a16="http://schemas.microsoft.com/office/drawing/2014/main" val="2810198152"/>
                  </a:ext>
                </a:extLst>
              </a:tr>
              <a:tr h="370840">
                <a:tc>
                  <a:txBody>
                    <a:bodyPr/>
                    <a:lstStyle/>
                    <a:p>
                      <a:pPr marL="0" marR="0" algn="ctr">
                        <a:lnSpc>
                          <a:spcPct val="100000"/>
                        </a:lnSpc>
                        <a:spcBef>
                          <a:spcPts val="600"/>
                        </a:spcBef>
                        <a:spcAft>
                          <a:spcPts val="600"/>
                        </a:spcAft>
                      </a:pPr>
                      <a:r>
                        <a:rPr lang="en-US" sz="1200" b="1" dirty="0">
                          <a:solidFill>
                            <a:schemeClr val="bg1"/>
                          </a:solidFill>
                          <a:effectLst/>
                          <a:latin typeface="Segoe UI"/>
                        </a:rPr>
                        <a:t>7208</a:t>
                      </a:r>
                    </a:p>
                  </a:txBody>
                  <a:tcPr marL="45720" marR="45720" anchor="ctr">
                    <a:solidFill>
                      <a:srgbClr val="003865"/>
                    </a:solidFill>
                  </a:tcPr>
                </a:tc>
                <a:tc>
                  <a:txBody>
                    <a:bodyPr/>
                    <a:lstStyle/>
                    <a:p>
                      <a:pPr marL="0" marR="0" lvl="0" algn="l">
                        <a:lnSpc>
                          <a:spcPct val="100000"/>
                        </a:lnSpc>
                        <a:spcBef>
                          <a:spcPts val="600"/>
                        </a:spcBef>
                        <a:spcAft>
                          <a:spcPts val="600"/>
                        </a:spcAft>
                        <a:buNone/>
                      </a:pPr>
                      <a:r>
                        <a:rPr lang="en-US" sz="1200" b="0" i="0" u="none" strike="noStrike" noProof="0" dirty="0">
                          <a:effectLst/>
                          <a:latin typeface="+mn-lt"/>
                        </a:rPr>
                        <a:t>§ 15 declaration, per class (electronic)</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dirty="0">
                          <a:solidFill>
                            <a:schemeClr val="tx1"/>
                          </a:solidFill>
                          <a:effectLst/>
                          <a:latin typeface="Segoe UI"/>
                        </a:rPr>
                        <a:t>$25</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kern="1200" dirty="0">
                          <a:solidFill>
                            <a:schemeClr val="tx1"/>
                          </a:solidFill>
                          <a:effectLst/>
                          <a:latin typeface="Segoe UI"/>
                          <a:ea typeface="+mn-ea"/>
                          <a:cs typeface="+mn-cs"/>
                        </a:rPr>
                        <a:t>$200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dirty="0">
                          <a:solidFill>
                            <a:schemeClr val="tx1"/>
                          </a:solidFill>
                          <a:effectLst/>
                          <a:latin typeface="Segoe UI"/>
                        </a:rPr>
                        <a:t>$250</a:t>
                      </a:r>
                      <a:endParaRPr lang="en-US" sz="1200" b="1" dirty="0">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200" b="0" dirty="0">
                          <a:solidFill>
                            <a:schemeClr val="tx1"/>
                          </a:solidFill>
                          <a:effectLst/>
                          <a:latin typeface="Segoe UI"/>
                          <a:ea typeface="Times New Roman"/>
                          <a:cs typeface="Times New Roman"/>
                        </a:rPr>
                        <a:t>$50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kern="1200" dirty="0">
                          <a:solidFill>
                            <a:schemeClr val="tx1"/>
                          </a:solidFill>
                          <a:effectLst/>
                          <a:latin typeface="Segoe UI"/>
                          <a:ea typeface="+mn-ea"/>
                          <a:cs typeface="+mn-cs"/>
                        </a:rPr>
                        <a:t>25%</a:t>
                      </a:r>
                    </a:p>
                  </a:txBody>
                  <a:tcPr marL="45720" marR="45720" anchor="ctr">
                    <a:solidFill>
                      <a:srgbClr val="D9D9D6"/>
                    </a:solidFill>
                  </a:tcPr>
                </a:tc>
                <a:extLst>
                  <a:ext uri="{0D108BD9-81ED-4DB2-BD59-A6C34878D82A}">
                    <a16:rowId xmlns:a16="http://schemas.microsoft.com/office/drawing/2014/main" val="4195197332"/>
                  </a:ext>
                </a:extLst>
              </a:tr>
            </a:tbl>
          </a:graphicData>
        </a:graphic>
      </p:graphicFrame>
      <p:sp>
        <p:nvSpPr>
          <p:cNvPr id="4" name="Slide Number Placeholder 3">
            <a:extLst>
              <a:ext uri="{FF2B5EF4-FFF2-40B4-BE49-F238E27FC236}">
                <a16:creationId xmlns:a16="http://schemas.microsoft.com/office/drawing/2014/main" id="{A593A7EC-6961-B9AA-A34D-82EFACD5D91A}"/>
              </a:ext>
            </a:extLst>
          </p:cNvPr>
          <p:cNvSpPr>
            <a:spLocks noGrp="1"/>
          </p:cNvSpPr>
          <p:nvPr>
            <p:ph type="sldNum" sz="quarter" idx="10"/>
          </p:nvPr>
        </p:nvSpPr>
        <p:spPr/>
        <p:txBody>
          <a:bodyPr/>
          <a:lstStyle/>
          <a:p>
            <a:fld id="{1D648693-0942-45E9-83AE-76FC568F9452}" type="slidenum">
              <a:rPr lang="en-US" smtClean="0"/>
              <a:pPr/>
              <a:t>19</a:t>
            </a:fld>
            <a:endParaRPr lang="en-US" dirty="0"/>
          </a:p>
        </p:txBody>
      </p:sp>
    </p:spTree>
    <p:extLst>
      <p:ext uri="{BB962C8B-B14F-4D97-AF65-F5344CB8AC3E}">
        <p14:creationId xmlns:p14="http://schemas.microsoft.com/office/powerpoint/2010/main" val="2027318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904D80F-9884-4F51-861B-589EFCAEEFAC}"/>
              </a:ext>
            </a:extLst>
          </p:cNvPr>
          <p:cNvSpPr>
            <a:spLocks noGrp="1"/>
          </p:cNvSpPr>
          <p:nvPr>
            <p:ph type="ctrTitle"/>
          </p:nvPr>
        </p:nvSpPr>
        <p:spPr/>
        <p:txBody>
          <a:bodyPr>
            <a:normAutofit fontScale="90000"/>
          </a:bodyPr>
          <a:lstStyle/>
          <a:p>
            <a:r>
              <a:rPr lang="en-US" dirty="0"/>
              <a:t>Notice of Proposed Rulemaking: At-a-Glance</a:t>
            </a:r>
          </a:p>
        </p:txBody>
      </p:sp>
      <p:sp>
        <p:nvSpPr>
          <p:cNvPr id="4" name="Subtitle 3">
            <a:extLst>
              <a:ext uri="{FF2B5EF4-FFF2-40B4-BE49-F238E27FC236}">
                <a16:creationId xmlns:a16="http://schemas.microsoft.com/office/drawing/2014/main" id="{70B87B10-83DF-4B51-8C58-49AD6A2E3D29}"/>
              </a:ext>
            </a:extLst>
          </p:cNvPr>
          <p:cNvSpPr>
            <a:spLocks noGrp="1"/>
          </p:cNvSpPr>
          <p:nvPr>
            <p:ph type="subTitle" idx="1"/>
          </p:nvPr>
        </p:nvSpPr>
        <p:spPr/>
        <p:txBody>
          <a:bodyPr/>
          <a:lstStyle/>
          <a:p>
            <a:r>
              <a:rPr lang="en-US" dirty="0"/>
              <a:t>Setting and Adjusting Trademark Fees during Fiscal Year 2025</a:t>
            </a:r>
          </a:p>
        </p:txBody>
      </p:sp>
    </p:spTree>
    <p:extLst>
      <p:ext uri="{BB962C8B-B14F-4D97-AF65-F5344CB8AC3E}">
        <p14:creationId xmlns:p14="http://schemas.microsoft.com/office/powerpoint/2010/main" val="32469337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2540D8B-EB5F-447A-8F1F-9C42E539FD2D}"/>
              </a:ext>
            </a:extLst>
          </p:cNvPr>
          <p:cNvSpPr>
            <a:spLocks noGrp="1"/>
          </p:cNvSpPr>
          <p:nvPr>
            <p:ph type="title"/>
          </p:nvPr>
        </p:nvSpPr>
        <p:spPr>
          <a:xfrm>
            <a:off x="457200" y="309580"/>
            <a:ext cx="8402320" cy="952500"/>
          </a:xfrm>
        </p:spPr>
        <p:txBody>
          <a:bodyPr>
            <a:noAutofit/>
          </a:bodyPr>
          <a:lstStyle/>
          <a:p>
            <a:r>
              <a:rPr lang="en-US" sz="3600" dirty="0"/>
              <a:t>Letters of protest (LOPs) and petitions</a:t>
            </a:r>
            <a:endParaRPr lang="en-US" sz="3600" b="0" i="1" dirty="0"/>
          </a:p>
        </p:txBody>
      </p:sp>
      <p:sp>
        <p:nvSpPr>
          <p:cNvPr id="6" name="Content Placeholder 5">
            <a:extLst>
              <a:ext uri="{FF2B5EF4-FFF2-40B4-BE49-F238E27FC236}">
                <a16:creationId xmlns:a16="http://schemas.microsoft.com/office/drawing/2014/main" id="{6BFC399C-72AB-412B-AABF-B07AA9D85C1B}"/>
              </a:ext>
            </a:extLst>
          </p:cNvPr>
          <p:cNvSpPr>
            <a:spLocks noGrp="1"/>
          </p:cNvSpPr>
          <p:nvPr>
            <p:ph idx="1"/>
          </p:nvPr>
        </p:nvSpPr>
        <p:spPr>
          <a:xfrm>
            <a:off x="457200" y="1718517"/>
            <a:ext cx="8229600" cy="3066551"/>
          </a:xfrm>
        </p:spPr>
        <p:txBody>
          <a:bodyPr vert="horz" lIns="91440" tIns="45720" rIns="91440" bIns="45720" rtlCol="0" anchor="t">
            <a:normAutofit fontScale="62500" lnSpcReduction="20000"/>
          </a:bodyPr>
          <a:lstStyle/>
          <a:p>
            <a:pPr>
              <a:lnSpc>
                <a:spcPct val="120000"/>
              </a:lnSpc>
            </a:pPr>
            <a:r>
              <a:rPr lang="en-US" sz="2400">
                <a:latin typeface="Segoe UI"/>
                <a:cs typeface="Segoe UI"/>
              </a:rPr>
              <a:t>Propose increasing fees for LOPs and petitions to the Director to recover more of the costs </a:t>
            </a:r>
            <a:r>
              <a:rPr lang="en-US" sz="2400" dirty="0">
                <a:latin typeface="Segoe UI"/>
                <a:cs typeface="Segoe UI"/>
              </a:rPr>
              <a:t>associated with extensive and lengthy reviews.</a:t>
            </a:r>
          </a:p>
          <a:p>
            <a:pPr lvl="1">
              <a:lnSpc>
                <a:spcPct val="120000"/>
              </a:lnSpc>
            </a:pPr>
            <a:r>
              <a:rPr lang="en-US" sz="2000">
                <a:latin typeface="Segoe UI Light"/>
                <a:cs typeface="Segoe UI Light"/>
              </a:rPr>
              <a:t>Optional LOPs are a costly, part of the </a:t>
            </a:r>
            <a:r>
              <a:rPr lang="en-US" sz="2000" dirty="0">
                <a:latin typeface="Segoe UI Light"/>
                <a:cs typeface="Segoe UI Light"/>
              </a:rPr>
              <a:t>trademark registration process, and processing costs are subsidized by other fees</a:t>
            </a:r>
          </a:p>
          <a:p>
            <a:pPr lvl="2">
              <a:lnSpc>
                <a:spcPct val="120000"/>
              </a:lnSpc>
            </a:pPr>
            <a:r>
              <a:rPr lang="en-US" sz="1600" dirty="0">
                <a:latin typeface="Segoe UI Light"/>
                <a:cs typeface="Segoe UI Light"/>
              </a:rPr>
              <a:t>The proposed fee amount is less than one half the cost to process a LOP.</a:t>
            </a:r>
            <a:endParaRPr lang="en-US" sz="1600"/>
          </a:p>
          <a:p>
            <a:pPr lvl="2">
              <a:lnSpc>
                <a:spcPct val="120000"/>
              </a:lnSpc>
            </a:pPr>
            <a:r>
              <a:rPr lang="en-US" sz="1600" dirty="0">
                <a:latin typeface="Segoe UI Light"/>
                <a:cs typeface="Segoe UI Light"/>
              </a:rPr>
              <a:t>The costs to the agency of reviewing and processing LOPs will likely only increase in the future. </a:t>
            </a:r>
          </a:p>
          <a:p>
            <a:pPr lvl="2">
              <a:lnSpc>
                <a:spcPct val="120000"/>
              </a:lnSpc>
            </a:pPr>
            <a:r>
              <a:rPr lang="en-US" sz="1600" dirty="0">
                <a:latin typeface="Segoe UI Light"/>
                <a:cs typeface="Segoe UI Light"/>
              </a:rPr>
              <a:t>Historically, the USPTO has identified an error in publishing a mark for opposition in one percent or less of the cases in which a LOP was filed.</a:t>
            </a:r>
            <a:endParaRPr lang="en-US" sz="1600" dirty="0"/>
          </a:p>
          <a:p>
            <a:pPr lvl="1">
              <a:lnSpc>
                <a:spcPct val="120000"/>
              </a:lnSpc>
            </a:pPr>
            <a:r>
              <a:rPr lang="en-US" sz="2000" dirty="0">
                <a:latin typeface="Segoe UI Light"/>
                <a:cs typeface="Segoe UI Light"/>
              </a:rPr>
              <a:t>LOP procedure is not a substitute for the statutory opposition and cancellation procedures available to third parties who believe they would be damaged by registration of the involved mark</a:t>
            </a:r>
            <a:r>
              <a:rPr lang="en-US" sz="2000" dirty="0">
                <a:latin typeface="Segoe UI"/>
                <a:cs typeface="Segoe UI Light"/>
              </a:rPr>
              <a:t>.</a:t>
            </a:r>
            <a:r>
              <a:rPr lang="en-US" sz="2000" dirty="0">
                <a:latin typeface="Segoe UI Light"/>
                <a:cs typeface="Segoe UI Light"/>
              </a:rPr>
              <a:t> </a:t>
            </a:r>
            <a:endParaRPr lang="en-US" sz="2000"/>
          </a:p>
          <a:p>
            <a:pPr lvl="1">
              <a:lnSpc>
                <a:spcPct val="120000"/>
              </a:lnSpc>
            </a:pPr>
            <a:r>
              <a:rPr lang="en-US" sz="2000" dirty="0">
                <a:latin typeface="Segoe UI Light"/>
                <a:cs typeface="Segoe UI Light"/>
              </a:rPr>
              <a:t>The proposal maintains both LOP and petitions to the Director fees below the costs of services performed and encourages more timely and efficient filing behaviors by applications and registrants.  </a:t>
            </a:r>
            <a:endParaRPr lang="en-US" sz="2000" dirty="0"/>
          </a:p>
          <a:p>
            <a:pPr lvl="1">
              <a:lnSpc>
                <a:spcPct val="120000"/>
              </a:lnSpc>
            </a:pPr>
            <a:endParaRPr lang="en-US" sz="2000" dirty="0"/>
          </a:p>
        </p:txBody>
      </p:sp>
      <p:sp>
        <p:nvSpPr>
          <p:cNvPr id="2" name="Rectangle 1">
            <a:extLst>
              <a:ext uri="{FF2B5EF4-FFF2-40B4-BE49-F238E27FC236}">
                <a16:creationId xmlns:a16="http://schemas.microsoft.com/office/drawing/2014/main" id="{A8256632-280A-4418-8A5B-46588CA1AF53}"/>
              </a:ext>
            </a:extLst>
          </p:cNvPr>
          <p:cNvSpPr/>
          <p:nvPr/>
        </p:nvSpPr>
        <p:spPr>
          <a:xfrm>
            <a:off x="758565" y="4811877"/>
            <a:ext cx="2580706" cy="276999"/>
          </a:xfrm>
          <a:prstGeom prst="rect">
            <a:avLst/>
          </a:prstGeom>
        </p:spPr>
        <p:txBody>
          <a:bodyPr wrap="none">
            <a:spAutoFit/>
          </a:bodyPr>
          <a:lstStyle/>
          <a:p>
            <a:r>
              <a:rPr lang="en-US" sz="1200" dirty="0"/>
              <a:t>(see details on the following pages)</a:t>
            </a:r>
          </a:p>
        </p:txBody>
      </p:sp>
      <p:sp>
        <p:nvSpPr>
          <p:cNvPr id="4" name="Slide Number Placeholder 3">
            <a:extLst>
              <a:ext uri="{FF2B5EF4-FFF2-40B4-BE49-F238E27FC236}">
                <a16:creationId xmlns:a16="http://schemas.microsoft.com/office/drawing/2014/main" id="{D6A3C3DA-C3A3-4A2F-9D6A-4DC08F70ADB7}"/>
              </a:ext>
            </a:extLst>
          </p:cNvPr>
          <p:cNvSpPr>
            <a:spLocks noGrp="1"/>
          </p:cNvSpPr>
          <p:nvPr>
            <p:ph type="sldNum" sz="quarter" idx="10"/>
          </p:nvPr>
        </p:nvSpPr>
        <p:spPr/>
        <p:txBody>
          <a:bodyPr/>
          <a:lstStyle/>
          <a:p>
            <a:fld id="{1D648693-0942-45E9-83AE-76FC568F9452}" type="slidenum">
              <a:rPr lang="en-US" smtClean="0"/>
              <a:pPr/>
              <a:t>20</a:t>
            </a:fld>
            <a:endParaRPr lang="en-US" dirty="0"/>
          </a:p>
        </p:txBody>
      </p:sp>
    </p:spTree>
    <p:extLst>
      <p:ext uri="{BB962C8B-B14F-4D97-AF65-F5344CB8AC3E}">
        <p14:creationId xmlns:p14="http://schemas.microsoft.com/office/powerpoint/2010/main" val="40540721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2734513-D5BD-48B5-83DE-600F428A0025}"/>
              </a:ext>
            </a:extLst>
          </p:cNvPr>
          <p:cNvSpPr>
            <a:spLocks noGrp="1"/>
          </p:cNvSpPr>
          <p:nvPr>
            <p:ph type="title"/>
          </p:nvPr>
        </p:nvSpPr>
        <p:spPr>
          <a:xfrm>
            <a:off x="457200" y="300249"/>
            <a:ext cx="8229600" cy="952500"/>
          </a:xfrm>
        </p:spPr>
        <p:txBody>
          <a:bodyPr>
            <a:normAutofit fontScale="90000"/>
          </a:bodyPr>
          <a:lstStyle/>
          <a:p>
            <a:r>
              <a:rPr lang="en-US" sz="3600" dirty="0"/>
              <a:t>Letters of protest (LOPs) and petitions </a:t>
            </a:r>
            <a:r>
              <a:rPr lang="en-US" sz="2800" b="0" dirty="0"/>
              <a:t>(cont.)</a:t>
            </a:r>
          </a:p>
        </p:txBody>
      </p:sp>
      <p:sp>
        <p:nvSpPr>
          <p:cNvPr id="7" name="Content Placeholder 6">
            <a:extLst>
              <a:ext uri="{FF2B5EF4-FFF2-40B4-BE49-F238E27FC236}">
                <a16:creationId xmlns:a16="http://schemas.microsoft.com/office/drawing/2014/main" id="{B8B29D47-0762-4709-82D3-8E350A1557E0}"/>
              </a:ext>
            </a:extLst>
          </p:cNvPr>
          <p:cNvSpPr>
            <a:spLocks noGrp="1"/>
          </p:cNvSpPr>
          <p:nvPr>
            <p:ph idx="1"/>
          </p:nvPr>
        </p:nvSpPr>
        <p:spPr/>
        <p:txBody>
          <a:bodyPr vert="horz" lIns="91440" tIns="45720" rIns="91440" bIns="45720" rtlCol="0" anchor="t">
            <a:normAutofit/>
          </a:bodyPr>
          <a:lstStyle/>
          <a:p>
            <a:pPr>
              <a:lnSpc>
                <a:spcPct val="110000"/>
              </a:lnSpc>
            </a:pPr>
            <a:r>
              <a:rPr lang="en-US" sz="2200" dirty="0"/>
              <a:t>Propose increasing LOP fees.</a:t>
            </a:r>
            <a:endParaRPr lang="en-US"/>
          </a:p>
        </p:txBody>
      </p:sp>
      <p:graphicFrame>
        <p:nvGraphicFramePr>
          <p:cNvPr id="6" name="Content Placeholder 4">
            <a:extLst>
              <a:ext uri="{FF2B5EF4-FFF2-40B4-BE49-F238E27FC236}">
                <a16:creationId xmlns:a16="http://schemas.microsoft.com/office/drawing/2014/main" id="{A09FD83D-8646-44A1-8BF1-BF6D20FB969F}"/>
              </a:ext>
            </a:extLst>
          </p:cNvPr>
          <p:cNvGraphicFramePr>
            <a:graphicFrameLocks/>
          </p:cNvGraphicFramePr>
          <p:nvPr>
            <p:extLst>
              <p:ext uri="{D42A27DB-BD31-4B8C-83A1-F6EECF244321}">
                <p14:modId xmlns:p14="http://schemas.microsoft.com/office/powerpoint/2010/main" val="3761857076"/>
              </p:ext>
            </p:extLst>
          </p:nvPr>
        </p:nvGraphicFramePr>
        <p:xfrm>
          <a:off x="457200" y="1878011"/>
          <a:ext cx="8229599" cy="919480"/>
        </p:xfrm>
        <a:graphic>
          <a:graphicData uri="http://schemas.openxmlformats.org/drawingml/2006/table">
            <a:tbl>
              <a:tblPr firstRow="1" bandRow="1">
                <a:tableStyleId>{5C22544A-7EE6-4342-B048-85BDC9FD1C3A}</a:tableStyleId>
              </a:tblPr>
              <a:tblGrid>
                <a:gridCol w="926327">
                  <a:extLst>
                    <a:ext uri="{9D8B030D-6E8A-4147-A177-3AD203B41FA5}">
                      <a16:colId xmlns:a16="http://schemas.microsoft.com/office/drawing/2014/main" val="2559880622"/>
                    </a:ext>
                  </a:extLst>
                </a:gridCol>
                <a:gridCol w="2759103">
                  <a:extLst>
                    <a:ext uri="{9D8B030D-6E8A-4147-A177-3AD203B41FA5}">
                      <a16:colId xmlns:a16="http://schemas.microsoft.com/office/drawing/2014/main" val="579065524"/>
                    </a:ext>
                  </a:extLst>
                </a:gridCol>
                <a:gridCol w="985961">
                  <a:extLst>
                    <a:ext uri="{9D8B030D-6E8A-4147-A177-3AD203B41FA5}">
                      <a16:colId xmlns:a16="http://schemas.microsoft.com/office/drawing/2014/main" val="3685220340"/>
                    </a:ext>
                  </a:extLst>
                </a:gridCol>
                <a:gridCol w="970059">
                  <a:extLst>
                    <a:ext uri="{9D8B030D-6E8A-4147-A177-3AD203B41FA5}">
                      <a16:colId xmlns:a16="http://schemas.microsoft.com/office/drawing/2014/main" val="1453193676"/>
                    </a:ext>
                  </a:extLst>
                </a:gridCol>
                <a:gridCol w="985962">
                  <a:extLst>
                    <a:ext uri="{9D8B030D-6E8A-4147-A177-3AD203B41FA5}">
                      <a16:colId xmlns:a16="http://schemas.microsoft.com/office/drawing/2014/main" val="2861426548"/>
                    </a:ext>
                  </a:extLst>
                </a:gridCol>
                <a:gridCol w="803082">
                  <a:extLst>
                    <a:ext uri="{9D8B030D-6E8A-4147-A177-3AD203B41FA5}">
                      <a16:colId xmlns:a16="http://schemas.microsoft.com/office/drawing/2014/main" val="1374106642"/>
                    </a:ext>
                  </a:extLst>
                </a:gridCol>
                <a:gridCol w="799105">
                  <a:extLst>
                    <a:ext uri="{9D8B030D-6E8A-4147-A177-3AD203B41FA5}">
                      <a16:colId xmlns:a16="http://schemas.microsoft.com/office/drawing/2014/main" val="2628033061"/>
                    </a:ext>
                  </a:extLst>
                </a:gridCol>
              </a:tblGrid>
              <a:tr h="370840">
                <a:tc>
                  <a:txBody>
                    <a:bodyPr/>
                    <a:lstStyle/>
                    <a:p>
                      <a:pPr marL="0" marR="0" algn="ctr"/>
                      <a:r>
                        <a:rPr lang="en-US" sz="1200" dirty="0">
                          <a:effectLst/>
                          <a:latin typeface="Segoe UI"/>
                        </a:rPr>
                        <a:t>Fee code</a:t>
                      </a:r>
                      <a:endParaRPr lang="en-US" sz="12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r>
                        <a:rPr lang="en-US" sz="1200" dirty="0">
                          <a:effectLst/>
                          <a:latin typeface="Segoe UI"/>
                        </a:rPr>
                        <a:t>Description</a:t>
                      </a:r>
                      <a:endParaRPr lang="en-US" sz="1200" baseline="300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dirty="0">
                          <a:effectLst/>
                          <a:latin typeface="Segoe UI"/>
                        </a:rPr>
                        <a:t>Historical cost</a:t>
                      </a:r>
                    </a:p>
                    <a:p>
                      <a:pPr marL="0" marR="0" algn="ctr">
                        <a:spcBef>
                          <a:spcPts val="0"/>
                        </a:spcBef>
                        <a:spcAft>
                          <a:spcPts val="0"/>
                        </a:spcAft>
                      </a:pPr>
                      <a:r>
                        <a:rPr lang="en-US" sz="1200" dirty="0">
                          <a:effectLst/>
                          <a:latin typeface="Segoe UI"/>
                        </a:rPr>
                        <a:t>(FY 2022)</a:t>
                      </a:r>
                      <a:endParaRPr lang="en-US" sz="12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dirty="0">
                          <a:effectLst/>
                          <a:latin typeface="Segoe UI"/>
                        </a:rPr>
                        <a:t>Current fee </a:t>
                      </a:r>
                      <a:endParaRPr lang="en-US" sz="12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dirty="0">
                          <a:effectLst/>
                          <a:latin typeface="Segoe UI"/>
                        </a:rPr>
                        <a:t>Proposed fee</a:t>
                      </a:r>
                      <a:endParaRPr lang="en-US" sz="12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dirty="0">
                          <a:effectLst/>
                          <a:latin typeface="Segoe UI"/>
                          <a:ea typeface="Times New Roman"/>
                          <a:cs typeface="Times New Roman"/>
                        </a:rPr>
                        <a:t>Dollar change</a:t>
                      </a:r>
                    </a:p>
                  </a:txBody>
                  <a:tcPr marL="68580" marR="68580" marT="0" marB="0" anchor="ctr">
                    <a:solidFill>
                      <a:srgbClr val="003865"/>
                    </a:solidFill>
                  </a:tcPr>
                </a:tc>
                <a:tc>
                  <a:txBody>
                    <a:bodyPr/>
                    <a:lstStyle/>
                    <a:p>
                      <a:pPr marL="0" marR="0" algn="ctr">
                        <a:spcBef>
                          <a:spcPts val="0"/>
                        </a:spcBef>
                        <a:spcAft>
                          <a:spcPts val="0"/>
                        </a:spcAft>
                      </a:pPr>
                      <a:r>
                        <a:rPr lang="en-US" sz="1200" dirty="0">
                          <a:effectLst/>
                          <a:latin typeface="Segoe UI"/>
                        </a:rPr>
                        <a:t>Percent change</a:t>
                      </a:r>
                      <a:endParaRPr lang="en-US" sz="1200" dirty="0">
                        <a:effectLst/>
                        <a:latin typeface="Segoe UI"/>
                        <a:ea typeface="Times New Roman"/>
                        <a:cs typeface="Times New Roman"/>
                      </a:endParaRPr>
                    </a:p>
                  </a:txBody>
                  <a:tcPr marL="68580" marR="68580" marT="0" marB="0" anchor="ctr">
                    <a:solidFill>
                      <a:srgbClr val="003865"/>
                    </a:solidFill>
                  </a:tcPr>
                </a:tc>
                <a:extLst>
                  <a:ext uri="{0D108BD9-81ED-4DB2-BD59-A6C34878D82A}">
                    <a16:rowId xmlns:a16="http://schemas.microsoft.com/office/drawing/2014/main" val="153372161"/>
                  </a:ext>
                </a:extLst>
              </a:tr>
              <a:tr h="370840">
                <a:tc>
                  <a:txBody>
                    <a:bodyPr/>
                    <a:lstStyle/>
                    <a:p>
                      <a:pPr marL="0" lvl="0" algn="ctr">
                        <a:lnSpc>
                          <a:spcPct val="100000"/>
                        </a:lnSpc>
                        <a:spcBef>
                          <a:spcPts val="600"/>
                        </a:spcBef>
                        <a:spcAft>
                          <a:spcPts val="600"/>
                        </a:spcAft>
                        <a:buNone/>
                      </a:pPr>
                      <a:r>
                        <a:rPr lang="en-US" sz="1200" b="1" dirty="0">
                          <a:solidFill>
                            <a:schemeClr val="bg1"/>
                          </a:solidFill>
                          <a:effectLst/>
                          <a:latin typeface="Segoe UI"/>
                        </a:rPr>
                        <a:t>7011</a:t>
                      </a:r>
                    </a:p>
                  </a:txBody>
                  <a:tcPr marL="68580" marR="68580" marT="0" marB="0" anchor="ctr">
                    <a:solidFill>
                      <a:srgbClr val="003865"/>
                    </a:solidFill>
                  </a:tcPr>
                </a:tc>
                <a:tc>
                  <a:txBody>
                    <a:bodyPr/>
                    <a:lstStyle/>
                    <a:p>
                      <a:pPr marL="0" lvl="0" algn="l">
                        <a:lnSpc>
                          <a:spcPct val="100000"/>
                        </a:lnSpc>
                        <a:spcBef>
                          <a:spcPts val="600"/>
                        </a:spcBef>
                        <a:spcAft>
                          <a:spcPts val="600"/>
                        </a:spcAft>
                        <a:buNone/>
                      </a:pPr>
                      <a:r>
                        <a:rPr lang="en-US" sz="1200" dirty="0"/>
                        <a:t>Letter of protest</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200" dirty="0">
                          <a:solidFill>
                            <a:schemeClr val="tx1"/>
                          </a:solidFill>
                          <a:effectLst/>
                          <a:latin typeface="Segoe UI"/>
                        </a:rPr>
                        <a:t>$312</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200" kern="1200" dirty="0">
                          <a:solidFill>
                            <a:schemeClr val="tx1"/>
                          </a:solidFill>
                          <a:effectLst/>
                          <a:latin typeface="Segoe UI"/>
                          <a:ea typeface="+mn-ea"/>
                          <a:cs typeface="+mn-cs"/>
                        </a:rPr>
                        <a:t>$50</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200" dirty="0">
                          <a:solidFill>
                            <a:schemeClr val="tx1"/>
                          </a:solidFill>
                          <a:effectLst/>
                          <a:latin typeface="Segoe UI"/>
                        </a:rPr>
                        <a:t>$150</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200" b="0" dirty="0">
                          <a:solidFill>
                            <a:schemeClr val="tx1"/>
                          </a:solidFill>
                          <a:effectLst/>
                          <a:latin typeface="Segoe UI"/>
                          <a:ea typeface="Times New Roman"/>
                          <a:cs typeface="Times New Roman"/>
                        </a:rPr>
                        <a:t>$100</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200" kern="1200" dirty="0">
                          <a:solidFill>
                            <a:schemeClr val="tx1"/>
                          </a:solidFill>
                          <a:effectLst/>
                          <a:latin typeface="Segoe UI"/>
                          <a:ea typeface="+mn-ea"/>
                          <a:cs typeface="+mn-cs"/>
                        </a:rPr>
                        <a:t>200%</a:t>
                      </a:r>
                    </a:p>
                  </a:txBody>
                  <a:tcPr marL="68580" marR="68580" marT="0" marB="0" anchor="ctr">
                    <a:solidFill>
                      <a:srgbClr val="D9D9D6"/>
                    </a:solidFill>
                  </a:tcPr>
                </a:tc>
                <a:extLst>
                  <a:ext uri="{0D108BD9-81ED-4DB2-BD59-A6C34878D82A}">
                    <a16:rowId xmlns:a16="http://schemas.microsoft.com/office/drawing/2014/main" val="1391342318"/>
                  </a:ext>
                </a:extLst>
              </a:tr>
            </a:tbl>
          </a:graphicData>
        </a:graphic>
      </p:graphicFrame>
      <p:sp>
        <p:nvSpPr>
          <p:cNvPr id="8" name="Content Placeholder 7">
            <a:extLst>
              <a:ext uri="{FF2B5EF4-FFF2-40B4-BE49-F238E27FC236}">
                <a16:creationId xmlns:a16="http://schemas.microsoft.com/office/drawing/2014/main" id="{CF4210AA-5960-4318-990C-C04B8177DBA1}"/>
              </a:ext>
            </a:extLst>
          </p:cNvPr>
          <p:cNvSpPr txBox="1">
            <a:spLocks/>
          </p:cNvSpPr>
          <p:nvPr/>
        </p:nvSpPr>
        <p:spPr>
          <a:xfrm>
            <a:off x="457197" y="2972040"/>
            <a:ext cx="8229600" cy="459778"/>
          </a:xfrm>
          <a:prstGeom prst="rect">
            <a:avLst/>
          </a:prstGeom>
        </p:spPr>
        <p:txBody>
          <a:bodyPr vert="horz" lIns="91440" tIns="45720" rIns="91440" bIns="45720" rtlCol="0" anchor="t">
            <a:normAutofit/>
          </a:bodyPr>
          <a:lstStyle>
            <a:lvl1pPr marL="342900" indent="-342900" algn="l" defTabSz="457200" rtl="0" eaLnBrk="1" latinLnBrk="0" hangingPunct="1">
              <a:spcBef>
                <a:spcPts val="900"/>
              </a:spcBef>
              <a:buFont typeface="Arial"/>
              <a:buChar char="•"/>
              <a:defRPr sz="3200" kern="1200">
                <a:solidFill>
                  <a:schemeClr val="tx1"/>
                </a:solidFill>
                <a:latin typeface="Segoe UI" panose="020B0502040204020203" pitchFamily="34" charset="0"/>
                <a:ea typeface="+mn-ea"/>
                <a:cs typeface="Segoe UI" panose="020B0502040204020203" pitchFamily="34" charset="0"/>
              </a:defRPr>
            </a:lvl1pPr>
            <a:lvl2pPr marL="742950" indent="-285750" algn="l" defTabSz="457200" rtl="0" eaLnBrk="1" latinLnBrk="0" hangingPunct="1">
              <a:spcBef>
                <a:spcPts val="900"/>
              </a:spcBef>
              <a:buFont typeface="Arial"/>
              <a:buChar char="–"/>
              <a:defRPr sz="2800" kern="1200">
                <a:solidFill>
                  <a:schemeClr val="tx1"/>
                </a:solidFill>
                <a:latin typeface="Segoe UI Light" panose="020B0502040204020203" pitchFamily="34" charset="0"/>
                <a:ea typeface="+mn-ea"/>
                <a:cs typeface="Segoe UI Light" panose="020B0502040204020203" pitchFamily="34" charset="0"/>
              </a:defRPr>
            </a:lvl2pPr>
            <a:lvl3pPr marL="1143000" indent="-228600" algn="l" defTabSz="457200" rtl="0" eaLnBrk="1" latinLnBrk="0" hangingPunct="1">
              <a:spcBef>
                <a:spcPts val="900"/>
              </a:spcBef>
              <a:buFont typeface="Arial"/>
              <a:buChar char="•"/>
              <a:defRPr sz="2400" kern="1200">
                <a:solidFill>
                  <a:schemeClr val="tx1"/>
                </a:solidFill>
                <a:latin typeface="Segoe UI Light" panose="020B0502040204020203" pitchFamily="34" charset="0"/>
                <a:ea typeface="+mn-ea"/>
                <a:cs typeface="Segoe UI Light" panose="020B0502040204020203" pitchFamily="34" charset="0"/>
              </a:defRPr>
            </a:lvl3pPr>
            <a:lvl4pPr marL="16002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4pPr>
            <a:lvl5pPr marL="20574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200" dirty="0">
                <a:latin typeface="Segoe UI"/>
                <a:cs typeface="Segoe UI"/>
              </a:rPr>
              <a:t>Propose increasing fees for petitions to the Director</a:t>
            </a:r>
            <a:r>
              <a:rPr lang="en-US" sz="2200" dirty="0"/>
              <a:t>.</a:t>
            </a:r>
            <a:endParaRPr lang="en-US" sz="2200" dirty="0">
              <a:latin typeface="Segoe UI"/>
              <a:cs typeface="Segoe UI"/>
            </a:endParaRPr>
          </a:p>
        </p:txBody>
      </p:sp>
      <p:graphicFrame>
        <p:nvGraphicFramePr>
          <p:cNvPr id="9" name="Content Placeholder 4">
            <a:extLst>
              <a:ext uri="{FF2B5EF4-FFF2-40B4-BE49-F238E27FC236}">
                <a16:creationId xmlns:a16="http://schemas.microsoft.com/office/drawing/2014/main" id="{B41041FB-9E4B-49D2-976C-C5E9AD67B72D}"/>
              </a:ext>
            </a:extLst>
          </p:cNvPr>
          <p:cNvGraphicFramePr>
            <a:graphicFrameLocks/>
          </p:cNvGraphicFramePr>
          <p:nvPr>
            <p:extLst>
              <p:ext uri="{D42A27DB-BD31-4B8C-83A1-F6EECF244321}">
                <p14:modId xmlns:p14="http://schemas.microsoft.com/office/powerpoint/2010/main" val="2036892170"/>
              </p:ext>
            </p:extLst>
          </p:nvPr>
        </p:nvGraphicFramePr>
        <p:xfrm>
          <a:off x="457199" y="3408602"/>
          <a:ext cx="8229599" cy="1290320"/>
        </p:xfrm>
        <a:graphic>
          <a:graphicData uri="http://schemas.openxmlformats.org/drawingml/2006/table">
            <a:tbl>
              <a:tblPr firstRow="1" bandRow="1">
                <a:tableStyleId>{5C22544A-7EE6-4342-B048-85BDC9FD1C3A}</a:tableStyleId>
              </a:tblPr>
              <a:tblGrid>
                <a:gridCol w="926327">
                  <a:extLst>
                    <a:ext uri="{9D8B030D-6E8A-4147-A177-3AD203B41FA5}">
                      <a16:colId xmlns:a16="http://schemas.microsoft.com/office/drawing/2014/main" val="2559880622"/>
                    </a:ext>
                  </a:extLst>
                </a:gridCol>
                <a:gridCol w="2759103">
                  <a:extLst>
                    <a:ext uri="{9D8B030D-6E8A-4147-A177-3AD203B41FA5}">
                      <a16:colId xmlns:a16="http://schemas.microsoft.com/office/drawing/2014/main" val="579065524"/>
                    </a:ext>
                  </a:extLst>
                </a:gridCol>
                <a:gridCol w="985961">
                  <a:extLst>
                    <a:ext uri="{9D8B030D-6E8A-4147-A177-3AD203B41FA5}">
                      <a16:colId xmlns:a16="http://schemas.microsoft.com/office/drawing/2014/main" val="3685220340"/>
                    </a:ext>
                  </a:extLst>
                </a:gridCol>
                <a:gridCol w="970059">
                  <a:extLst>
                    <a:ext uri="{9D8B030D-6E8A-4147-A177-3AD203B41FA5}">
                      <a16:colId xmlns:a16="http://schemas.microsoft.com/office/drawing/2014/main" val="1453193676"/>
                    </a:ext>
                  </a:extLst>
                </a:gridCol>
                <a:gridCol w="985962">
                  <a:extLst>
                    <a:ext uri="{9D8B030D-6E8A-4147-A177-3AD203B41FA5}">
                      <a16:colId xmlns:a16="http://schemas.microsoft.com/office/drawing/2014/main" val="2861426548"/>
                    </a:ext>
                  </a:extLst>
                </a:gridCol>
                <a:gridCol w="803082">
                  <a:extLst>
                    <a:ext uri="{9D8B030D-6E8A-4147-A177-3AD203B41FA5}">
                      <a16:colId xmlns:a16="http://schemas.microsoft.com/office/drawing/2014/main" val="1374106642"/>
                    </a:ext>
                  </a:extLst>
                </a:gridCol>
                <a:gridCol w="799105">
                  <a:extLst>
                    <a:ext uri="{9D8B030D-6E8A-4147-A177-3AD203B41FA5}">
                      <a16:colId xmlns:a16="http://schemas.microsoft.com/office/drawing/2014/main" val="2628033061"/>
                    </a:ext>
                  </a:extLst>
                </a:gridCol>
              </a:tblGrid>
              <a:tr h="370840">
                <a:tc>
                  <a:txBody>
                    <a:bodyPr/>
                    <a:lstStyle/>
                    <a:p>
                      <a:pPr marL="0" marR="0" algn="ctr"/>
                      <a:r>
                        <a:rPr lang="en-US" sz="1200" dirty="0">
                          <a:effectLst/>
                          <a:latin typeface="Segoe UI"/>
                        </a:rPr>
                        <a:t>Fee code</a:t>
                      </a:r>
                      <a:endParaRPr lang="en-US" sz="12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r>
                        <a:rPr lang="en-US" sz="1200" dirty="0">
                          <a:effectLst/>
                          <a:latin typeface="Segoe UI"/>
                        </a:rPr>
                        <a:t>Description</a:t>
                      </a:r>
                      <a:endParaRPr lang="en-US" sz="1200" baseline="300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dirty="0">
                          <a:effectLst/>
                          <a:latin typeface="Segoe UI"/>
                        </a:rPr>
                        <a:t>Historical cost</a:t>
                      </a:r>
                    </a:p>
                    <a:p>
                      <a:pPr marL="0" marR="0" algn="ctr">
                        <a:spcBef>
                          <a:spcPts val="0"/>
                        </a:spcBef>
                        <a:spcAft>
                          <a:spcPts val="0"/>
                        </a:spcAft>
                      </a:pPr>
                      <a:r>
                        <a:rPr lang="en-US" sz="1200" dirty="0">
                          <a:effectLst/>
                          <a:latin typeface="Segoe UI"/>
                        </a:rPr>
                        <a:t>(FY 2022)</a:t>
                      </a:r>
                      <a:endParaRPr lang="en-US" sz="12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dirty="0">
                          <a:effectLst/>
                          <a:latin typeface="Segoe UI"/>
                        </a:rPr>
                        <a:t>Current fee </a:t>
                      </a:r>
                      <a:endParaRPr lang="en-US" sz="12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dirty="0">
                          <a:effectLst/>
                          <a:latin typeface="Segoe UI"/>
                        </a:rPr>
                        <a:t>Proposed fee</a:t>
                      </a:r>
                      <a:endParaRPr lang="en-US" sz="12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dirty="0">
                          <a:effectLst/>
                          <a:latin typeface="Segoe UI"/>
                          <a:ea typeface="Times New Roman"/>
                          <a:cs typeface="Times New Roman"/>
                        </a:rPr>
                        <a:t>Dollar change</a:t>
                      </a:r>
                    </a:p>
                  </a:txBody>
                  <a:tcPr marL="68580" marR="68580" marT="0" marB="0" anchor="ctr">
                    <a:solidFill>
                      <a:srgbClr val="003865"/>
                    </a:solidFill>
                  </a:tcPr>
                </a:tc>
                <a:tc>
                  <a:txBody>
                    <a:bodyPr/>
                    <a:lstStyle/>
                    <a:p>
                      <a:pPr marL="0" marR="0" algn="ctr">
                        <a:spcBef>
                          <a:spcPts val="0"/>
                        </a:spcBef>
                        <a:spcAft>
                          <a:spcPts val="0"/>
                        </a:spcAft>
                      </a:pPr>
                      <a:r>
                        <a:rPr lang="en-US" sz="1200" dirty="0">
                          <a:effectLst/>
                          <a:latin typeface="Segoe UI"/>
                        </a:rPr>
                        <a:t>Percent change</a:t>
                      </a:r>
                      <a:endParaRPr lang="en-US" sz="1200" dirty="0">
                        <a:effectLst/>
                        <a:latin typeface="Segoe UI"/>
                        <a:ea typeface="Times New Roman"/>
                        <a:cs typeface="Times New Roman"/>
                      </a:endParaRPr>
                    </a:p>
                  </a:txBody>
                  <a:tcPr marL="68580" marR="68580" marT="0" marB="0" anchor="ctr">
                    <a:solidFill>
                      <a:srgbClr val="003865"/>
                    </a:solidFill>
                  </a:tcPr>
                </a:tc>
                <a:extLst>
                  <a:ext uri="{0D108BD9-81ED-4DB2-BD59-A6C34878D82A}">
                    <a16:rowId xmlns:a16="http://schemas.microsoft.com/office/drawing/2014/main" val="153372161"/>
                  </a:ext>
                </a:extLst>
              </a:tr>
              <a:tr h="370840">
                <a:tc>
                  <a:txBody>
                    <a:bodyPr/>
                    <a:lstStyle/>
                    <a:p>
                      <a:pPr marL="0" marR="0" lvl="0" algn="ctr">
                        <a:lnSpc>
                          <a:spcPct val="100000"/>
                        </a:lnSpc>
                        <a:spcBef>
                          <a:spcPts val="600"/>
                        </a:spcBef>
                        <a:spcAft>
                          <a:spcPts val="600"/>
                        </a:spcAft>
                        <a:buNone/>
                      </a:pPr>
                      <a:r>
                        <a:rPr lang="en-US" sz="1200" b="1" dirty="0">
                          <a:solidFill>
                            <a:schemeClr val="bg1"/>
                          </a:solidFill>
                        </a:rPr>
                        <a:t>6005</a:t>
                      </a:r>
                    </a:p>
                  </a:txBody>
                  <a:tcPr marL="68580" marR="68580" marT="0" marB="0" anchor="ctr">
                    <a:solidFill>
                      <a:srgbClr val="003865"/>
                    </a:solidFill>
                  </a:tcPr>
                </a:tc>
                <a:tc>
                  <a:txBody>
                    <a:bodyPr/>
                    <a:lstStyle/>
                    <a:p>
                      <a:pPr marL="0" marR="0" lvl="0" indent="0" algn="l" defTabSz="457200" rtl="0" eaLnBrk="1" fontAlgn="auto" latinLnBrk="0" hangingPunct="1">
                        <a:lnSpc>
                          <a:spcPct val="100000"/>
                        </a:lnSpc>
                        <a:spcBef>
                          <a:spcPts val="600"/>
                        </a:spcBef>
                        <a:spcAft>
                          <a:spcPts val="600"/>
                        </a:spcAft>
                        <a:buClrTx/>
                        <a:buSzTx/>
                        <a:buFontTx/>
                        <a:buNone/>
                        <a:tabLst/>
                        <a:defRPr/>
                      </a:pPr>
                      <a:r>
                        <a:rPr lang="en-US" sz="1200" b="0" i="0" u="none" strike="noStrike" baseline="0" noProof="0" dirty="0">
                          <a:solidFill>
                            <a:srgbClr val="000000"/>
                          </a:solidFill>
                          <a:effectLst/>
                          <a:latin typeface="+mn-lt"/>
                        </a:rPr>
                        <a:t>Petition to the Director (paper)</a:t>
                      </a:r>
                      <a:endParaRPr lang="en-US" sz="1200" b="0" i="0" u="none" strike="noStrike" baseline="0" noProof="0" dirty="0">
                        <a:solidFill>
                          <a:srgbClr val="000000"/>
                        </a:solidFill>
                        <a:latin typeface="+mn-lt"/>
                      </a:endParaRP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dirty="0">
                          <a:solidFill>
                            <a:schemeClr val="tx1"/>
                          </a:solidFill>
                          <a:effectLst/>
                          <a:latin typeface="Segoe UI"/>
                          <a:ea typeface="Times New Roman"/>
                          <a:cs typeface="Times New Roman"/>
                        </a:rPr>
                        <a:t>n/a</a:t>
                      </a:r>
                    </a:p>
                  </a:txBody>
                  <a:tcPr marL="68580" marR="68580" marT="0" marB="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200" b="0" dirty="0">
                          <a:solidFill>
                            <a:schemeClr val="tx1"/>
                          </a:solidFill>
                          <a:effectLst/>
                          <a:latin typeface="+mn-lt"/>
                          <a:ea typeface="Times New Roman"/>
                          <a:cs typeface="Times New Roman"/>
                        </a:rPr>
                        <a:t>$350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dirty="0">
                          <a:solidFill>
                            <a:schemeClr val="tx1"/>
                          </a:solidFill>
                          <a:effectLst/>
                          <a:latin typeface="Segoe UI"/>
                          <a:ea typeface="Times New Roman"/>
                          <a:cs typeface="Times New Roman"/>
                        </a:rPr>
                        <a:t>$500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dirty="0">
                          <a:solidFill>
                            <a:schemeClr val="tx1"/>
                          </a:solidFill>
                          <a:effectLst/>
                          <a:latin typeface="Segoe UI"/>
                          <a:ea typeface="Times New Roman"/>
                          <a:cs typeface="Times New Roman"/>
                        </a:rPr>
                        <a:t>$150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dirty="0">
                          <a:solidFill>
                            <a:schemeClr val="tx1"/>
                          </a:solidFill>
                          <a:effectLst/>
                          <a:latin typeface="Segoe UI"/>
                          <a:ea typeface="Times New Roman"/>
                          <a:cs typeface="Times New Roman"/>
                        </a:rPr>
                        <a:t>43%</a:t>
                      </a:r>
                    </a:p>
                  </a:txBody>
                  <a:tcPr marL="68580" marR="68580" marT="0" marB="0" anchor="ctr">
                    <a:solidFill>
                      <a:srgbClr val="D9D9D6"/>
                    </a:solidFill>
                  </a:tcPr>
                </a:tc>
                <a:extLst>
                  <a:ext uri="{0D108BD9-81ED-4DB2-BD59-A6C34878D82A}">
                    <a16:rowId xmlns:a16="http://schemas.microsoft.com/office/drawing/2014/main" val="1872048003"/>
                  </a:ext>
                </a:extLst>
              </a:tr>
              <a:tr h="370840">
                <a:tc>
                  <a:txBody>
                    <a:bodyPr/>
                    <a:lstStyle/>
                    <a:p>
                      <a:pPr marL="0" marR="0" lvl="0" algn="ctr">
                        <a:lnSpc>
                          <a:spcPct val="100000"/>
                        </a:lnSpc>
                        <a:spcBef>
                          <a:spcPts val="600"/>
                        </a:spcBef>
                        <a:spcAft>
                          <a:spcPts val="600"/>
                        </a:spcAft>
                        <a:buNone/>
                      </a:pPr>
                      <a:r>
                        <a:rPr lang="en-US" sz="1200" b="1" dirty="0">
                          <a:solidFill>
                            <a:schemeClr val="bg1"/>
                          </a:solidFill>
                          <a:effectLst/>
                          <a:latin typeface="Segoe UI"/>
                        </a:rPr>
                        <a:t>7005</a:t>
                      </a:r>
                      <a:endParaRPr lang="en-US" b="1" dirty="0">
                        <a:solidFill>
                          <a:schemeClr val="bg1"/>
                        </a:solidFill>
                      </a:endParaRPr>
                    </a:p>
                  </a:txBody>
                  <a:tcPr marL="68580" marR="68580" marT="0" marB="0" anchor="ctr">
                    <a:solidFill>
                      <a:srgbClr val="003865"/>
                    </a:solidFill>
                  </a:tcPr>
                </a:tc>
                <a:tc>
                  <a:txBody>
                    <a:bodyPr/>
                    <a:lstStyle/>
                    <a:p>
                      <a:pPr marL="0" marR="0" lvl="0" algn="l">
                        <a:lnSpc>
                          <a:spcPct val="100000"/>
                        </a:lnSpc>
                        <a:spcBef>
                          <a:spcPts val="600"/>
                        </a:spcBef>
                        <a:spcAft>
                          <a:spcPts val="600"/>
                        </a:spcAft>
                        <a:buNone/>
                      </a:pPr>
                      <a:r>
                        <a:rPr lang="en-US" sz="1200" b="0" i="0" u="none" strike="noStrike" baseline="0" noProof="0" dirty="0">
                          <a:solidFill>
                            <a:srgbClr val="000000"/>
                          </a:solidFill>
                          <a:effectLst/>
                          <a:latin typeface="+mn-lt"/>
                        </a:rPr>
                        <a:t>Petition to the Director (electronic)</a:t>
                      </a:r>
                      <a:endParaRPr lang="en-US" sz="1200" b="0" i="0" u="none" strike="noStrike" baseline="0" noProof="0" dirty="0">
                        <a:solidFill>
                          <a:srgbClr val="000000"/>
                        </a:solidFill>
                        <a:latin typeface="+mn-lt"/>
                      </a:endParaRP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dirty="0">
                          <a:solidFill>
                            <a:schemeClr val="tx1"/>
                          </a:solidFill>
                          <a:effectLst/>
                          <a:latin typeface="Segoe UI"/>
                          <a:ea typeface="Times New Roman"/>
                          <a:cs typeface="Times New Roman"/>
                        </a:rPr>
                        <a:t>$886</a:t>
                      </a:r>
                    </a:p>
                  </a:txBody>
                  <a:tcPr marL="68580" marR="68580" marT="0" marB="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200" dirty="0">
                          <a:solidFill>
                            <a:schemeClr val="tx1"/>
                          </a:solidFill>
                          <a:effectLst/>
                          <a:latin typeface="+mn-lt"/>
                        </a:rPr>
                        <a:t>$250</a:t>
                      </a:r>
                      <a:endParaRPr lang="en-US" sz="1200" b="1" dirty="0">
                        <a:solidFill>
                          <a:schemeClr val="tx1"/>
                        </a:solidFill>
                        <a:effectLst/>
                        <a:latin typeface="+mn-lt"/>
                        <a:ea typeface="Times New Roman"/>
                        <a:cs typeface="Times New Roman"/>
                      </a:endParaRP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dirty="0">
                          <a:solidFill>
                            <a:schemeClr val="tx1"/>
                          </a:solidFill>
                          <a:effectLst/>
                          <a:latin typeface="Segoe UI"/>
                        </a:rPr>
                        <a:t>$400</a:t>
                      </a:r>
                      <a:endParaRPr lang="en-US" sz="1200" b="1" dirty="0">
                        <a:solidFill>
                          <a:schemeClr val="tx1"/>
                        </a:solidFill>
                        <a:effectLst/>
                        <a:latin typeface="Segoe UI"/>
                        <a:ea typeface="Times New Roman"/>
                        <a:cs typeface="Times New Roman"/>
                      </a:endParaRP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dirty="0">
                          <a:solidFill>
                            <a:schemeClr val="tx1"/>
                          </a:solidFill>
                          <a:effectLst/>
                          <a:latin typeface="Segoe UI"/>
                          <a:ea typeface="Times New Roman"/>
                          <a:cs typeface="Times New Roman"/>
                        </a:rPr>
                        <a:t>$150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kern="1200" dirty="0">
                          <a:solidFill>
                            <a:schemeClr val="tx1"/>
                          </a:solidFill>
                          <a:effectLst/>
                          <a:latin typeface="Segoe UI"/>
                          <a:ea typeface="+mn-ea"/>
                          <a:cs typeface="+mn-cs"/>
                        </a:rPr>
                        <a:t>60%</a:t>
                      </a:r>
                      <a:endParaRPr lang="en-US" sz="1200" b="0" dirty="0">
                        <a:solidFill>
                          <a:schemeClr val="tx1"/>
                        </a:solidFill>
                        <a:effectLst/>
                        <a:latin typeface="Segoe UI"/>
                        <a:ea typeface="Times New Roman"/>
                        <a:cs typeface="Times New Roman"/>
                      </a:endParaRPr>
                    </a:p>
                  </a:txBody>
                  <a:tcPr marL="68580" marR="68580" marT="0" marB="0" anchor="ctr">
                    <a:solidFill>
                      <a:srgbClr val="D9D9D6"/>
                    </a:solidFill>
                  </a:tcPr>
                </a:tc>
                <a:extLst>
                  <a:ext uri="{0D108BD9-81ED-4DB2-BD59-A6C34878D82A}">
                    <a16:rowId xmlns:a16="http://schemas.microsoft.com/office/drawing/2014/main" val="593022304"/>
                  </a:ext>
                </a:extLst>
              </a:tr>
            </a:tbl>
          </a:graphicData>
        </a:graphic>
      </p:graphicFrame>
      <p:sp>
        <p:nvSpPr>
          <p:cNvPr id="4" name="Slide Number Placeholder 3">
            <a:extLst>
              <a:ext uri="{FF2B5EF4-FFF2-40B4-BE49-F238E27FC236}">
                <a16:creationId xmlns:a16="http://schemas.microsoft.com/office/drawing/2014/main" id="{48BD49E4-CE15-4DC0-BD58-E417560FDE37}"/>
              </a:ext>
            </a:extLst>
          </p:cNvPr>
          <p:cNvSpPr>
            <a:spLocks noGrp="1"/>
          </p:cNvSpPr>
          <p:nvPr>
            <p:ph type="sldNum" sz="quarter" idx="10"/>
          </p:nvPr>
        </p:nvSpPr>
        <p:spPr/>
        <p:txBody>
          <a:bodyPr/>
          <a:lstStyle/>
          <a:p>
            <a:fld id="{1D648693-0942-45E9-83AE-76FC568F9452}" type="slidenum">
              <a:rPr lang="en-US" smtClean="0"/>
              <a:pPr/>
              <a:t>21</a:t>
            </a:fld>
            <a:endParaRPr lang="en-US" dirty="0"/>
          </a:p>
        </p:txBody>
      </p:sp>
    </p:spTree>
    <p:extLst>
      <p:ext uri="{BB962C8B-B14F-4D97-AF65-F5344CB8AC3E}">
        <p14:creationId xmlns:p14="http://schemas.microsoft.com/office/powerpoint/2010/main" val="6025662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2734513-D5BD-48B5-83DE-600F428A0025}"/>
              </a:ext>
            </a:extLst>
          </p:cNvPr>
          <p:cNvSpPr>
            <a:spLocks noGrp="1"/>
          </p:cNvSpPr>
          <p:nvPr>
            <p:ph type="title"/>
          </p:nvPr>
        </p:nvSpPr>
        <p:spPr/>
        <p:txBody>
          <a:bodyPr>
            <a:normAutofit fontScale="90000"/>
          </a:bodyPr>
          <a:lstStyle/>
          <a:p>
            <a:r>
              <a:rPr lang="en-US" sz="3600" dirty="0"/>
              <a:t>Letters of protest (LOPs) and petitions </a:t>
            </a:r>
            <a:r>
              <a:rPr lang="en-US" sz="2800" b="0" dirty="0"/>
              <a:t>(cont.)</a:t>
            </a:r>
            <a:endParaRPr lang="en-US" sz="2200" dirty="0"/>
          </a:p>
        </p:txBody>
      </p:sp>
      <p:sp>
        <p:nvSpPr>
          <p:cNvPr id="7" name="Content Placeholder 6">
            <a:extLst>
              <a:ext uri="{FF2B5EF4-FFF2-40B4-BE49-F238E27FC236}">
                <a16:creationId xmlns:a16="http://schemas.microsoft.com/office/drawing/2014/main" id="{AABDBC47-ADD7-4731-A0D5-4865D420903E}"/>
              </a:ext>
            </a:extLst>
          </p:cNvPr>
          <p:cNvSpPr>
            <a:spLocks noGrp="1"/>
          </p:cNvSpPr>
          <p:nvPr>
            <p:ph idx="4294967295"/>
          </p:nvPr>
        </p:nvSpPr>
        <p:spPr>
          <a:xfrm>
            <a:off x="457199" y="1441027"/>
            <a:ext cx="8229600" cy="3786188"/>
          </a:xfrm>
        </p:spPr>
        <p:txBody>
          <a:bodyPr vert="horz" lIns="91440" tIns="45720" rIns="91440" bIns="45720" rtlCol="0" anchor="t">
            <a:normAutofit/>
          </a:bodyPr>
          <a:lstStyle/>
          <a:p>
            <a:pPr>
              <a:lnSpc>
                <a:spcPct val="110000"/>
              </a:lnSpc>
            </a:pPr>
            <a:r>
              <a:rPr lang="en-US" sz="2200" dirty="0">
                <a:latin typeface="Segoe UI"/>
                <a:cs typeface="Segoe UI"/>
              </a:rPr>
              <a:t>Propose increasing fees for petitions to revive an application.</a:t>
            </a:r>
            <a:endParaRPr lang="en-US"/>
          </a:p>
          <a:p>
            <a:pPr lvl="1">
              <a:lnSpc>
                <a:spcPct val="110000"/>
              </a:lnSpc>
            </a:pPr>
            <a:r>
              <a:rPr lang="en-US" sz="2000" dirty="0">
                <a:latin typeface="Segoe UI Light"/>
                <a:cs typeface="Segoe UI Light"/>
              </a:rPr>
              <a:t>Encourages efficient prosecution of applications and </a:t>
            </a:r>
            <a:br>
              <a:rPr lang="en-US" sz="2000" dirty="0">
                <a:latin typeface="Segoe UI Light"/>
                <a:cs typeface="Segoe UI Light"/>
              </a:rPr>
            </a:br>
            <a:r>
              <a:rPr lang="en-US" sz="2000" dirty="0">
                <a:latin typeface="Segoe UI Light"/>
                <a:cs typeface="Segoe UI Light"/>
              </a:rPr>
              <a:t>post-registration maintenance filings.</a:t>
            </a:r>
          </a:p>
          <a:p>
            <a:pPr lvl="1">
              <a:lnSpc>
                <a:spcPct val="110000"/>
              </a:lnSpc>
            </a:pPr>
            <a:r>
              <a:rPr lang="en-US" sz="2000" dirty="0"/>
              <a:t>Encourages processing efficiencies in the event of multiple abandonments.</a:t>
            </a:r>
          </a:p>
          <a:p>
            <a:pPr>
              <a:lnSpc>
                <a:spcPct val="110000"/>
              </a:lnSpc>
            </a:pPr>
            <a:endParaRPr lang="en-US" sz="2400" dirty="0">
              <a:latin typeface="Segoe UI"/>
              <a:cs typeface="Segoe UI"/>
            </a:endParaRPr>
          </a:p>
          <a:p>
            <a:pPr>
              <a:lnSpc>
                <a:spcPct val="110000"/>
              </a:lnSpc>
            </a:pPr>
            <a:endParaRPr lang="en-US" sz="2400" dirty="0">
              <a:latin typeface="Segoe UI"/>
              <a:cs typeface="Segoe UI"/>
            </a:endParaRPr>
          </a:p>
        </p:txBody>
      </p:sp>
      <p:graphicFrame>
        <p:nvGraphicFramePr>
          <p:cNvPr id="6" name="Content Placeholder 4">
            <a:extLst>
              <a:ext uri="{FF2B5EF4-FFF2-40B4-BE49-F238E27FC236}">
                <a16:creationId xmlns:a16="http://schemas.microsoft.com/office/drawing/2014/main" id="{CDFACB49-9C56-4905-8EE3-8E13E02E60AB}"/>
              </a:ext>
            </a:extLst>
          </p:cNvPr>
          <p:cNvGraphicFramePr>
            <a:graphicFrameLocks/>
          </p:cNvGraphicFramePr>
          <p:nvPr>
            <p:extLst>
              <p:ext uri="{D42A27DB-BD31-4B8C-83A1-F6EECF244321}">
                <p14:modId xmlns:p14="http://schemas.microsoft.com/office/powerpoint/2010/main" val="3031242571"/>
              </p:ext>
            </p:extLst>
          </p:nvPr>
        </p:nvGraphicFramePr>
        <p:xfrm>
          <a:off x="457201" y="3490525"/>
          <a:ext cx="8229599" cy="1502894"/>
        </p:xfrm>
        <a:graphic>
          <a:graphicData uri="http://schemas.openxmlformats.org/drawingml/2006/table">
            <a:tbl>
              <a:tblPr firstRow="1" bandRow="1">
                <a:tableStyleId>{5C22544A-7EE6-4342-B048-85BDC9FD1C3A}</a:tableStyleId>
              </a:tblPr>
              <a:tblGrid>
                <a:gridCol w="926327">
                  <a:extLst>
                    <a:ext uri="{9D8B030D-6E8A-4147-A177-3AD203B41FA5}">
                      <a16:colId xmlns:a16="http://schemas.microsoft.com/office/drawing/2014/main" val="2559880622"/>
                    </a:ext>
                  </a:extLst>
                </a:gridCol>
                <a:gridCol w="2759103">
                  <a:extLst>
                    <a:ext uri="{9D8B030D-6E8A-4147-A177-3AD203B41FA5}">
                      <a16:colId xmlns:a16="http://schemas.microsoft.com/office/drawing/2014/main" val="579065524"/>
                    </a:ext>
                  </a:extLst>
                </a:gridCol>
                <a:gridCol w="985961">
                  <a:extLst>
                    <a:ext uri="{9D8B030D-6E8A-4147-A177-3AD203B41FA5}">
                      <a16:colId xmlns:a16="http://schemas.microsoft.com/office/drawing/2014/main" val="3685220340"/>
                    </a:ext>
                  </a:extLst>
                </a:gridCol>
                <a:gridCol w="970059">
                  <a:extLst>
                    <a:ext uri="{9D8B030D-6E8A-4147-A177-3AD203B41FA5}">
                      <a16:colId xmlns:a16="http://schemas.microsoft.com/office/drawing/2014/main" val="1453193676"/>
                    </a:ext>
                  </a:extLst>
                </a:gridCol>
                <a:gridCol w="985962">
                  <a:extLst>
                    <a:ext uri="{9D8B030D-6E8A-4147-A177-3AD203B41FA5}">
                      <a16:colId xmlns:a16="http://schemas.microsoft.com/office/drawing/2014/main" val="2861426548"/>
                    </a:ext>
                  </a:extLst>
                </a:gridCol>
                <a:gridCol w="803082">
                  <a:extLst>
                    <a:ext uri="{9D8B030D-6E8A-4147-A177-3AD203B41FA5}">
                      <a16:colId xmlns:a16="http://schemas.microsoft.com/office/drawing/2014/main" val="1374106642"/>
                    </a:ext>
                  </a:extLst>
                </a:gridCol>
                <a:gridCol w="799105">
                  <a:extLst>
                    <a:ext uri="{9D8B030D-6E8A-4147-A177-3AD203B41FA5}">
                      <a16:colId xmlns:a16="http://schemas.microsoft.com/office/drawing/2014/main" val="2628033061"/>
                    </a:ext>
                  </a:extLst>
                </a:gridCol>
              </a:tblGrid>
              <a:tr h="370840">
                <a:tc>
                  <a:txBody>
                    <a:bodyPr/>
                    <a:lstStyle/>
                    <a:p>
                      <a:pPr marL="0" marR="0" algn="ctr"/>
                      <a:r>
                        <a:rPr lang="en-US" sz="1200" dirty="0">
                          <a:effectLst/>
                          <a:latin typeface="Segoe UI"/>
                        </a:rPr>
                        <a:t>Fee code</a:t>
                      </a:r>
                      <a:endParaRPr lang="en-US" sz="1200" dirty="0">
                        <a:effectLst/>
                        <a:latin typeface="Segoe UI"/>
                        <a:ea typeface="Times New Roman"/>
                        <a:cs typeface="Times New Roman"/>
                      </a:endParaRPr>
                    </a:p>
                  </a:txBody>
                  <a:tcPr marL="45720" marR="45720" anchor="ctr">
                    <a:solidFill>
                      <a:srgbClr val="003865"/>
                    </a:solidFill>
                  </a:tcPr>
                </a:tc>
                <a:tc>
                  <a:txBody>
                    <a:bodyPr/>
                    <a:lstStyle/>
                    <a:p>
                      <a:pPr marL="0" marR="0" algn="ctr"/>
                      <a:r>
                        <a:rPr lang="en-US" sz="1200" dirty="0">
                          <a:effectLst/>
                          <a:latin typeface="Segoe UI"/>
                        </a:rPr>
                        <a:t>Description</a:t>
                      </a:r>
                      <a:endParaRPr lang="en-US" sz="1200" baseline="300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dirty="0">
                          <a:effectLst/>
                          <a:latin typeface="Segoe UI"/>
                        </a:rPr>
                        <a:t>Historical cost</a:t>
                      </a:r>
                    </a:p>
                    <a:p>
                      <a:pPr marL="0" marR="0" algn="ctr">
                        <a:spcBef>
                          <a:spcPts val="0"/>
                        </a:spcBef>
                        <a:spcAft>
                          <a:spcPts val="0"/>
                        </a:spcAft>
                      </a:pPr>
                      <a:r>
                        <a:rPr lang="en-US" sz="1200" dirty="0">
                          <a:effectLst/>
                          <a:latin typeface="Segoe UI"/>
                        </a:rPr>
                        <a:t>(FY 2022)</a:t>
                      </a:r>
                      <a:endParaRPr lang="en-US" sz="12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dirty="0">
                          <a:effectLst/>
                          <a:latin typeface="Segoe UI"/>
                        </a:rPr>
                        <a:t>Current fee </a:t>
                      </a:r>
                      <a:endParaRPr lang="en-US" sz="12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dirty="0">
                          <a:effectLst/>
                          <a:latin typeface="Segoe UI"/>
                        </a:rPr>
                        <a:t>Proposed fee</a:t>
                      </a:r>
                      <a:endParaRPr lang="en-US" sz="12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dirty="0">
                          <a:effectLst/>
                          <a:latin typeface="Segoe UI"/>
                          <a:ea typeface="Times New Roman"/>
                          <a:cs typeface="Times New Roman"/>
                        </a:rPr>
                        <a:t>Dollar change</a:t>
                      </a:r>
                    </a:p>
                  </a:txBody>
                  <a:tcPr marL="45720" marR="45720" anchor="ctr">
                    <a:solidFill>
                      <a:srgbClr val="003865"/>
                    </a:solidFill>
                  </a:tcPr>
                </a:tc>
                <a:tc>
                  <a:txBody>
                    <a:bodyPr/>
                    <a:lstStyle/>
                    <a:p>
                      <a:pPr marL="0" marR="0" algn="ctr">
                        <a:spcBef>
                          <a:spcPts val="0"/>
                        </a:spcBef>
                        <a:spcAft>
                          <a:spcPts val="0"/>
                        </a:spcAft>
                      </a:pPr>
                      <a:r>
                        <a:rPr lang="en-US" sz="1200" dirty="0">
                          <a:effectLst/>
                          <a:latin typeface="Segoe UI"/>
                        </a:rPr>
                        <a:t>Percent change</a:t>
                      </a:r>
                      <a:endParaRPr lang="en-US" sz="1200" dirty="0">
                        <a:effectLst/>
                        <a:latin typeface="Segoe UI"/>
                        <a:ea typeface="Times New Roman"/>
                        <a:cs typeface="Times New Roman"/>
                      </a:endParaRPr>
                    </a:p>
                  </a:txBody>
                  <a:tcPr marL="45720" marR="45720" anchor="ctr">
                    <a:solidFill>
                      <a:srgbClr val="003865"/>
                    </a:solidFill>
                  </a:tcPr>
                </a:tc>
                <a:extLst>
                  <a:ext uri="{0D108BD9-81ED-4DB2-BD59-A6C34878D82A}">
                    <a16:rowId xmlns:a16="http://schemas.microsoft.com/office/drawing/2014/main" val="153372161"/>
                  </a:ext>
                </a:extLst>
              </a:tr>
              <a:tr h="405614">
                <a:tc>
                  <a:txBody>
                    <a:bodyPr/>
                    <a:lstStyle/>
                    <a:p>
                      <a:pPr marL="0" lvl="0" algn="ctr">
                        <a:lnSpc>
                          <a:spcPct val="100000"/>
                        </a:lnSpc>
                        <a:spcBef>
                          <a:spcPts val="600"/>
                        </a:spcBef>
                        <a:spcAft>
                          <a:spcPts val="600"/>
                        </a:spcAft>
                        <a:buNone/>
                      </a:pPr>
                      <a:r>
                        <a:rPr lang="en-US" sz="1200" b="1" dirty="0">
                          <a:solidFill>
                            <a:schemeClr val="bg1"/>
                          </a:solidFill>
                          <a:effectLst/>
                          <a:latin typeface="Segoe UI"/>
                        </a:rPr>
                        <a:t>6010</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1200" dirty="0"/>
                        <a:t>Petition to revive an application (paper)</a:t>
                      </a:r>
                      <a:endParaRPr lang="en-US" sz="1200" dirty="0">
                        <a:solidFill>
                          <a:srgbClr val="FF0000"/>
                        </a:solidFill>
                      </a:endParaRPr>
                    </a:p>
                  </a:txBody>
                  <a:tcPr marL="45720" marR="45720" anchor="ctr">
                    <a:solidFill>
                      <a:srgbClr val="E6E6E6"/>
                    </a:solidFill>
                  </a:tcPr>
                </a:tc>
                <a:tc>
                  <a:txBody>
                    <a:bodyPr/>
                    <a:lstStyle/>
                    <a:p>
                      <a:pPr marL="0" lvl="0" algn="r">
                        <a:lnSpc>
                          <a:spcPct val="100000"/>
                        </a:lnSpc>
                        <a:spcBef>
                          <a:spcPts val="600"/>
                        </a:spcBef>
                        <a:spcAft>
                          <a:spcPts val="600"/>
                        </a:spcAft>
                        <a:buNone/>
                      </a:pPr>
                      <a:r>
                        <a:rPr lang="en-US" sz="1200" dirty="0">
                          <a:solidFill>
                            <a:schemeClr val="tx1"/>
                          </a:solidFill>
                          <a:effectLst/>
                          <a:latin typeface="Segoe UI"/>
                        </a:rPr>
                        <a:t>n/a</a:t>
                      </a:r>
                    </a:p>
                  </a:txBody>
                  <a:tcPr marL="45720" marR="45720" anchor="ctr">
                    <a:solidFill>
                      <a:srgbClr val="E6E6E6"/>
                    </a:solidFill>
                  </a:tcPr>
                </a:tc>
                <a:tc>
                  <a:txBody>
                    <a:bodyPr/>
                    <a:lstStyle/>
                    <a:p>
                      <a:pPr marL="0" lvl="0" algn="r">
                        <a:lnSpc>
                          <a:spcPct val="100000"/>
                        </a:lnSpc>
                        <a:spcBef>
                          <a:spcPts val="600"/>
                        </a:spcBef>
                        <a:spcAft>
                          <a:spcPts val="600"/>
                        </a:spcAft>
                        <a:buNone/>
                      </a:pPr>
                      <a:r>
                        <a:rPr lang="en-US" sz="1200" kern="1200" dirty="0">
                          <a:solidFill>
                            <a:schemeClr val="tx1"/>
                          </a:solidFill>
                          <a:effectLst/>
                          <a:latin typeface="Segoe UI"/>
                          <a:ea typeface="+mn-ea"/>
                          <a:cs typeface="+mn-cs"/>
                        </a:rPr>
                        <a:t>$250</a:t>
                      </a:r>
                    </a:p>
                  </a:txBody>
                  <a:tcPr marL="45720" marR="45720" anchor="ctr">
                    <a:solidFill>
                      <a:srgbClr val="E6E6E6"/>
                    </a:solidFill>
                  </a:tcPr>
                </a:tc>
                <a:tc>
                  <a:txBody>
                    <a:bodyPr/>
                    <a:lstStyle/>
                    <a:p>
                      <a:pPr marL="0" lvl="0" algn="r">
                        <a:lnSpc>
                          <a:spcPct val="100000"/>
                        </a:lnSpc>
                        <a:spcBef>
                          <a:spcPts val="600"/>
                        </a:spcBef>
                        <a:spcAft>
                          <a:spcPts val="600"/>
                        </a:spcAft>
                        <a:buNone/>
                      </a:pPr>
                      <a:r>
                        <a:rPr lang="en-US" sz="1200" dirty="0">
                          <a:solidFill>
                            <a:schemeClr val="tx1"/>
                          </a:solidFill>
                          <a:effectLst/>
                          <a:latin typeface="Segoe UI"/>
                        </a:rPr>
                        <a:t>$350</a:t>
                      </a:r>
                    </a:p>
                  </a:txBody>
                  <a:tcPr marL="45720" marR="45720" anchor="ctr">
                    <a:solidFill>
                      <a:srgbClr val="E6E6E6"/>
                    </a:solidFill>
                  </a:tcPr>
                </a:tc>
                <a:tc>
                  <a:txBody>
                    <a:bodyPr/>
                    <a:lstStyle/>
                    <a:p>
                      <a:pPr marL="0" lvl="0" algn="r">
                        <a:lnSpc>
                          <a:spcPct val="100000"/>
                        </a:lnSpc>
                        <a:spcBef>
                          <a:spcPts val="600"/>
                        </a:spcBef>
                        <a:spcAft>
                          <a:spcPts val="600"/>
                        </a:spcAft>
                        <a:buNone/>
                      </a:pPr>
                      <a:r>
                        <a:rPr lang="en-US" sz="1200" b="0" dirty="0">
                          <a:solidFill>
                            <a:schemeClr val="tx1"/>
                          </a:solidFill>
                          <a:effectLst/>
                          <a:latin typeface="Segoe UI"/>
                          <a:ea typeface="Times New Roman"/>
                          <a:cs typeface="Times New Roman"/>
                        </a:rPr>
                        <a:t>$100</a:t>
                      </a:r>
                    </a:p>
                  </a:txBody>
                  <a:tcPr marL="45720" marR="45720" anchor="ctr">
                    <a:solidFill>
                      <a:srgbClr val="E6E6E6"/>
                    </a:solidFill>
                  </a:tcPr>
                </a:tc>
                <a:tc>
                  <a:txBody>
                    <a:bodyPr/>
                    <a:lstStyle/>
                    <a:p>
                      <a:pPr marL="0" lvl="0" algn="r">
                        <a:lnSpc>
                          <a:spcPct val="100000"/>
                        </a:lnSpc>
                        <a:spcBef>
                          <a:spcPts val="600"/>
                        </a:spcBef>
                        <a:spcAft>
                          <a:spcPts val="600"/>
                        </a:spcAft>
                        <a:buNone/>
                      </a:pPr>
                      <a:r>
                        <a:rPr lang="en-US" sz="1200" kern="1200" dirty="0">
                          <a:solidFill>
                            <a:schemeClr val="tx1"/>
                          </a:solidFill>
                          <a:effectLst/>
                          <a:latin typeface="Segoe UI"/>
                          <a:ea typeface="+mn-ea"/>
                          <a:cs typeface="+mn-cs"/>
                        </a:rPr>
                        <a:t>40%</a:t>
                      </a:r>
                    </a:p>
                  </a:txBody>
                  <a:tcPr marL="45720" marR="45720" anchor="ctr">
                    <a:solidFill>
                      <a:srgbClr val="E6E6E6"/>
                    </a:solidFill>
                  </a:tcPr>
                </a:tc>
                <a:extLst>
                  <a:ext uri="{0D108BD9-81ED-4DB2-BD59-A6C34878D82A}">
                    <a16:rowId xmlns:a16="http://schemas.microsoft.com/office/drawing/2014/main" val="2808929937"/>
                  </a:ext>
                </a:extLst>
              </a:tr>
              <a:tr h="370840">
                <a:tc>
                  <a:txBody>
                    <a:bodyPr/>
                    <a:lstStyle/>
                    <a:p>
                      <a:pPr marL="0" lvl="0" algn="ctr">
                        <a:lnSpc>
                          <a:spcPct val="100000"/>
                        </a:lnSpc>
                        <a:spcBef>
                          <a:spcPts val="600"/>
                        </a:spcBef>
                        <a:spcAft>
                          <a:spcPts val="600"/>
                        </a:spcAft>
                        <a:buNone/>
                      </a:pPr>
                      <a:r>
                        <a:rPr lang="en-US" sz="1200" b="1" dirty="0">
                          <a:solidFill>
                            <a:schemeClr val="bg1"/>
                          </a:solidFill>
                          <a:effectLst/>
                          <a:latin typeface="Segoe UI"/>
                        </a:rPr>
                        <a:t>7010</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1200" b="0" i="0" u="none" strike="noStrike" baseline="0" noProof="0" dirty="0">
                          <a:solidFill>
                            <a:srgbClr val="000000"/>
                          </a:solidFill>
                          <a:effectLst/>
                          <a:latin typeface="+mn-lt"/>
                        </a:rPr>
                        <a:t>Petition to revive an application (electronic)</a:t>
                      </a:r>
                      <a:endParaRPr lang="en-US" sz="1200" dirty="0"/>
                    </a:p>
                  </a:txBody>
                  <a:tcPr marL="45720" marR="45720" anchor="ctr">
                    <a:solidFill>
                      <a:srgbClr val="E6E6E6"/>
                    </a:solidFill>
                  </a:tcPr>
                </a:tc>
                <a:tc>
                  <a:txBody>
                    <a:bodyPr/>
                    <a:lstStyle/>
                    <a:p>
                      <a:pPr marL="0" lvl="0" algn="r">
                        <a:lnSpc>
                          <a:spcPct val="100000"/>
                        </a:lnSpc>
                        <a:spcBef>
                          <a:spcPts val="600"/>
                        </a:spcBef>
                        <a:spcAft>
                          <a:spcPts val="600"/>
                        </a:spcAft>
                        <a:buNone/>
                      </a:pPr>
                      <a:r>
                        <a:rPr lang="en-US" sz="1200" dirty="0">
                          <a:solidFill>
                            <a:schemeClr val="tx1"/>
                          </a:solidFill>
                          <a:effectLst/>
                          <a:latin typeface="Segoe UI"/>
                        </a:rPr>
                        <a:t>$94</a:t>
                      </a:r>
                    </a:p>
                  </a:txBody>
                  <a:tcPr marL="45720" marR="45720" anchor="ctr">
                    <a:solidFill>
                      <a:srgbClr val="E6E6E6"/>
                    </a:solidFill>
                  </a:tcPr>
                </a:tc>
                <a:tc>
                  <a:txBody>
                    <a:bodyPr/>
                    <a:lstStyle/>
                    <a:p>
                      <a:pPr marL="0" lvl="0" algn="r">
                        <a:lnSpc>
                          <a:spcPct val="100000"/>
                        </a:lnSpc>
                        <a:spcBef>
                          <a:spcPts val="600"/>
                        </a:spcBef>
                        <a:spcAft>
                          <a:spcPts val="600"/>
                        </a:spcAft>
                        <a:buNone/>
                      </a:pPr>
                      <a:r>
                        <a:rPr lang="en-US" sz="1200" kern="1200" dirty="0">
                          <a:solidFill>
                            <a:schemeClr val="tx1"/>
                          </a:solidFill>
                          <a:effectLst/>
                          <a:latin typeface="Segoe UI"/>
                          <a:ea typeface="+mn-ea"/>
                          <a:cs typeface="+mn-cs"/>
                        </a:rPr>
                        <a:t>$150</a:t>
                      </a:r>
                    </a:p>
                  </a:txBody>
                  <a:tcPr marL="45720" marR="45720" anchor="ctr">
                    <a:solidFill>
                      <a:srgbClr val="E6E6E6"/>
                    </a:solidFill>
                  </a:tcPr>
                </a:tc>
                <a:tc>
                  <a:txBody>
                    <a:bodyPr/>
                    <a:lstStyle/>
                    <a:p>
                      <a:pPr marL="0" lvl="0" algn="r">
                        <a:lnSpc>
                          <a:spcPct val="100000"/>
                        </a:lnSpc>
                        <a:spcBef>
                          <a:spcPts val="600"/>
                        </a:spcBef>
                        <a:spcAft>
                          <a:spcPts val="600"/>
                        </a:spcAft>
                        <a:buNone/>
                      </a:pPr>
                      <a:r>
                        <a:rPr lang="en-US" sz="1200" dirty="0">
                          <a:solidFill>
                            <a:schemeClr val="tx1"/>
                          </a:solidFill>
                          <a:effectLst/>
                          <a:latin typeface="Segoe UI"/>
                        </a:rPr>
                        <a:t>$250</a:t>
                      </a:r>
                    </a:p>
                  </a:txBody>
                  <a:tcPr marL="45720" marR="45720" anchor="ctr">
                    <a:solidFill>
                      <a:srgbClr val="E6E6E6"/>
                    </a:solidFill>
                  </a:tcPr>
                </a:tc>
                <a:tc>
                  <a:txBody>
                    <a:bodyPr/>
                    <a:lstStyle/>
                    <a:p>
                      <a:pPr marL="0" lvl="0" algn="r">
                        <a:lnSpc>
                          <a:spcPct val="100000"/>
                        </a:lnSpc>
                        <a:spcBef>
                          <a:spcPts val="600"/>
                        </a:spcBef>
                        <a:spcAft>
                          <a:spcPts val="600"/>
                        </a:spcAft>
                        <a:buNone/>
                      </a:pPr>
                      <a:r>
                        <a:rPr lang="en-US" sz="1200" b="0" dirty="0">
                          <a:solidFill>
                            <a:schemeClr val="tx1"/>
                          </a:solidFill>
                          <a:effectLst/>
                          <a:latin typeface="Segoe UI"/>
                          <a:ea typeface="Times New Roman"/>
                          <a:cs typeface="Times New Roman"/>
                        </a:rPr>
                        <a:t>$100</a:t>
                      </a:r>
                    </a:p>
                  </a:txBody>
                  <a:tcPr marL="45720" marR="45720" anchor="ctr">
                    <a:solidFill>
                      <a:srgbClr val="E6E6E6"/>
                    </a:solidFill>
                  </a:tcPr>
                </a:tc>
                <a:tc>
                  <a:txBody>
                    <a:bodyPr/>
                    <a:lstStyle/>
                    <a:p>
                      <a:pPr marL="0" lvl="0" algn="r">
                        <a:lnSpc>
                          <a:spcPct val="100000"/>
                        </a:lnSpc>
                        <a:spcBef>
                          <a:spcPts val="600"/>
                        </a:spcBef>
                        <a:spcAft>
                          <a:spcPts val="600"/>
                        </a:spcAft>
                        <a:buNone/>
                      </a:pPr>
                      <a:r>
                        <a:rPr lang="en-US" sz="1200" kern="1200" dirty="0">
                          <a:solidFill>
                            <a:schemeClr val="tx1"/>
                          </a:solidFill>
                          <a:effectLst/>
                          <a:latin typeface="Segoe UI"/>
                          <a:ea typeface="+mn-ea"/>
                          <a:cs typeface="+mn-cs"/>
                        </a:rPr>
                        <a:t>67%</a:t>
                      </a:r>
                    </a:p>
                  </a:txBody>
                  <a:tcPr marL="45720" marR="45720" anchor="ctr">
                    <a:solidFill>
                      <a:srgbClr val="E6E6E6"/>
                    </a:solidFill>
                  </a:tcPr>
                </a:tc>
                <a:extLst>
                  <a:ext uri="{0D108BD9-81ED-4DB2-BD59-A6C34878D82A}">
                    <a16:rowId xmlns:a16="http://schemas.microsoft.com/office/drawing/2014/main" val="2913360570"/>
                  </a:ext>
                </a:extLst>
              </a:tr>
            </a:tbl>
          </a:graphicData>
        </a:graphic>
      </p:graphicFrame>
      <p:sp>
        <p:nvSpPr>
          <p:cNvPr id="4" name="Slide Number Placeholder 3">
            <a:extLst>
              <a:ext uri="{FF2B5EF4-FFF2-40B4-BE49-F238E27FC236}">
                <a16:creationId xmlns:a16="http://schemas.microsoft.com/office/drawing/2014/main" id="{48BD49E4-CE15-4DC0-BD58-E417560FDE37}"/>
              </a:ext>
            </a:extLst>
          </p:cNvPr>
          <p:cNvSpPr>
            <a:spLocks noGrp="1"/>
          </p:cNvSpPr>
          <p:nvPr>
            <p:ph type="sldNum" sz="quarter" idx="10"/>
          </p:nvPr>
        </p:nvSpPr>
        <p:spPr/>
        <p:txBody>
          <a:bodyPr/>
          <a:lstStyle/>
          <a:p>
            <a:fld id="{1D648693-0942-45E9-83AE-76FC568F9452}" type="slidenum">
              <a:rPr lang="en-US" smtClean="0"/>
              <a:pPr/>
              <a:t>22</a:t>
            </a:fld>
            <a:endParaRPr lang="en-US" dirty="0"/>
          </a:p>
        </p:txBody>
      </p:sp>
    </p:spTree>
    <p:extLst>
      <p:ext uri="{BB962C8B-B14F-4D97-AF65-F5344CB8AC3E}">
        <p14:creationId xmlns:p14="http://schemas.microsoft.com/office/powerpoint/2010/main" val="1798422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9832A-44F3-40A8-A668-8A17D6A59CC0}"/>
              </a:ext>
            </a:extLst>
          </p:cNvPr>
          <p:cNvSpPr>
            <a:spLocks noGrp="1"/>
          </p:cNvSpPr>
          <p:nvPr>
            <p:ph type="title"/>
          </p:nvPr>
        </p:nvSpPr>
        <p:spPr/>
        <p:txBody>
          <a:bodyPr/>
          <a:lstStyle/>
          <a:p>
            <a:r>
              <a:rPr lang="en-US" dirty="0"/>
              <a:t>Additional Information</a:t>
            </a:r>
          </a:p>
        </p:txBody>
      </p:sp>
    </p:spTree>
    <p:extLst>
      <p:ext uri="{BB962C8B-B14F-4D97-AF65-F5344CB8AC3E}">
        <p14:creationId xmlns:p14="http://schemas.microsoft.com/office/powerpoint/2010/main" val="14750504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DBBD8C-48BE-4D4C-8DDB-E310EBBF19AB}"/>
              </a:ext>
            </a:extLst>
          </p:cNvPr>
          <p:cNvSpPr>
            <a:spLocks noGrp="1"/>
          </p:cNvSpPr>
          <p:nvPr>
            <p:ph type="title"/>
          </p:nvPr>
        </p:nvSpPr>
        <p:spPr/>
        <p:txBody>
          <a:bodyPr/>
          <a:lstStyle/>
          <a:p>
            <a:r>
              <a:rPr lang="en-US" dirty="0"/>
              <a:t>Analyses and Alternatives</a:t>
            </a:r>
          </a:p>
        </p:txBody>
      </p:sp>
      <p:sp>
        <p:nvSpPr>
          <p:cNvPr id="2" name="Content Placeholder 1">
            <a:extLst>
              <a:ext uri="{FF2B5EF4-FFF2-40B4-BE49-F238E27FC236}">
                <a16:creationId xmlns:a16="http://schemas.microsoft.com/office/drawing/2014/main" id="{71988513-6658-49D3-8551-1C86EA1C1453}"/>
              </a:ext>
            </a:extLst>
          </p:cNvPr>
          <p:cNvSpPr>
            <a:spLocks noGrp="1"/>
          </p:cNvSpPr>
          <p:nvPr>
            <p:ph idx="1"/>
          </p:nvPr>
        </p:nvSpPr>
        <p:spPr/>
        <p:txBody>
          <a:bodyPr>
            <a:normAutofit fontScale="47500" lnSpcReduction="20000"/>
          </a:bodyPr>
          <a:lstStyle/>
          <a:p>
            <a:r>
              <a:rPr lang="en-US" dirty="0"/>
              <a:t>As part of the rulemaking process, the USPTO conducted an Initial Regulatory Flexibility Analysis (IRFA). The USPTO’s rulemaking strategies and goals, which are comprised of strategic priorities (goals, objectives, and initiatives) from the USPTO Strategic Plan and fee-setting policy factors were analyzed for alignment to four alternatives: </a:t>
            </a:r>
          </a:p>
          <a:p>
            <a:pPr lvl="1"/>
            <a:r>
              <a:rPr lang="en-US" dirty="0"/>
              <a:t>(1) proposed fee schedule, </a:t>
            </a:r>
          </a:p>
          <a:p>
            <a:pPr lvl="1"/>
            <a:r>
              <a:rPr lang="en-US" dirty="0"/>
              <a:t>(2) unit cost recovery, </a:t>
            </a:r>
          </a:p>
          <a:p>
            <a:pPr lvl="1"/>
            <a:r>
              <a:rPr lang="en-US"/>
              <a:t>(</a:t>
            </a:r>
            <a:r>
              <a:rPr lang="en-US" dirty="0"/>
              <a:t>3) across the board adjustment, </a:t>
            </a:r>
            <a:r>
              <a:rPr lang="en-US"/>
              <a:t>and </a:t>
            </a:r>
          </a:p>
          <a:p>
            <a:pPr lvl="1"/>
            <a:r>
              <a:rPr lang="en-US"/>
              <a:t>(</a:t>
            </a:r>
            <a:r>
              <a:rPr lang="en-US" dirty="0"/>
              <a:t>4) baseline (current fee schedule).</a:t>
            </a:r>
          </a:p>
          <a:p>
            <a:r>
              <a:rPr lang="en-US" dirty="0"/>
              <a:t>The IRFA finds that the proposed fee schedule does not impose undue or disproportionate burdens on smaller entities as it treats all fee payers the same and there are lower cost filing options available to all who chose to send a more complete application.</a:t>
            </a:r>
          </a:p>
          <a:p>
            <a:r>
              <a:rPr lang="en-US" dirty="0"/>
              <a:t>Trademark applicants and owners can expect progress towards optimizing trademark application pendency, improved accuracy and reliability of the trademark register, fostering business effectiveness and improved customer experience, and ensuring financial sustainability to facilitate effective operations. </a:t>
            </a:r>
          </a:p>
        </p:txBody>
      </p:sp>
      <p:sp>
        <p:nvSpPr>
          <p:cNvPr id="4" name="Slide Number Placeholder 3">
            <a:extLst>
              <a:ext uri="{FF2B5EF4-FFF2-40B4-BE49-F238E27FC236}">
                <a16:creationId xmlns:a16="http://schemas.microsoft.com/office/drawing/2014/main" id="{1CDA5917-3E8A-4310-94B4-2EAFE4264567}"/>
              </a:ext>
            </a:extLst>
          </p:cNvPr>
          <p:cNvSpPr>
            <a:spLocks noGrp="1"/>
          </p:cNvSpPr>
          <p:nvPr>
            <p:ph type="sldNum" sz="quarter" idx="10"/>
          </p:nvPr>
        </p:nvSpPr>
        <p:spPr/>
        <p:txBody>
          <a:bodyPr/>
          <a:lstStyle/>
          <a:p>
            <a:fld id="{1D648693-0942-45E9-83AE-76FC568F9452}" type="slidenum">
              <a:rPr lang="en-US" smtClean="0"/>
              <a:pPr/>
              <a:t>24</a:t>
            </a:fld>
            <a:endParaRPr lang="en-US" dirty="0"/>
          </a:p>
        </p:txBody>
      </p:sp>
    </p:spTree>
    <p:extLst>
      <p:ext uri="{BB962C8B-B14F-4D97-AF65-F5344CB8AC3E}">
        <p14:creationId xmlns:p14="http://schemas.microsoft.com/office/powerpoint/2010/main" val="2742872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8B7B730-75E6-4B04-BF1C-42EA695F671F}"/>
              </a:ext>
            </a:extLst>
          </p:cNvPr>
          <p:cNvSpPr>
            <a:spLocks noGrp="1"/>
          </p:cNvSpPr>
          <p:nvPr>
            <p:ph type="title"/>
          </p:nvPr>
        </p:nvSpPr>
        <p:spPr/>
        <p:txBody>
          <a:bodyPr/>
          <a:lstStyle/>
          <a:p>
            <a:r>
              <a:rPr lang="en-US" dirty="0"/>
              <a:t>Overview</a:t>
            </a:r>
          </a:p>
        </p:txBody>
      </p:sp>
      <p:sp>
        <p:nvSpPr>
          <p:cNvPr id="5" name="Content Placeholder 4">
            <a:extLst>
              <a:ext uri="{FF2B5EF4-FFF2-40B4-BE49-F238E27FC236}">
                <a16:creationId xmlns:a16="http://schemas.microsoft.com/office/drawing/2014/main" id="{DBDBCB41-5A3C-4FE0-87D2-2506919ABDBE}"/>
              </a:ext>
            </a:extLst>
          </p:cNvPr>
          <p:cNvSpPr>
            <a:spLocks noGrp="1"/>
          </p:cNvSpPr>
          <p:nvPr>
            <p:ph idx="1"/>
          </p:nvPr>
        </p:nvSpPr>
        <p:spPr/>
        <p:txBody>
          <a:bodyPr>
            <a:normAutofit fontScale="25000" lnSpcReduction="20000"/>
          </a:bodyPr>
          <a:lstStyle/>
          <a:p>
            <a:r>
              <a:rPr lang="en-US" sz="4400" dirty="0"/>
              <a:t>As authorized by Section 10 of the Leahy-Smith America Invents Act (AIA)</a:t>
            </a:r>
            <a:r>
              <a:rPr lang="en-US" sz="4400" baseline="30000" dirty="0">
                <a:latin typeface="+mn-lt"/>
              </a:rPr>
              <a:t>1</a:t>
            </a:r>
            <a:r>
              <a:rPr lang="en-US" sz="4400" dirty="0">
                <a:latin typeface="+mn-lt"/>
              </a:rPr>
              <a:t>, </a:t>
            </a:r>
            <a:r>
              <a:rPr lang="en-US" sz="4400" dirty="0"/>
              <a:t>the United States Patent and Trademark Office (USPTO) prepared a notice of proposed rulemaking (NPRM) to set and adjust trademark fees to:</a:t>
            </a:r>
          </a:p>
          <a:p>
            <a:pPr lvl="1"/>
            <a:r>
              <a:rPr lang="en-US" sz="4000" dirty="0"/>
              <a:t>Provide the USPTO with a sufficient amount of aggregate revenue to recover the aggregate costs of trademark operations in future years (based on current projections).</a:t>
            </a:r>
          </a:p>
          <a:p>
            <a:pPr lvl="1"/>
            <a:r>
              <a:rPr lang="en-US" sz="4000" dirty="0"/>
              <a:t>Allow the agency to continue progress towards achieving strategic goals.</a:t>
            </a:r>
          </a:p>
          <a:p>
            <a:r>
              <a:rPr lang="en-US" sz="4400" dirty="0"/>
              <a:t>The NPRM, “Setting and Adjusting Trademark Fees During FY 2025” includes targeted adjustments, including the introduction of 11 new fees and the discontinuation of 5 current fees.</a:t>
            </a:r>
          </a:p>
          <a:p>
            <a:r>
              <a:rPr lang="en-US" sz="4400" dirty="0"/>
              <a:t>On May 8, 2023, the Director notified the Trademark Public Advisory Committee (TPAC) of the Office’s intent to set or adjust trademark fees and submitted a preliminary trademark fee proposal.</a:t>
            </a:r>
          </a:p>
          <a:p>
            <a:r>
              <a:rPr lang="en-US" sz="4400" dirty="0"/>
              <a:t>On June 5, 2023, TPAC held a public hearing in Alexandria, Virginia.</a:t>
            </a:r>
          </a:p>
          <a:p>
            <a:r>
              <a:rPr lang="en-US" sz="4400" dirty="0"/>
              <a:t>TPAC incorporated public hearing input into a report and the USPTO considered and analyzed all comments, advice, and recommendations received from TPAC before publishing this NPRM. Based on the feedback, the USPTO: </a:t>
            </a:r>
          </a:p>
          <a:p>
            <a:pPr lvl="1"/>
            <a:r>
              <a:rPr lang="en-US" sz="4000" dirty="0"/>
              <a:t>Modified the Amendment to allege use (AAU) proposal to set it equal to the statement of use (SOU) proposal;</a:t>
            </a:r>
          </a:p>
          <a:p>
            <a:pPr lvl="1"/>
            <a:r>
              <a:rPr lang="en-US" sz="4000" dirty="0"/>
              <a:t>Will not pursue the proposals for fourth and fifth extensions of time to file a SOU; and</a:t>
            </a:r>
          </a:p>
          <a:p>
            <a:pPr lvl="1"/>
            <a:r>
              <a:rPr lang="en-US" sz="4000" dirty="0"/>
              <a:t>Modified the letter of protest proposal.</a:t>
            </a:r>
          </a:p>
          <a:p>
            <a:r>
              <a:rPr lang="en-US" sz="4400" dirty="0"/>
              <a:t>This NPRM starts the 60-day period for members of the public to provide comments to the USPTO.</a:t>
            </a:r>
          </a:p>
          <a:p>
            <a:r>
              <a:rPr lang="en-US" sz="4400" dirty="0"/>
              <a:t>The USPTO intends to issue a final rule in FY 2025 following a review of public comments.</a:t>
            </a:r>
          </a:p>
          <a:p>
            <a:endParaRPr lang="en-US" dirty="0"/>
          </a:p>
        </p:txBody>
      </p:sp>
      <p:sp>
        <p:nvSpPr>
          <p:cNvPr id="7" name="Slide Number Placeholder 3">
            <a:extLst>
              <a:ext uri="{FF2B5EF4-FFF2-40B4-BE49-F238E27FC236}">
                <a16:creationId xmlns:a16="http://schemas.microsoft.com/office/drawing/2014/main" id="{04012D5E-F17A-437C-8D53-15676A4DFE46}"/>
              </a:ext>
            </a:extLst>
          </p:cNvPr>
          <p:cNvSpPr>
            <a:spLocks noGrp="1"/>
          </p:cNvSpPr>
          <p:nvPr>
            <p:ph type="sldNum" sz="quarter" idx="10"/>
          </p:nvPr>
        </p:nvSpPr>
        <p:spPr/>
        <p:txBody>
          <a:bodyPr/>
          <a:lstStyle/>
          <a:p>
            <a:fld id="{1D648693-0942-45E9-83AE-76FC568F9452}" type="slidenum">
              <a:rPr lang="en-US" smtClean="0"/>
              <a:pPr/>
              <a:t>3</a:t>
            </a:fld>
            <a:endParaRPr lang="en-US" dirty="0"/>
          </a:p>
        </p:txBody>
      </p:sp>
      <p:sp>
        <p:nvSpPr>
          <p:cNvPr id="6" name="TextBox 5">
            <a:extLst>
              <a:ext uri="{FF2B5EF4-FFF2-40B4-BE49-F238E27FC236}">
                <a16:creationId xmlns:a16="http://schemas.microsoft.com/office/drawing/2014/main" id="{C96CF604-7C8E-4F70-A698-DFD33C57B89C}"/>
              </a:ext>
            </a:extLst>
          </p:cNvPr>
          <p:cNvSpPr txBox="1"/>
          <p:nvPr/>
        </p:nvSpPr>
        <p:spPr>
          <a:xfrm>
            <a:off x="788276" y="5344006"/>
            <a:ext cx="7211449" cy="215444"/>
          </a:xfrm>
          <a:prstGeom prst="rect">
            <a:avLst/>
          </a:prstGeom>
          <a:noFill/>
        </p:spPr>
        <p:txBody>
          <a:bodyPr wrap="square" rtlCol="0">
            <a:spAutoFit/>
          </a:bodyPr>
          <a:lstStyle/>
          <a:p>
            <a:r>
              <a:rPr lang="en-US" sz="800" baseline="30000" dirty="0"/>
              <a:t>1</a:t>
            </a:r>
            <a:r>
              <a:rPr lang="en-US" sz="800" dirty="0"/>
              <a:t>As amended by the Study of Underrepresented Classes Chasing Engineering and Science Success Act of 2018 (SUCCESS Act).</a:t>
            </a:r>
          </a:p>
        </p:txBody>
      </p:sp>
    </p:spTree>
    <p:extLst>
      <p:ext uri="{BB962C8B-B14F-4D97-AF65-F5344CB8AC3E}">
        <p14:creationId xmlns:p14="http://schemas.microsoft.com/office/powerpoint/2010/main" val="1266023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4675FD0-FD47-4A3E-9342-EB2FB5A19F32}"/>
              </a:ext>
            </a:extLst>
          </p:cNvPr>
          <p:cNvSpPr>
            <a:spLocks noGrp="1"/>
          </p:cNvSpPr>
          <p:nvPr>
            <p:ph type="title"/>
          </p:nvPr>
        </p:nvSpPr>
        <p:spPr/>
        <p:txBody>
          <a:bodyPr/>
          <a:lstStyle/>
          <a:p>
            <a:r>
              <a:rPr lang="en-US" dirty="0"/>
              <a:t>Fee setting goals and objectives</a:t>
            </a:r>
          </a:p>
        </p:txBody>
      </p:sp>
      <p:sp>
        <p:nvSpPr>
          <p:cNvPr id="6" name="Content Placeholder 5">
            <a:extLst>
              <a:ext uri="{FF2B5EF4-FFF2-40B4-BE49-F238E27FC236}">
                <a16:creationId xmlns:a16="http://schemas.microsoft.com/office/drawing/2014/main" id="{A3B3C3E1-7C0C-4D30-A101-6A509179C30E}"/>
              </a:ext>
            </a:extLst>
          </p:cNvPr>
          <p:cNvSpPr>
            <a:spLocks noGrp="1"/>
          </p:cNvSpPr>
          <p:nvPr>
            <p:ph idx="1"/>
          </p:nvPr>
        </p:nvSpPr>
        <p:spPr/>
        <p:txBody>
          <a:bodyPr>
            <a:normAutofit fontScale="47500" lnSpcReduction="20000"/>
          </a:bodyPr>
          <a:lstStyle/>
          <a:p>
            <a:r>
              <a:rPr lang="en-US" dirty="0"/>
              <a:t>The goal of fee setting at the USPTO is to provide sufficient financial resources to facilitate the effective administration of the United States intellectual property (IP) system.</a:t>
            </a:r>
          </a:p>
          <a:p>
            <a:r>
              <a:rPr lang="en-US" dirty="0"/>
              <a:t>The overriding principles behind this goal are to: </a:t>
            </a:r>
          </a:p>
          <a:p>
            <a:pPr lvl="1"/>
            <a:r>
              <a:rPr lang="en-US" dirty="0"/>
              <a:t>Operate within a sustainable funding model that avoids disruptions caused by fluctuations in financial operations.</a:t>
            </a:r>
          </a:p>
          <a:p>
            <a:pPr lvl="1"/>
            <a:r>
              <a:rPr lang="en-US" dirty="0"/>
              <a:t>Enable the USPTO to continue making strategic improvements.</a:t>
            </a:r>
          </a:p>
          <a:p>
            <a:r>
              <a:rPr lang="en-US" dirty="0"/>
              <a:t>The fee setting objectives of the NPRM: “Setting and Adjusting Trademark Fees During FY 2025” are:</a:t>
            </a:r>
          </a:p>
          <a:p>
            <a:pPr lvl="1"/>
            <a:r>
              <a:rPr lang="en-US" dirty="0"/>
              <a:t>Recover aggregate costs to finance the USPTO’s mission, strategic goals, and priorities.</a:t>
            </a:r>
          </a:p>
          <a:p>
            <a:pPr lvl="1"/>
            <a:r>
              <a:rPr lang="en-US" dirty="0"/>
              <a:t>Enable financial sustainability.</a:t>
            </a:r>
          </a:p>
          <a:p>
            <a:pPr lvl="1"/>
            <a:r>
              <a:rPr lang="en-US" dirty="0"/>
              <a:t>Promote efficient operations and filing behaviors.</a:t>
            </a:r>
          </a:p>
          <a:p>
            <a:pPr lvl="1"/>
            <a:r>
              <a:rPr lang="en-US" dirty="0"/>
              <a:t>Better align fees with the costs of services provided. </a:t>
            </a:r>
          </a:p>
          <a:p>
            <a:pPr lvl="1"/>
            <a:r>
              <a:rPr lang="en-US" dirty="0"/>
              <a:t>Encourage access to the trademark system for all stakeholders.</a:t>
            </a:r>
          </a:p>
          <a:p>
            <a:endParaRPr lang="en-US" dirty="0"/>
          </a:p>
        </p:txBody>
      </p:sp>
      <p:sp>
        <p:nvSpPr>
          <p:cNvPr id="4" name="Slide Number Placeholder 3">
            <a:extLst>
              <a:ext uri="{FF2B5EF4-FFF2-40B4-BE49-F238E27FC236}">
                <a16:creationId xmlns:a16="http://schemas.microsoft.com/office/drawing/2014/main" id="{BA1FE84D-3C5E-42F4-9580-705A745B72EF}"/>
              </a:ext>
            </a:extLst>
          </p:cNvPr>
          <p:cNvSpPr>
            <a:spLocks noGrp="1"/>
          </p:cNvSpPr>
          <p:nvPr>
            <p:ph type="sldNum" sz="quarter" idx="10"/>
          </p:nvPr>
        </p:nvSpPr>
        <p:spPr/>
        <p:txBody>
          <a:bodyPr/>
          <a:lstStyle/>
          <a:p>
            <a:fld id="{1D648693-0942-45E9-83AE-76FC568F9452}" type="slidenum">
              <a:rPr lang="en-US" smtClean="0"/>
              <a:pPr/>
              <a:t>4</a:t>
            </a:fld>
            <a:endParaRPr lang="en-US"/>
          </a:p>
        </p:txBody>
      </p:sp>
    </p:spTree>
    <p:extLst>
      <p:ext uri="{BB962C8B-B14F-4D97-AF65-F5344CB8AC3E}">
        <p14:creationId xmlns:p14="http://schemas.microsoft.com/office/powerpoint/2010/main" val="2151837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74CF9D7-D4A3-421B-B7CC-32F6A776E1D3}"/>
              </a:ext>
            </a:extLst>
          </p:cNvPr>
          <p:cNvSpPr>
            <a:spLocks noGrp="1"/>
          </p:cNvSpPr>
          <p:nvPr>
            <p:ph type="title"/>
          </p:nvPr>
        </p:nvSpPr>
        <p:spPr/>
        <p:txBody>
          <a:bodyPr>
            <a:normAutofit fontScale="90000"/>
          </a:bodyPr>
          <a:lstStyle/>
          <a:p>
            <a:r>
              <a:rPr lang="en-US" dirty="0"/>
              <a:t>Fee setting goals and objectives </a:t>
            </a:r>
            <a:r>
              <a:rPr lang="en-US" sz="2400" b="0" dirty="0"/>
              <a:t>(cont.)</a:t>
            </a:r>
          </a:p>
        </p:txBody>
      </p:sp>
      <p:sp>
        <p:nvSpPr>
          <p:cNvPr id="2" name="Content Placeholder 1">
            <a:extLst>
              <a:ext uri="{FF2B5EF4-FFF2-40B4-BE49-F238E27FC236}">
                <a16:creationId xmlns:a16="http://schemas.microsoft.com/office/drawing/2014/main" id="{D4BF3A79-8D74-4D65-9D84-F7CE22598924}"/>
              </a:ext>
            </a:extLst>
          </p:cNvPr>
          <p:cNvSpPr>
            <a:spLocks noGrp="1"/>
          </p:cNvSpPr>
          <p:nvPr>
            <p:ph idx="1"/>
          </p:nvPr>
        </p:nvSpPr>
        <p:spPr>
          <a:xfrm>
            <a:off x="457200" y="1447584"/>
            <a:ext cx="8229600" cy="3957836"/>
          </a:xfrm>
        </p:spPr>
        <p:txBody>
          <a:bodyPr>
            <a:normAutofit fontScale="47500" lnSpcReduction="20000"/>
          </a:bodyPr>
          <a:lstStyle/>
          <a:p>
            <a:r>
              <a:rPr lang="en-US" sz="3400" dirty="0">
                <a:latin typeface="+mn-lt"/>
              </a:rPr>
              <a:t>The fee proposals detailed in the NPRM, “Setting and Adjusting Trademark Fees during Fiscal Year 2025”, directly aligned to: </a:t>
            </a:r>
          </a:p>
          <a:p>
            <a:pPr lvl="1">
              <a:lnSpc>
                <a:spcPct val="120000"/>
              </a:lnSpc>
            </a:pPr>
            <a:r>
              <a:rPr lang="en-US" sz="2900" dirty="0"/>
              <a:t>The Fee Structure Philosophy objectives/fee setting policy factors:</a:t>
            </a:r>
          </a:p>
          <a:p>
            <a:pPr lvl="2">
              <a:lnSpc>
                <a:spcPct val="120000"/>
              </a:lnSpc>
            </a:pPr>
            <a:r>
              <a:rPr lang="en-US" sz="2500" dirty="0"/>
              <a:t>Promote innovation strategies.</a:t>
            </a:r>
          </a:p>
          <a:p>
            <a:pPr lvl="2">
              <a:lnSpc>
                <a:spcPct val="120000"/>
              </a:lnSpc>
            </a:pPr>
            <a:r>
              <a:rPr lang="en-US" sz="2500" dirty="0"/>
              <a:t>Align fees with the full cost of products and services.</a:t>
            </a:r>
          </a:p>
          <a:p>
            <a:pPr lvl="2">
              <a:lnSpc>
                <a:spcPct val="120000"/>
              </a:lnSpc>
            </a:pPr>
            <a:r>
              <a:rPr lang="en-US" sz="2500" dirty="0"/>
              <a:t>Set individual fees to facilitate the effective administration of the trademark system.</a:t>
            </a:r>
          </a:p>
          <a:p>
            <a:pPr lvl="2">
              <a:lnSpc>
                <a:spcPct val="120000"/>
              </a:lnSpc>
            </a:pPr>
            <a:r>
              <a:rPr lang="en-US" sz="2500" dirty="0"/>
              <a:t>Offer processing options.</a:t>
            </a:r>
          </a:p>
          <a:p>
            <a:pPr lvl="1">
              <a:lnSpc>
                <a:spcPct val="120000"/>
              </a:lnSpc>
            </a:pPr>
            <a:r>
              <a:rPr lang="en-US" sz="2900" dirty="0"/>
              <a:t>The Strategic Plan goals:</a:t>
            </a:r>
          </a:p>
          <a:p>
            <a:pPr lvl="2">
              <a:lnSpc>
                <a:spcPct val="120000"/>
              </a:lnSpc>
            </a:pPr>
            <a:r>
              <a:rPr lang="en-US" sz="2500" dirty="0"/>
              <a:t>Goal 1: Drive inclusive U.S. innovation and global competitiveness.</a:t>
            </a:r>
          </a:p>
          <a:p>
            <a:pPr lvl="2">
              <a:lnSpc>
                <a:spcPct val="120000"/>
              </a:lnSpc>
            </a:pPr>
            <a:r>
              <a:rPr lang="en-US" sz="2500" dirty="0"/>
              <a:t>Goal 2: Promote the efficient delivery of reliable IP rights.</a:t>
            </a:r>
          </a:p>
          <a:p>
            <a:pPr lvl="2">
              <a:lnSpc>
                <a:spcPct val="120000"/>
              </a:lnSpc>
            </a:pPr>
            <a:r>
              <a:rPr lang="en-US" sz="2500" dirty="0"/>
              <a:t>Goal 3: Promote the protection of IP against new and persistent threats.</a:t>
            </a:r>
          </a:p>
          <a:p>
            <a:pPr lvl="2">
              <a:lnSpc>
                <a:spcPct val="120000"/>
              </a:lnSpc>
            </a:pPr>
            <a:r>
              <a:rPr lang="en-US" sz="2500" dirty="0"/>
              <a:t>Goal 4: Bring innovation to impact for the public good.</a:t>
            </a:r>
          </a:p>
          <a:p>
            <a:pPr lvl="2">
              <a:lnSpc>
                <a:spcPct val="120000"/>
              </a:lnSpc>
            </a:pPr>
            <a:r>
              <a:rPr lang="en-US" sz="2500" dirty="0"/>
              <a:t>Goal 5: Generate impactful employee and customer experiences by maximizing agency operations.</a:t>
            </a:r>
            <a:endParaRPr lang="en-US" dirty="0"/>
          </a:p>
          <a:p>
            <a:endParaRPr lang="en-US" dirty="0"/>
          </a:p>
        </p:txBody>
      </p:sp>
      <p:sp>
        <p:nvSpPr>
          <p:cNvPr id="4" name="Slide Number Placeholder 3">
            <a:extLst>
              <a:ext uri="{FF2B5EF4-FFF2-40B4-BE49-F238E27FC236}">
                <a16:creationId xmlns:a16="http://schemas.microsoft.com/office/drawing/2014/main" id="{33AC74AB-3DE4-4D59-A4CF-5BA1C83F534C}"/>
              </a:ext>
            </a:extLst>
          </p:cNvPr>
          <p:cNvSpPr>
            <a:spLocks noGrp="1"/>
          </p:cNvSpPr>
          <p:nvPr>
            <p:ph type="sldNum" sz="quarter" idx="10"/>
          </p:nvPr>
        </p:nvSpPr>
        <p:spPr/>
        <p:txBody>
          <a:bodyPr/>
          <a:lstStyle/>
          <a:p>
            <a:fld id="{1D648693-0942-45E9-83AE-76FC568F9452}" type="slidenum">
              <a:rPr lang="en-US" smtClean="0"/>
              <a:pPr/>
              <a:t>5</a:t>
            </a:fld>
            <a:endParaRPr lang="en-US" dirty="0"/>
          </a:p>
        </p:txBody>
      </p:sp>
    </p:spTree>
    <p:extLst>
      <p:ext uri="{BB962C8B-B14F-4D97-AF65-F5344CB8AC3E}">
        <p14:creationId xmlns:p14="http://schemas.microsoft.com/office/powerpoint/2010/main" val="2032052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CAB4909-D92F-4084-979A-D9ABB4A68B7E}"/>
              </a:ext>
            </a:extLst>
          </p:cNvPr>
          <p:cNvSpPr>
            <a:spLocks noGrp="1"/>
          </p:cNvSpPr>
          <p:nvPr>
            <p:ph type="title"/>
          </p:nvPr>
        </p:nvSpPr>
        <p:spPr/>
        <p:txBody>
          <a:bodyPr>
            <a:noAutofit/>
          </a:bodyPr>
          <a:lstStyle/>
          <a:p>
            <a:r>
              <a:rPr lang="en-US" sz="3200" dirty="0"/>
              <a:t>Benefits for IP stakeholders</a:t>
            </a:r>
          </a:p>
        </p:txBody>
      </p:sp>
      <p:sp>
        <p:nvSpPr>
          <p:cNvPr id="2" name="Content Placeholder 1">
            <a:extLst>
              <a:ext uri="{FF2B5EF4-FFF2-40B4-BE49-F238E27FC236}">
                <a16:creationId xmlns:a16="http://schemas.microsoft.com/office/drawing/2014/main" id="{6D6A3EAD-C864-4F61-A073-C2B27261935B}"/>
              </a:ext>
            </a:extLst>
          </p:cNvPr>
          <p:cNvSpPr>
            <a:spLocks noGrp="1"/>
          </p:cNvSpPr>
          <p:nvPr>
            <p:ph idx="1"/>
          </p:nvPr>
        </p:nvSpPr>
        <p:spPr>
          <a:xfrm>
            <a:off x="457200" y="1447584"/>
            <a:ext cx="8303846" cy="3786267"/>
          </a:xfrm>
        </p:spPr>
        <p:txBody>
          <a:bodyPr>
            <a:noAutofit/>
          </a:bodyPr>
          <a:lstStyle/>
          <a:p>
            <a:r>
              <a:rPr lang="en-US" sz="1300" dirty="0"/>
              <a:t>Enhance the United States’ role as a global innovation leader.</a:t>
            </a:r>
          </a:p>
          <a:p>
            <a:r>
              <a:rPr lang="en-US" sz="1300" dirty="0"/>
              <a:t>Promote inclusive innovation through active engagement and widespread access to IP resources and tools.</a:t>
            </a:r>
          </a:p>
          <a:p>
            <a:r>
              <a:rPr lang="en-US" sz="1300" dirty="0"/>
              <a:t>Foster an innovation mindset in more Americans.</a:t>
            </a:r>
          </a:p>
          <a:p>
            <a:r>
              <a:rPr lang="en-US" sz="1300" dirty="0"/>
              <a:t>Issue and maintain accurate and reliable trademark registrations that protect brands and investments.</a:t>
            </a:r>
          </a:p>
          <a:p>
            <a:r>
              <a:rPr lang="en-US" sz="1300" dirty="0"/>
              <a:t>Improve trademark application pendency.</a:t>
            </a:r>
          </a:p>
          <a:p>
            <a:r>
              <a:rPr lang="en-US" sz="1300" dirty="0"/>
              <a:t>Optimize the trademark application processes to enable efficiencies for applicants and other stakeholders.</a:t>
            </a:r>
          </a:p>
          <a:p>
            <a:r>
              <a:rPr lang="en-US" sz="1300" dirty="0"/>
              <a:t>Protect the integrity of the trademark register.</a:t>
            </a:r>
          </a:p>
          <a:p>
            <a:r>
              <a:rPr lang="en-US" sz="1300" dirty="0"/>
              <a:t>Support the development and enforcement of clear IP laws.</a:t>
            </a:r>
          </a:p>
          <a:p>
            <a:r>
              <a:rPr lang="en-US" sz="1300" dirty="0"/>
              <a:t>Help those pursuing IP protection to identify available funding sources.</a:t>
            </a:r>
          </a:p>
          <a:p>
            <a:r>
              <a:rPr lang="en-US" sz="1300" dirty="0"/>
              <a:t>Continue to equitably deliver exceptional customer experiences.</a:t>
            </a:r>
          </a:p>
          <a:p>
            <a:r>
              <a:rPr lang="en-US" sz="1300" dirty="0"/>
              <a:t>Develop modern information technology (IT) infrastructure and applications.</a:t>
            </a:r>
          </a:p>
        </p:txBody>
      </p:sp>
      <p:sp>
        <p:nvSpPr>
          <p:cNvPr id="4" name="Slide Number Placeholder 3">
            <a:extLst>
              <a:ext uri="{FF2B5EF4-FFF2-40B4-BE49-F238E27FC236}">
                <a16:creationId xmlns:a16="http://schemas.microsoft.com/office/drawing/2014/main" id="{E98BEE8F-C0D6-4235-8B57-5DDEF8A6704D}"/>
              </a:ext>
            </a:extLst>
          </p:cNvPr>
          <p:cNvSpPr>
            <a:spLocks noGrp="1"/>
          </p:cNvSpPr>
          <p:nvPr>
            <p:ph type="sldNum" sz="quarter" idx="10"/>
          </p:nvPr>
        </p:nvSpPr>
        <p:spPr/>
        <p:txBody>
          <a:bodyPr/>
          <a:lstStyle/>
          <a:p>
            <a:fld id="{1D648693-0942-45E9-83AE-76FC568F9452}" type="slidenum">
              <a:rPr lang="en-US" smtClean="0"/>
              <a:pPr/>
              <a:t>6</a:t>
            </a:fld>
            <a:endParaRPr lang="en-US" dirty="0"/>
          </a:p>
        </p:txBody>
      </p:sp>
    </p:spTree>
    <p:extLst>
      <p:ext uri="{BB962C8B-B14F-4D97-AF65-F5344CB8AC3E}">
        <p14:creationId xmlns:p14="http://schemas.microsoft.com/office/powerpoint/2010/main" val="2449627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defTabSz="457200" rtl="0">
              <a:spcBef>
                <a:spcPct val="0"/>
              </a:spcBef>
            </a:pPr>
            <a:r>
              <a:rPr lang="en-US" sz="3600" b="1" dirty="0">
                <a:latin typeface="+mn-lt"/>
              </a:rPr>
              <a:t>Proposed fee schedule changes</a:t>
            </a:r>
            <a:endParaRPr lang="en-US" sz="3600" b="1" i="1" dirty="0">
              <a:latin typeface="+mn-lt"/>
            </a:endParaRPr>
          </a:p>
        </p:txBody>
      </p:sp>
      <p:sp>
        <p:nvSpPr>
          <p:cNvPr id="12" name="Content Placeholder 11">
            <a:extLst>
              <a:ext uri="{FF2B5EF4-FFF2-40B4-BE49-F238E27FC236}">
                <a16:creationId xmlns:a16="http://schemas.microsoft.com/office/drawing/2014/main" id="{D1197050-2E79-4378-A67F-703E57E550B6}"/>
              </a:ext>
            </a:extLst>
          </p:cNvPr>
          <p:cNvSpPr>
            <a:spLocks noGrp="1"/>
          </p:cNvSpPr>
          <p:nvPr>
            <p:ph idx="1"/>
          </p:nvPr>
        </p:nvSpPr>
        <p:spPr/>
        <p:txBody>
          <a:bodyPr vert="horz" lIns="91440" tIns="45720" rIns="91440" bIns="45720" rtlCol="0" anchor="t">
            <a:noAutofit/>
          </a:bodyPr>
          <a:lstStyle/>
          <a:p>
            <a:pPr algn="l" rtl="0" fontAlgn="base">
              <a:buFont typeface="Arial" panose="020B0604020202020204" pitchFamily="34" charset="0"/>
              <a:buChar char="•"/>
            </a:pPr>
            <a:r>
              <a:rPr lang="en-US" sz="1400" b="0" i="0" u="none" strike="noStrike" dirty="0">
                <a:solidFill>
                  <a:srgbClr val="000000"/>
                </a:solidFill>
                <a:effectLst/>
                <a:latin typeface="Segoe UI" panose="020B0502040204020203" pitchFamily="34" charset="0"/>
              </a:rPr>
              <a:t>The USPTO proposes to set and adjust fees contained in the </a:t>
            </a:r>
            <a:r>
              <a:rPr lang="en-US" sz="1400" b="0" i="0" dirty="0">
                <a:solidFill>
                  <a:srgbClr val="000000"/>
                </a:solidFill>
                <a:effectLst/>
                <a:latin typeface="Segoe UI" panose="020B0502040204020203" pitchFamily="34" charset="0"/>
              </a:rPr>
              <a:t>​</a:t>
            </a:r>
            <a:r>
              <a:rPr lang="en-US" sz="1400" b="0" i="0" u="none" strike="noStrike" dirty="0">
                <a:solidFill>
                  <a:srgbClr val="000000"/>
                </a:solidFill>
                <a:effectLst/>
                <a:latin typeface="Segoe UI" panose="020B0502040204020203" pitchFamily="34" charset="0"/>
              </a:rPr>
              <a:t>table of proposed fee adjustments. The changes impact the following fee categories:</a:t>
            </a:r>
            <a:r>
              <a:rPr lang="en-US" sz="1400" b="0" i="0" dirty="0">
                <a:solidFill>
                  <a:srgbClr val="000000"/>
                </a:solidFill>
                <a:effectLst/>
                <a:latin typeface="Segoe UI" panose="020B0502040204020203" pitchFamily="34" charset="0"/>
              </a:rPr>
              <a:t>​</a:t>
            </a:r>
            <a:endParaRPr lang="en-US" sz="1400" b="0" i="0" dirty="0">
              <a:solidFill>
                <a:srgbClr val="000000"/>
              </a:solidFill>
              <a:effectLst/>
              <a:latin typeface="Arial" panose="020B0604020202020204" pitchFamily="34" charset="0"/>
            </a:endParaRPr>
          </a:p>
          <a:p>
            <a:pPr marL="0" indent="0">
              <a:buNone/>
            </a:pPr>
            <a:endParaRPr lang="en-US" sz="2100" dirty="0"/>
          </a:p>
        </p:txBody>
      </p:sp>
      <p:sp>
        <p:nvSpPr>
          <p:cNvPr id="5" name="Content Placeholder 2">
            <a:extLst>
              <a:ext uri="{FF2B5EF4-FFF2-40B4-BE49-F238E27FC236}">
                <a16:creationId xmlns:a16="http://schemas.microsoft.com/office/drawing/2014/main" id="{B043A470-190F-4E3B-8C7A-B07831AEE7E8}"/>
              </a:ext>
            </a:extLst>
          </p:cNvPr>
          <p:cNvSpPr txBox="1">
            <a:spLocks/>
          </p:cNvSpPr>
          <p:nvPr/>
        </p:nvSpPr>
        <p:spPr>
          <a:xfrm>
            <a:off x="466467" y="2146987"/>
            <a:ext cx="8229600" cy="2481283"/>
          </a:xfrm>
          <a:prstGeom prst="rect">
            <a:avLst/>
          </a:prstGeom>
        </p:spPr>
        <p:txBody>
          <a:bodyPr vert="horz" lIns="91440" tIns="45720" rIns="91440" bIns="45720" numCol="2" rtlCol="0" anchor="t">
            <a:noAutofit/>
          </a:bodyPr>
          <a:lstStyle>
            <a:lvl1pPr marL="342900" indent="-342900" algn="l" defTabSz="457200" rtl="0" eaLnBrk="1" latinLnBrk="0" hangingPunct="1">
              <a:spcBef>
                <a:spcPts val="900"/>
              </a:spcBef>
              <a:buFont typeface="Arial"/>
              <a:buChar char="•"/>
              <a:defRPr sz="3200" kern="1200">
                <a:solidFill>
                  <a:schemeClr val="tx1"/>
                </a:solidFill>
                <a:latin typeface="Segoe UI" panose="020B0502040204020203" pitchFamily="34" charset="0"/>
                <a:ea typeface="+mn-ea"/>
                <a:cs typeface="Segoe UI" panose="020B0502040204020203" pitchFamily="34" charset="0"/>
              </a:defRPr>
            </a:lvl1pPr>
            <a:lvl2pPr marL="742950" indent="-285750" algn="l" defTabSz="457200" rtl="0" eaLnBrk="1" latinLnBrk="0" hangingPunct="1">
              <a:spcBef>
                <a:spcPts val="900"/>
              </a:spcBef>
              <a:buFont typeface="Arial"/>
              <a:buChar char="–"/>
              <a:defRPr sz="2800" kern="1200">
                <a:solidFill>
                  <a:schemeClr val="tx1"/>
                </a:solidFill>
                <a:latin typeface="Segoe UI Light" panose="020B0502040204020203" pitchFamily="34" charset="0"/>
                <a:ea typeface="+mn-ea"/>
                <a:cs typeface="Segoe UI Light" panose="020B0502040204020203" pitchFamily="34" charset="0"/>
              </a:defRPr>
            </a:lvl2pPr>
            <a:lvl3pPr marL="1143000" indent="-228600" algn="l" defTabSz="457200" rtl="0" eaLnBrk="1" latinLnBrk="0" hangingPunct="1">
              <a:spcBef>
                <a:spcPts val="900"/>
              </a:spcBef>
              <a:buFont typeface="Arial"/>
              <a:buChar char="•"/>
              <a:defRPr sz="2400" kern="1200">
                <a:solidFill>
                  <a:schemeClr val="tx1"/>
                </a:solidFill>
                <a:latin typeface="Segoe UI Light" panose="020B0502040204020203" pitchFamily="34" charset="0"/>
                <a:ea typeface="+mn-ea"/>
                <a:cs typeface="Segoe UI Light" panose="020B0502040204020203" pitchFamily="34" charset="0"/>
              </a:defRPr>
            </a:lvl3pPr>
            <a:lvl4pPr marL="16002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4pPr>
            <a:lvl5pPr marL="20574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a:r>
              <a:rPr lang="en-US" sz="1700" dirty="0">
                <a:latin typeface="Segoe UI Light"/>
                <a:cs typeface="Segoe UI Light"/>
              </a:rPr>
              <a:t>Applications.</a:t>
            </a:r>
            <a:endParaRPr lang="en-US" sz="1700" dirty="0"/>
          </a:p>
          <a:p>
            <a:pPr lvl="1"/>
            <a:r>
              <a:rPr lang="en-US" sz="1700" dirty="0">
                <a:latin typeface="Segoe UI Light"/>
                <a:cs typeface="Segoe UI Light"/>
              </a:rPr>
              <a:t>Intent-to-use filings:</a:t>
            </a:r>
          </a:p>
          <a:p>
            <a:pPr lvl="2"/>
            <a:r>
              <a:rPr lang="en-US" sz="1400" dirty="0">
                <a:latin typeface="Segoe UI Light"/>
                <a:cs typeface="Segoe UI Light"/>
              </a:rPr>
              <a:t>Amendments to allege use.</a:t>
            </a:r>
          </a:p>
          <a:p>
            <a:pPr lvl="2"/>
            <a:r>
              <a:rPr lang="en-US" sz="1400" dirty="0">
                <a:latin typeface="Segoe UI Light"/>
                <a:cs typeface="Segoe UI Light"/>
              </a:rPr>
              <a:t>Statements of use.</a:t>
            </a:r>
          </a:p>
          <a:p>
            <a:pPr lvl="1"/>
            <a:r>
              <a:rPr lang="en-US" sz="1700" dirty="0">
                <a:latin typeface="Segoe UI Light"/>
                <a:cs typeface="Segoe UI Light"/>
              </a:rPr>
              <a:t>Letters of protest.</a:t>
            </a:r>
          </a:p>
          <a:p>
            <a:pPr lvl="1"/>
            <a:endParaRPr lang="en-US" sz="1700" dirty="0">
              <a:latin typeface="Segoe UI Light"/>
              <a:cs typeface="Segoe UI Light"/>
            </a:endParaRPr>
          </a:p>
          <a:p>
            <a:pPr lvl="1"/>
            <a:endParaRPr lang="en-US" sz="1700" dirty="0">
              <a:latin typeface="Segoe UI Light"/>
              <a:cs typeface="Segoe UI Light"/>
            </a:endParaRPr>
          </a:p>
          <a:p>
            <a:pPr lvl="1"/>
            <a:endParaRPr lang="en-US" sz="1700" dirty="0">
              <a:latin typeface="Segoe UI Light"/>
              <a:cs typeface="Segoe UI Light"/>
            </a:endParaRPr>
          </a:p>
          <a:p>
            <a:pPr lvl="1"/>
            <a:endParaRPr lang="en-US" sz="1700" dirty="0">
              <a:latin typeface="Segoe UI Light"/>
              <a:cs typeface="Segoe UI Light"/>
            </a:endParaRPr>
          </a:p>
          <a:p>
            <a:pPr lvl="1"/>
            <a:endParaRPr lang="en-US" sz="1700" dirty="0">
              <a:latin typeface="Segoe UI Light"/>
              <a:cs typeface="Segoe UI Light"/>
            </a:endParaRPr>
          </a:p>
          <a:p>
            <a:pPr lvl="1"/>
            <a:endParaRPr lang="en-US" sz="1700" dirty="0">
              <a:latin typeface="Segoe UI Light"/>
              <a:cs typeface="Segoe UI Light"/>
            </a:endParaRPr>
          </a:p>
          <a:p>
            <a:pPr lvl="1"/>
            <a:endParaRPr lang="en-US" sz="1700" dirty="0">
              <a:latin typeface="Segoe UI Light"/>
              <a:cs typeface="Segoe UI Light"/>
            </a:endParaRPr>
          </a:p>
          <a:p>
            <a:pPr lvl="1"/>
            <a:endParaRPr lang="en-US" sz="1700" dirty="0">
              <a:latin typeface="Segoe UI Light"/>
              <a:cs typeface="Segoe UI Light"/>
            </a:endParaRPr>
          </a:p>
          <a:p>
            <a:pPr lvl="1"/>
            <a:r>
              <a:rPr lang="en-US" sz="1700" dirty="0">
                <a:latin typeface="Segoe UI Light"/>
                <a:cs typeface="Segoe UI Light"/>
              </a:rPr>
              <a:t>Post-registration maintenance filings:</a:t>
            </a:r>
          </a:p>
          <a:p>
            <a:pPr lvl="2"/>
            <a:r>
              <a:rPr lang="en-US" sz="1400" dirty="0">
                <a:latin typeface="Segoe UI Light"/>
                <a:cs typeface="Segoe UI Light"/>
              </a:rPr>
              <a:t>Renewals (§ 9).</a:t>
            </a:r>
          </a:p>
          <a:p>
            <a:pPr lvl="2"/>
            <a:r>
              <a:rPr lang="en-US" sz="1400" dirty="0">
                <a:latin typeface="Segoe UI Light"/>
                <a:cs typeface="Segoe UI Light"/>
              </a:rPr>
              <a:t>Declarations of use (§ 8 and § 71).</a:t>
            </a:r>
          </a:p>
          <a:p>
            <a:pPr lvl="2"/>
            <a:r>
              <a:rPr lang="en-US" sz="1400" dirty="0">
                <a:latin typeface="Segoe UI Light"/>
                <a:cs typeface="Segoe UI Light"/>
              </a:rPr>
              <a:t>Declarations of incontestability (§ 15).</a:t>
            </a:r>
            <a:endParaRPr lang="en-US" sz="1400" dirty="0"/>
          </a:p>
          <a:p>
            <a:pPr lvl="1"/>
            <a:r>
              <a:rPr lang="en-US" sz="1700" dirty="0">
                <a:latin typeface="Segoe UI Light"/>
                <a:cs typeface="Segoe UI Light"/>
              </a:rPr>
              <a:t>Petitions to the Director.</a:t>
            </a:r>
          </a:p>
          <a:p>
            <a:pPr lvl="1"/>
            <a:r>
              <a:rPr lang="en-US" sz="1700" dirty="0">
                <a:latin typeface="Segoe UI Light"/>
                <a:cs typeface="Segoe UI Light"/>
              </a:rPr>
              <a:t>Petitions to revive an application.</a:t>
            </a:r>
          </a:p>
          <a:p>
            <a:pPr marL="0" indent="0">
              <a:buNone/>
            </a:pPr>
            <a:endParaRPr lang="en-US" sz="1200" dirty="0"/>
          </a:p>
          <a:p>
            <a:endParaRPr lang="en-US" sz="1200" dirty="0"/>
          </a:p>
          <a:p>
            <a:endParaRPr lang="en-US" sz="1200" dirty="0"/>
          </a:p>
          <a:p>
            <a:pPr marL="0" indent="0">
              <a:buNone/>
            </a:pPr>
            <a:endParaRPr lang="en-US" sz="1200" dirty="0"/>
          </a:p>
          <a:p>
            <a:endParaRPr lang="en-US" sz="1200" dirty="0"/>
          </a:p>
          <a:p>
            <a:endParaRPr lang="en-US" sz="1200" dirty="0"/>
          </a:p>
          <a:p>
            <a:pPr marL="0" indent="0">
              <a:buNone/>
            </a:pPr>
            <a:endParaRPr lang="en-US" sz="1200" dirty="0"/>
          </a:p>
          <a:p>
            <a:endParaRPr lang="en-US" sz="1200" dirty="0"/>
          </a:p>
          <a:p>
            <a:endParaRPr lang="en-US" sz="1200" dirty="0"/>
          </a:p>
        </p:txBody>
      </p:sp>
      <p:sp>
        <p:nvSpPr>
          <p:cNvPr id="3" name="Slide Number Placeholder 2"/>
          <p:cNvSpPr>
            <a:spLocks noGrp="1"/>
          </p:cNvSpPr>
          <p:nvPr>
            <p:ph type="sldNum" sz="quarter" idx="10"/>
          </p:nvPr>
        </p:nvSpPr>
        <p:spPr/>
        <p:txBody>
          <a:bodyPr/>
          <a:lstStyle/>
          <a:p>
            <a:fld id="{92DA454B-C859-4892-B9FA-68B588C9F547}" type="slidenum">
              <a:rPr lang="en-US" smtClean="0"/>
              <a:t>7</a:t>
            </a:fld>
            <a:endParaRPr lang="en-US" dirty="0"/>
          </a:p>
        </p:txBody>
      </p:sp>
    </p:spTree>
    <p:extLst>
      <p:ext uri="{BB962C8B-B14F-4D97-AF65-F5344CB8AC3E}">
        <p14:creationId xmlns:p14="http://schemas.microsoft.com/office/powerpoint/2010/main" val="3243299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0AE7C-88BB-4C48-B986-20D8243CBC66}"/>
              </a:ext>
            </a:extLst>
          </p:cNvPr>
          <p:cNvSpPr>
            <a:spLocks noGrp="1"/>
          </p:cNvSpPr>
          <p:nvPr>
            <p:ph type="title"/>
          </p:nvPr>
        </p:nvSpPr>
        <p:spPr/>
        <p:txBody>
          <a:bodyPr/>
          <a:lstStyle/>
          <a:p>
            <a:r>
              <a:rPr lang="en-US" dirty="0"/>
              <a:t>Targeted trademark proposals</a:t>
            </a:r>
          </a:p>
        </p:txBody>
      </p:sp>
    </p:spTree>
    <p:extLst>
      <p:ext uri="{BB962C8B-B14F-4D97-AF65-F5344CB8AC3E}">
        <p14:creationId xmlns:p14="http://schemas.microsoft.com/office/powerpoint/2010/main" val="1554151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F8C42EB-262B-4AA5-8E73-A652898FA52F}"/>
              </a:ext>
            </a:extLst>
          </p:cNvPr>
          <p:cNvSpPr>
            <a:spLocks noGrp="1"/>
          </p:cNvSpPr>
          <p:nvPr>
            <p:ph type="title"/>
          </p:nvPr>
        </p:nvSpPr>
        <p:spPr/>
        <p:txBody>
          <a:bodyPr>
            <a:normAutofit/>
          </a:bodyPr>
          <a:lstStyle/>
          <a:p>
            <a:r>
              <a:rPr lang="en-US" sz="3600" dirty="0"/>
              <a:t>Applications</a:t>
            </a:r>
            <a:endParaRPr lang="en-US" sz="3600" b="0" i="1" dirty="0"/>
          </a:p>
        </p:txBody>
      </p:sp>
      <p:sp>
        <p:nvSpPr>
          <p:cNvPr id="2" name="Content Placeholder 1">
            <a:extLst>
              <a:ext uri="{FF2B5EF4-FFF2-40B4-BE49-F238E27FC236}">
                <a16:creationId xmlns:a16="http://schemas.microsoft.com/office/drawing/2014/main" id="{7DE41188-2064-40DB-9AD0-C017B8C8D34A}"/>
              </a:ext>
            </a:extLst>
          </p:cNvPr>
          <p:cNvSpPr>
            <a:spLocks noGrp="1"/>
          </p:cNvSpPr>
          <p:nvPr>
            <p:ph idx="1"/>
          </p:nvPr>
        </p:nvSpPr>
        <p:spPr/>
        <p:txBody>
          <a:bodyPr vert="horz" lIns="91440" tIns="45720" rIns="91440" bIns="45720" rtlCol="0" anchor="t">
            <a:normAutofit lnSpcReduction="10000"/>
          </a:bodyPr>
          <a:lstStyle/>
          <a:p>
            <a:pPr>
              <a:lnSpc>
                <a:spcPct val="120000"/>
              </a:lnSpc>
            </a:pPr>
            <a:r>
              <a:rPr lang="en-US" sz="1600" dirty="0">
                <a:latin typeface="Segoe UI"/>
                <a:cs typeface="Segoe UI"/>
              </a:rPr>
              <a:t>Propose implementing a single base application filing option with a corresponding fee and discontinuing the current Trademark Electronic Application System (TEAS) Standard and Plus application filing options and fees.  </a:t>
            </a:r>
            <a:endParaRPr lang="en-US" sz="1600" dirty="0"/>
          </a:p>
          <a:p>
            <a:pPr>
              <a:lnSpc>
                <a:spcPct val="120000"/>
              </a:lnSpc>
            </a:pPr>
            <a:r>
              <a:rPr lang="en-US" sz="1600" dirty="0"/>
              <a:t>Applications currently filed using the TEAS Plus filing method are more efficient and aid in pendency reduction because they are complete and make use of the preapproved drop-down selections of goods or services.</a:t>
            </a:r>
          </a:p>
          <a:p>
            <a:pPr lvl="1">
              <a:lnSpc>
                <a:spcPct val="120000"/>
              </a:lnSpc>
            </a:pPr>
            <a:r>
              <a:rPr lang="en-US" sz="1400" dirty="0"/>
              <a:t>Only approximately one half of trademark applications are filed using TEAS Plus.</a:t>
            </a:r>
          </a:p>
          <a:p>
            <a:pPr lvl="1">
              <a:lnSpc>
                <a:spcPct val="120000"/>
              </a:lnSpc>
            </a:pPr>
            <a:r>
              <a:rPr lang="en-US" sz="1400" dirty="0"/>
              <a:t>When applicants do not provide all the necessary information upon filing, examiners are required to perform additional work that increases cost and application processing time. </a:t>
            </a:r>
          </a:p>
          <a:p>
            <a:pPr lvl="1">
              <a:lnSpc>
                <a:spcPct val="120000"/>
              </a:lnSpc>
            </a:pPr>
            <a:r>
              <a:rPr lang="en-US" sz="1400" dirty="0">
                <a:latin typeface="Segoe UI Light"/>
                <a:cs typeface="Segoe UI Light"/>
              </a:rPr>
              <a:t>Applications with descriptions of goods or services that are long, with thousands of characters, require additional work during examination, causing increases in costs that are borne by all trademark owners. </a:t>
            </a:r>
            <a:endParaRPr lang="en-US" sz="1400" dirty="0"/>
          </a:p>
        </p:txBody>
      </p:sp>
      <p:sp>
        <p:nvSpPr>
          <p:cNvPr id="4" name="Slide Number Placeholder 3">
            <a:extLst>
              <a:ext uri="{FF2B5EF4-FFF2-40B4-BE49-F238E27FC236}">
                <a16:creationId xmlns:a16="http://schemas.microsoft.com/office/drawing/2014/main" id="{B322A72C-6954-4B9D-9F4E-5E4332002A1B}"/>
              </a:ext>
            </a:extLst>
          </p:cNvPr>
          <p:cNvSpPr>
            <a:spLocks noGrp="1"/>
          </p:cNvSpPr>
          <p:nvPr>
            <p:ph type="sldNum" sz="quarter" idx="10"/>
          </p:nvPr>
        </p:nvSpPr>
        <p:spPr/>
        <p:txBody>
          <a:bodyPr/>
          <a:lstStyle/>
          <a:p>
            <a:fld id="{1D648693-0942-45E9-83AE-76FC568F9452}" type="slidenum">
              <a:rPr lang="en-US" smtClean="0"/>
              <a:pPr/>
              <a:t>9</a:t>
            </a:fld>
            <a:endParaRPr lang="en-US" dirty="0"/>
          </a:p>
        </p:txBody>
      </p:sp>
    </p:spTree>
    <p:extLst>
      <p:ext uri="{BB962C8B-B14F-4D97-AF65-F5344CB8AC3E}">
        <p14:creationId xmlns:p14="http://schemas.microsoft.com/office/powerpoint/2010/main" val="502400214"/>
      </p:ext>
    </p:extLst>
  </p:cSld>
  <p:clrMapOvr>
    <a:masterClrMapping/>
  </p:clrMapOvr>
</p:sld>
</file>

<file path=ppt/theme/theme1.xml><?xml version="1.0" encoding="utf-8"?>
<a:theme xmlns:a="http://schemas.openxmlformats.org/drawingml/2006/main" name="USPTO Branding">
  <a:themeElements>
    <a:clrScheme name="USPTO Brand 3">
      <a:dk1>
        <a:sysClr val="windowText" lastClr="000000"/>
      </a:dk1>
      <a:lt1>
        <a:sysClr val="window" lastClr="FFFFFF"/>
      </a:lt1>
      <a:dk2>
        <a:srgbClr val="004C97"/>
      </a:dk2>
      <a:lt2>
        <a:srgbClr val="003865"/>
      </a:lt2>
      <a:accent1>
        <a:srgbClr val="009CDE"/>
      </a:accent1>
      <a:accent2>
        <a:srgbClr val="A6192E"/>
      </a:accent2>
      <a:accent3>
        <a:srgbClr val="007A33"/>
      </a:accent3>
      <a:accent4>
        <a:srgbClr val="671E75"/>
      </a:accent4>
      <a:accent5>
        <a:srgbClr val="7A9A01"/>
      </a:accent5>
      <a:accent6>
        <a:srgbClr val="F2A900"/>
      </a:accent6>
      <a:hlink>
        <a:srgbClr val="004C97"/>
      </a:hlink>
      <a:folHlink>
        <a:srgbClr val="BB16A3"/>
      </a:folHlink>
    </a:clrScheme>
    <a:fontScheme name="USPTO Brand">
      <a:majorFont>
        <a:latin typeface="Segoe UI Semibold"/>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19050">
          <a:solidFill>
            <a:schemeClr val="bg2"/>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USPTO Branding" id="{7243D3F7-7316-4C04-B987-1EE1E1032BA8}" vid="{28992C1E-E048-4E54-A946-A148ED3DDDDE}"/>
    </a:ext>
  </a:extLst>
</a:theme>
</file>

<file path=ppt/theme/theme2.xml><?xml version="1.0" encoding="utf-8"?>
<a:theme xmlns:a="http://schemas.openxmlformats.org/drawingml/2006/main" name="Brand master navy no logo">
  <a:themeElements>
    <a:clrScheme name="USPTO Brand">
      <a:dk1>
        <a:sysClr val="windowText" lastClr="000000"/>
      </a:dk1>
      <a:lt1>
        <a:sysClr val="window" lastClr="FFFFFF"/>
      </a:lt1>
      <a:dk2>
        <a:srgbClr val="004C97"/>
      </a:dk2>
      <a:lt2>
        <a:srgbClr val="EEECE1"/>
      </a:lt2>
      <a:accent1>
        <a:srgbClr val="009CDE"/>
      </a:accent1>
      <a:accent2>
        <a:srgbClr val="A6192E"/>
      </a:accent2>
      <a:accent3>
        <a:srgbClr val="7A9A01"/>
      </a:accent3>
      <a:accent4>
        <a:srgbClr val="671E75"/>
      </a:accent4>
      <a:accent5>
        <a:srgbClr val="4BACC6"/>
      </a:accent5>
      <a:accent6>
        <a:srgbClr val="F2A900"/>
      </a:accent6>
      <a:hlink>
        <a:srgbClr val="004C97"/>
      </a:hlink>
      <a:folHlink>
        <a:srgbClr val="BB16A3"/>
      </a:folHlink>
    </a:clrScheme>
    <a:fontScheme name="USPTO Brand 1">
      <a:majorFont>
        <a:latin typeface="Segoe UI Semibold"/>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rand master navy revised 9-2022.potx" id="{2C446032-32CD-422C-B3B6-EB26FEC922A9}" vid="{6358B0D2-1E16-4BDA-99BD-C77C36917D3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50E706FC5A2264E9A765CCB84A49BFB" ma:contentTypeVersion="14" ma:contentTypeDescription="Create a new document." ma:contentTypeScope="" ma:versionID="240b299724e310472a6c767bdbfc79ba">
  <xsd:schema xmlns:xsd="http://www.w3.org/2001/XMLSchema" xmlns:xs="http://www.w3.org/2001/XMLSchema" xmlns:p="http://schemas.microsoft.com/office/2006/metadata/properties" xmlns:ns2="bfd63782-5981-4242-a827-7da302a33bdf" xmlns:ns3="a0085468-3db2-4b42-b7f6-9673b6f5ace4" targetNamespace="http://schemas.microsoft.com/office/2006/metadata/properties" ma:root="true" ma:fieldsID="137026d8504b138c4979fb99671bbe6b" ns2:_="" ns3:_="">
    <xsd:import namespace="bfd63782-5981-4242-a827-7da302a33bdf"/>
    <xsd:import namespace="a0085468-3db2-4b42-b7f6-9673b6f5ace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d63782-5981-4242-a827-7da302a33bd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0085468-3db2-4b42-b7f6-9673b6f5ace4"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AA7ACCB-CDA6-4758-9CF1-B8D568FDC360}">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bfd63782-5981-4242-a827-7da302a33bdf"/>
    <ds:schemaRef ds:uri="http://purl.org/dc/terms/"/>
    <ds:schemaRef ds:uri="http://schemas.openxmlformats.org/package/2006/metadata/core-properties"/>
    <ds:schemaRef ds:uri="a0085468-3db2-4b42-b7f6-9673b6f5ace4"/>
    <ds:schemaRef ds:uri="http://www.w3.org/XML/1998/namespace"/>
    <ds:schemaRef ds:uri="http://purl.org/dc/dcmitype/"/>
  </ds:schemaRefs>
</ds:datastoreItem>
</file>

<file path=customXml/itemProps2.xml><?xml version="1.0" encoding="utf-8"?>
<ds:datastoreItem xmlns:ds="http://schemas.openxmlformats.org/officeDocument/2006/customXml" ds:itemID="{5167EF1F-5B67-4D1F-A8B5-5DB7095187AC}">
  <ds:schemaRefs>
    <ds:schemaRef ds:uri="http://schemas.microsoft.com/sharepoint/v3/contenttype/forms"/>
  </ds:schemaRefs>
</ds:datastoreItem>
</file>

<file path=customXml/itemProps3.xml><?xml version="1.0" encoding="utf-8"?>
<ds:datastoreItem xmlns:ds="http://schemas.openxmlformats.org/officeDocument/2006/customXml" ds:itemID="{A2E92EB0-0ED4-420F-81E8-48EB53D64E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d63782-5981-4242-a827-7da302a33bdf"/>
    <ds:schemaRef ds:uri="a0085468-3db2-4b42-b7f6-9673b6f5ac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USPTO Branding</Template>
  <TotalTime>0</TotalTime>
  <Words>3395</Words>
  <PresentationFormat>On-screen Show (16:10)</PresentationFormat>
  <Paragraphs>523</Paragraphs>
  <Slides>24</Slides>
  <Notes>4</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24</vt:i4>
      </vt:variant>
    </vt:vector>
  </HeadingPairs>
  <TitlesOfParts>
    <vt:vector size="33" baseType="lpstr">
      <vt:lpstr>Arial</vt:lpstr>
      <vt:lpstr>Calibri</vt:lpstr>
      <vt:lpstr>Courier New</vt:lpstr>
      <vt:lpstr>Segoe UI</vt:lpstr>
      <vt:lpstr>Segoe UI Light</vt:lpstr>
      <vt:lpstr>Segoe UI Semibold</vt:lpstr>
      <vt:lpstr>Wingdings</vt:lpstr>
      <vt:lpstr>USPTO Branding</vt:lpstr>
      <vt:lpstr>Brand master navy no logo</vt:lpstr>
      <vt:lpstr>USPTO opening Slide</vt:lpstr>
      <vt:lpstr>Notice of Proposed Rulemaking: At-a-Glance</vt:lpstr>
      <vt:lpstr>Overview</vt:lpstr>
      <vt:lpstr>Fee setting goals and objectives</vt:lpstr>
      <vt:lpstr>Fee setting goals and objectives (cont.)</vt:lpstr>
      <vt:lpstr>Benefits for IP stakeholders</vt:lpstr>
      <vt:lpstr>Proposed fee schedule changes</vt:lpstr>
      <vt:lpstr>Targeted trademark proposals</vt:lpstr>
      <vt:lpstr>Applications</vt:lpstr>
      <vt:lpstr>Applications (cont.)</vt:lpstr>
      <vt:lpstr>Base applications</vt:lpstr>
      <vt:lpstr>Base applications (cont.) </vt:lpstr>
      <vt:lpstr>Base applications (cont.) Character limits for free-form IDs</vt:lpstr>
      <vt:lpstr>Madrid applications</vt:lpstr>
      <vt:lpstr>Intent-to-use (ITU) filings</vt:lpstr>
      <vt:lpstr>Post-registration maintenance filings</vt:lpstr>
      <vt:lpstr>Post-registration maintenance filings (cont.)  </vt:lpstr>
      <vt:lpstr>Post-registration maintenance filings (cont.)</vt:lpstr>
      <vt:lpstr>Post-registration maintenance filings (cont.)</vt:lpstr>
      <vt:lpstr>Letters of protest (LOPs) and petitions</vt:lpstr>
      <vt:lpstr>Letters of protest (LOPs) and petitions (cont.)</vt:lpstr>
      <vt:lpstr>Letters of protest (LOPs) and petitions (cont.)</vt:lpstr>
      <vt:lpstr>Additional Information</vt:lpstr>
      <vt:lpstr>Analyses and Alternatives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created xsi:type="dcterms:W3CDTF">2023-10-18T20:42:34Z</dcterms:created>
  <dcterms:modified xsi:type="dcterms:W3CDTF">2024-03-12T15:34:27Z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0x010100750E706FC5A2264E9A765CCB84A49BFB</vt:lpwstr>
  </property>
</Properties>
</file>