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1" r:id="rId1"/>
    <p:sldMasterId id="2147483676" r:id="rId2"/>
    <p:sldMasterId id="2147483697" r:id="rId3"/>
    <p:sldMasterId id="2147483714" r:id="rId4"/>
    <p:sldMasterId id="2147483722" r:id="rId5"/>
    <p:sldMasterId id="2147483739" r:id="rId6"/>
    <p:sldMasterId id="2147483756" r:id="rId7"/>
    <p:sldMasterId id="2147483774" r:id="rId8"/>
  </p:sldMasterIdLst>
  <p:notesMasterIdLst>
    <p:notesMasterId r:id="rId52"/>
  </p:notesMasterIdLst>
  <p:handoutMasterIdLst>
    <p:handoutMasterId r:id="rId53"/>
  </p:handoutMasterIdLst>
  <p:sldIdLst>
    <p:sldId id="676" r:id="rId9"/>
    <p:sldId id="573" r:id="rId10"/>
    <p:sldId id="583" r:id="rId11"/>
    <p:sldId id="590" r:id="rId12"/>
    <p:sldId id="542" r:id="rId13"/>
    <p:sldId id="881" r:id="rId14"/>
    <p:sldId id="648" r:id="rId15"/>
    <p:sldId id="884" r:id="rId16"/>
    <p:sldId id="546" r:id="rId17"/>
    <p:sldId id="888" r:id="rId18"/>
    <p:sldId id="683" r:id="rId19"/>
    <p:sldId id="617" r:id="rId20"/>
    <p:sldId id="618" r:id="rId21"/>
    <p:sldId id="882" r:id="rId22"/>
    <p:sldId id="619" r:id="rId23"/>
    <p:sldId id="620" r:id="rId24"/>
    <p:sldId id="887" r:id="rId25"/>
    <p:sldId id="886" r:id="rId26"/>
    <p:sldId id="889" r:id="rId27"/>
    <p:sldId id="350" r:id="rId28"/>
    <p:sldId id="326" r:id="rId29"/>
    <p:sldId id="353" r:id="rId30"/>
    <p:sldId id="890" r:id="rId31"/>
    <p:sldId id="883" r:id="rId32"/>
    <p:sldId id="892" r:id="rId33"/>
    <p:sldId id="893" r:id="rId34"/>
    <p:sldId id="894" r:id="rId35"/>
    <p:sldId id="602" r:id="rId36"/>
    <p:sldId id="626" r:id="rId37"/>
    <p:sldId id="653" r:id="rId38"/>
    <p:sldId id="651" r:id="rId39"/>
    <p:sldId id="895" r:id="rId40"/>
    <p:sldId id="604" r:id="rId41"/>
    <p:sldId id="607" r:id="rId42"/>
    <p:sldId id="663" r:id="rId43"/>
    <p:sldId id="873" r:id="rId44"/>
    <p:sldId id="874" r:id="rId45"/>
    <p:sldId id="896" r:id="rId46"/>
    <p:sldId id="684" r:id="rId47"/>
    <p:sldId id="276" r:id="rId48"/>
    <p:sldId id="512" r:id="rId49"/>
    <p:sldId id="880" r:id="rId50"/>
    <p:sldId id="556" r:id="rId5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0" autoAdjust="0"/>
    <p:restoredTop sz="93241" autoAdjust="0"/>
  </p:normalViewPr>
  <p:slideViewPr>
    <p:cSldViewPr snapToGrid="0" snapToObjects="1">
      <p:cViewPr varScale="1">
        <p:scale>
          <a:sx n="104" d="100"/>
          <a:sy n="104" d="100"/>
        </p:scale>
        <p:origin x="108" y="17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16</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29</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9</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14</c:v>
                </c:pt>
                <c:pt idx="1">
                  <c:v>3</c:v>
                </c:pt>
                <c:pt idx="2">
                  <c:v>12</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1/17/2023</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1/17/2023</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2375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175166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28125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97865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322291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u="sng"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68723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384265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1329634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3481918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367799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64246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919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4138729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120806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1070627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196240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3616545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3254269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239841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09479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18979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828866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370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82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862288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80501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4227958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3672302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43</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0652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78186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72900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2303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40258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669656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10.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4894551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947346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856053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6452970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112810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18729784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2710357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3341685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8527615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8419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95672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418393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218499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822980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66344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36516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17093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6632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55753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02936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86175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3319061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243760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77722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606305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406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73631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0123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48537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4531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48085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26545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45930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084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A5DC3BEE-8AFD-4F5B-AD61-58EA77C5BE4F}"/>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90FB35AB-E507-4492-B913-C539A7D1BD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a:extLst>
              <a:ext uri="{FF2B5EF4-FFF2-40B4-BE49-F238E27FC236}">
                <a16:creationId xmlns:a16="http://schemas.microsoft.com/office/drawing/2014/main" id="{2F36DF37-BAE4-4141-BDD0-1CFE0EAFD66B}"/>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857145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
        <p:nvSpPr>
          <p:cNvPr id="12" name="Rectangle 11">
            <a:extLst>
              <a:ext uri="{FF2B5EF4-FFF2-40B4-BE49-F238E27FC236}">
                <a16:creationId xmlns:a16="http://schemas.microsoft.com/office/drawing/2014/main" id="{79F644E1-9BE9-4AA7-9231-616B51F12EB7}"/>
              </a:ext>
            </a:extLst>
          </p:cNvPr>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5" name="Rectangle 9">
            <a:extLst>
              <a:ext uri="{FF2B5EF4-FFF2-40B4-BE49-F238E27FC236}">
                <a16:creationId xmlns:a16="http://schemas.microsoft.com/office/drawing/2014/main" id="{3607F247-1D8D-4D4C-BB66-C7CA9E639FCB}"/>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6" name="Picture 15" descr="USPTO-logo-reverse-stacked-500px.png">
            <a:extLst>
              <a:ext uri="{FF2B5EF4-FFF2-40B4-BE49-F238E27FC236}">
                <a16:creationId xmlns:a16="http://schemas.microsoft.com/office/drawing/2014/main" id="{2623F358-5754-4501-8B51-604EAEEDDD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7" name="Rectangle 9">
            <a:extLst>
              <a:ext uri="{FF2B5EF4-FFF2-40B4-BE49-F238E27FC236}">
                <a16:creationId xmlns:a16="http://schemas.microsoft.com/office/drawing/2014/main" id="{072E34DF-ECF5-417A-874D-0EBD94B7AE30}"/>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48025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96779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1390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36454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92788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64426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37578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4053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50290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3006928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
        <p:nvSpPr>
          <p:cNvPr id="5" name="Rectangle 4">
            <a:extLst>
              <a:ext uri="{FF2B5EF4-FFF2-40B4-BE49-F238E27FC236}">
                <a16:creationId xmlns:a16="http://schemas.microsoft.com/office/drawing/2014/main" id="{72BDFBB8-51CE-4082-A436-36F9D25FBFD7}"/>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80A0D820-AC19-4DFE-AF93-02985D1321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811850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3B50E31E-927D-488E-9FB6-62E28416A5AF}"/>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2D0DE17A-D33C-44FA-B8AD-CEBAC9AC1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971629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73836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599870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5398197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257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33375905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3485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37170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0607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70649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18121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6979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6535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008713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32181865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40631676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147879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0962790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4165120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8575178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1"/>
            <a:ext cx="77724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370332" indent="0" algn="ctr">
              <a:buNone/>
              <a:defRPr>
                <a:solidFill>
                  <a:schemeClr val="tx1">
                    <a:tint val="75000"/>
                  </a:schemeClr>
                </a:solidFill>
              </a:defRPr>
            </a:lvl2pPr>
            <a:lvl3pPr marL="740664" indent="0" algn="ctr">
              <a:buNone/>
              <a:defRPr>
                <a:solidFill>
                  <a:schemeClr val="tx1">
                    <a:tint val="75000"/>
                  </a:schemeClr>
                </a:solidFill>
              </a:defRPr>
            </a:lvl3pPr>
            <a:lvl4pPr marL="1110996" indent="0" algn="ctr">
              <a:buNone/>
              <a:defRPr>
                <a:solidFill>
                  <a:schemeClr val="tx1">
                    <a:tint val="75000"/>
                  </a:schemeClr>
                </a:solidFill>
              </a:defRPr>
            </a:lvl4pPr>
            <a:lvl5pPr marL="1481328" indent="0" algn="ctr">
              <a:buNone/>
              <a:defRPr>
                <a:solidFill>
                  <a:schemeClr val="tx1">
                    <a:tint val="75000"/>
                  </a:schemeClr>
                </a:solidFill>
              </a:defRPr>
            </a:lvl5pPr>
            <a:lvl6pPr marL="1851660" indent="0" algn="ctr">
              <a:buNone/>
              <a:defRPr>
                <a:solidFill>
                  <a:schemeClr val="tx1">
                    <a:tint val="75000"/>
                  </a:schemeClr>
                </a:solidFill>
              </a:defRPr>
            </a:lvl6pPr>
            <a:lvl7pPr marL="2221992" indent="0" algn="ctr">
              <a:buNone/>
              <a:defRPr>
                <a:solidFill>
                  <a:schemeClr val="tx1">
                    <a:tint val="75000"/>
                  </a:schemeClr>
                </a:solidFill>
              </a:defRPr>
            </a:lvl7pPr>
            <a:lvl8pPr marL="2592324" indent="0" algn="ctr">
              <a:buNone/>
              <a:defRPr>
                <a:solidFill>
                  <a:schemeClr val="tx1">
                    <a:tint val="75000"/>
                  </a:schemeClr>
                </a:solidFill>
              </a:defRPr>
            </a:lvl8pPr>
            <a:lvl9pPr marL="2962656"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3"/>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sp>
        <p:nvSpPr>
          <p:cNvPr id="7" name="Rectangle 9"/>
          <p:cNvSpPr/>
          <p:nvPr userDrawn="1"/>
        </p:nvSpPr>
        <p:spPr>
          <a:xfrm>
            <a:off x="-6194" y="4283564"/>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3"/>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spTree>
    <p:extLst>
      <p:ext uri="{BB962C8B-B14F-4D97-AF65-F5344CB8AC3E}">
        <p14:creationId xmlns:p14="http://schemas.microsoft.com/office/powerpoint/2010/main" val="12214955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2"/>
            <a:ext cx="9150889" cy="5456393"/>
          </a:xfrm>
          <a:prstGeom prst="rect">
            <a:avLst/>
          </a:prstGeom>
        </p:spPr>
      </p:pic>
      <p:sp>
        <p:nvSpPr>
          <p:cNvPr id="2" name="Title 1"/>
          <p:cNvSpPr>
            <a:spLocks noGrp="1"/>
          </p:cNvSpPr>
          <p:nvPr>
            <p:ph type="ctrTitle"/>
          </p:nvPr>
        </p:nvSpPr>
        <p:spPr>
          <a:xfrm>
            <a:off x="685800" y="1277211"/>
            <a:ext cx="77724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370332" indent="0" algn="ctr">
              <a:buNone/>
              <a:defRPr>
                <a:solidFill>
                  <a:schemeClr val="tx1">
                    <a:tint val="75000"/>
                  </a:schemeClr>
                </a:solidFill>
              </a:defRPr>
            </a:lvl2pPr>
            <a:lvl3pPr marL="740664" indent="0" algn="ctr">
              <a:buNone/>
              <a:defRPr>
                <a:solidFill>
                  <a:schemeClr val="tx1">
                    <a:tint val="75000"/>
                  </a:schemeClr>
                </a:solidFill>
              </a:defRPr>
            </a:lvl3pPr>
            <a:lvl4pPr marL="1110996" indent="0" algn="ctr">
              <a:buNone/>
              <a:defRPr>
                <a:solidFill>
                  <a:schemeClr val="tx1">
                    <a:tint val="75000"/>
                  </a:schemeClr>
                </a:solidFill>
              </a:defRPr>
            </a:lvl4pPr>
            <a:lvl5pPr marL="1481328" indent="0" algn="ctr">
              <a:buNone/>
              <a:defRPr>
                <a:solidFill>
                  <a:schemeClr val="tx1">
                    <a:tint val="75000"/>
                  </a:schemeClr>
                </a:solidFill>
              </a:defRPr>
            </a:lvl5pPr>
            <a:lvl6pPr marL="1851660" indent="0" algn="ctr">
              <a:buNone/>
              <a:defRPr>
                <a:solidFill>
                  <a:schemeClr val="tx1">
                    <a:tint val="75000"/>
                  </a:schemeClr>
                </a:solidFill>
              </a:defRPr>
            </a:lvl6pPr>
            <a:lvl7pPr marL="2221992" indent="0" algn="ctr">
              <a:buNone/>
              <a:defRPr>
                <a:solidFill>
                  <a:schemeClr val="tx1">
                    <a:tint val="75000"/>
                  </a:schemeClr>
                </a:solidFill>
              </a:defRPr>
            </a:lvl7pPr>
            <a:lvl8pPr marL="2592324" indent="0" algn="ctr">
              <a:buNone/>
              <a:defRPr>
                <a:solidFill>
                  <a:schemeClr val="tx1">
                    <a:tint val="75000"/>
                  </a:schemeClr>
                </a:solidFill>
              </a:defRPr>
            </a:lvl8pPr>
            <a:lvl9pPr marL="2962656"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3"/>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sp>
        <p:nvSpPr>
          <p:cNvPr id="9" name="Rectangle 8"/>
          <p:cNvSpPr/>
          <p:nvPr userDrawn="1"/>
        </p:nvSpPr>
        <p:spPr>
          <a:xfrm>
            <a:off x="0" y="6"/>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58" dirty="0"/>
          </a:p>
        </p:txBody>
      </p:sp>
      <p:sp>
        <p:nvSpPr>
          <p:cNvPr id="11" name="Rectangle 9"/>
          <p:cNvSpPr/>
          <p:nvPr userDrawn="1"/>
        </p:nvSpPr>
        <p:spPr>
          <a:xfrm>
            <a:off x="-6194" y="4283564"/>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3"/>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spTree>
    <p:extLst>
      <p:ext uri="{BB962C8B-B14F-4D97-AF65-F5344CB8AC3E}">
        <p14:creationId xmlns:p14="http://schemas.microsoft.com/office/powerpoint/2010/main" val="389596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457200" y="1447587"/>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648">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648414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226409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sp>
        <p:nvSpPr>
          <p:cNvPr id="2" name="Title 1"/>
          <p:cNvSpPr>
            <a:spLocks noGrp="1"/>
          </p:cNvSpPr>
          <p:nvPr>
            <p:ph type="title"/>
          </p:nvPr>
        </p:nvSpPr>
        <p:spPr>
          <a:xfrm>
            <a:off x="722313" y="3672419"/>
            <a:ext cx="7772400" cy="1135063"/>
          </a:xfrm>
        </p:spPr>
        <p:txBody>
          <a:bodyPr anchor="t"/>
          <a:lstStyle>
            <a:lvl1pPr algn="l">
              <a:defRPr sz="324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20">
                <a:solidFill>
                  <a:schemeClr val="tx2">
                    <a:lumMod val="20000"/>
                    <a:lumOff val="80000"/>
                  </a:schemeClr>
                </a:solidFill>
              </a:defRPr>
            </a:lvl1pPr>
            <a:lvl2pPr marL="370332" indent="0">
              <a:buNone/>
              <a:defRPr sz="1458">
                <a:solidFill>
                  <a:schemeClr val="tx1">
                    <a:tint val="75000"/>
                  </a:schemeClr>
                </a:solidFill>
              </a:defRPr>
            </a:lvl2pPr>
            <a:lvl3pPr marL="740664" indent="0">
              <a:buNone/>
              <a:defRPr sz="1296">
                <a:solidFill>
                  <a:schemeClr val="tx1">
                    <a:tint val="75000"/>
                  </a:schemeClr>
                </a:solidFill>
              </a:defRPr>
            </a:lvl3pPr>
            <a:lvl4pPr marL="1110996" indent="0">
              <a:buNone/>
              <a:defRPr sz="1134">
                <a:solidFill>
                  <a:schemeClr val="tx1">
                    <a:tint val="75000"/>
                  </a:schemeClr>
                </a:solidFill>
              </a:defRPr>
            </a:lvl4pPr>
            <a:lvl5pPr marL="1481328" indent="0">
              <a:buNone/>
              <a:defRPr sz="1134">
                <a:solidFill>
                  <a:schemeClr val="tx1">
                    <a:tint val="75000"/>
                  </a:schemeClr>
                </a:solidFill>
              </a:defRPr>
            </a:lvl5pPr>
            <a:lvl6pPr marL="1851660" indent="0">
              <a:buNone/>
              <a:defRPr sz="1134">
                <a:solidFill>
                  <a:schemeClr val="tx1">
                    <a:tint val="75000"/>
                  </a:schemeClr>
                </a:solidFill>
              </a:defRPr>
            </a:lvl6pPr>
            <a:lvl7pPr marL="2221992" indent="0">
              <a:buNone/>
              <a:defRPr sz="1134">
                <a:solidFill>
                  <a:schemeClr val="tx1">
                    <a:tint val="75000"/>
                  </a:schemeClr>
                </a:solidFill>
              </a:defRPr>
            </a:lvl7pPr>
            <a:lvl8pPr marL="2592324" indent="0">
              <a:buNone/>
              <a:defRPr sz="1134">
                <a:solidFill>
                  <a:schemeClr val="tx1">
                    <a:tint val="75000"/>
                  </a:schemeClr>
                </a:solidFill>
              </a:defRPr>
            </a:lvl8pPr>
            <a:lvl9pPr marL="2962656" indent="0">
              <a:buNone/>
              <a:defRPr sz="1134">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742031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333503"/>
            <a:ext cx="4038600" cy="3422385"/>
          </a:xfrm>
        </p:spPr>
        <p:txBody>
          <a:bodyPr/>
          <a:lstStyle>
            <a:lvl1pPr>
              <a:defRPr sz="2268"/>
            </a:lvl1pPr>
            <a:lvl2pPr>
              <a:defRPr sz="1944"/>
            </a:lvl2pPr>
            <a:lvl3pPr>
              <a:defRPr sz="1620"/>
            </a:lvl3pPr>
            <a:lvl4pPr>
              <a:defRPr sz="1458"/>
            </a:lvl4pPr>
            <a:lvl5pPr>
              <a:defRPr sz="1458"/>
            </a:lvl5pPr>
            <a:lvl6pPr>
              <a:defRPr sz="1458"/>
            </a:lvl6pPr>
            <a:lvl7pPr>
              <a:defRPr sz="1458"/>
            </a:lvl7pPr>
            <a:lvl8pPr>
              <a:defRPr sz="1458"/>
            </a:lvl8pPr>
            <a:lvl9pPr>
              <a:defRPr sz="145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3"/>
            <a:ext cx="4038600" cy="3422385"/>
          </a:xfrm>
        </p:spPr>
        <p:txBody>
          <a:bodyPr/>
          <a:lstStyle>
            <a:lvl1pPr>
              <a:defRPr sz="2268"/>
            </a:lvl1pPr>
            <a:lvl2pPr>
              <a:defRPr sz="1944"/>
            </a:lvl2pPr>
            <a:lvl3pPr>
              <a:defRPr sz="1620"/>
            </a:lvl3pPr>
            <a:lvl4pPr>
              <a:defRPr sz="1458"/>
            </a:lvl4pPr>
            <a:lvl5pPr>
              <a:defRPr sz="1458"/>
            </a:lvl5pPr>
            <a:lvl6pPr>
              <a:defRPr sz="1458"/>
            </a:lvl6pPr>
            <a:lvl7pPr>
              <a:defRPr sz="1458"/>
            </a:lvl7pPr>
            <a:lvl8pPr>
              <a:defRPr sz="1458"/>
            </a:lvl8pPr>
            <a:lvl9pPr>
              <a:defRPr sz="145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1319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457200" y="1423203"/>
            <a:ext cx="4040188" cy="533135"/>
          </a:xfrm>
        </p:spPr>
        <p:txBody>
          <a:bodyPr anchor="b"/>
          <a:lstStyle>
            <a:lvl1pPr marL="0" indent="0">
              <a:buNone/>
              <a:defRPr sz="1944" b="1"/>
            </a:lvl1pPr>
            <a:lvl2pPr marL="370332" indent="0">
              <a:buNone/>
              <a:defRPr sz="1620" b="1"/>
            </a:lvl2pPr>
            <a:lvl3pPr marL="740664" indent="0">
              <a:buNone/>
              <a:defRPr sz="1458" b="1"/>
            </a:lvl3pPr>
            <a:lvl4pPr marL="1110996" indent="0">
              <a:buNone/>
              <a:defRPr sz="1296" b="1"/>
            </a:lvl4pPr>
            <a:lvl5pPr marL="1481328" indent="0">
              <a:buNone/>
              <a:defRPr sz="1296" b="1"/>
            </a:lvl5pPr>
            <a:lvl6pPr marL="1851660" indent="0">
              <a:buNone/>
              <a:defRPr sz="1296" b="1"/>
            </a:lvl6pPr>
            <a:lvl7pPr marL="2221992" indent="0">
              <a:buNone/>
              <a:defRPr sz="1296" b="1"/>
            </a:lvl7pPr>
            <a:lvl8pPr marL="2592324" indent="0">
              <a:buNone/>
              <a:defRPr sz="1296" b="1"/>
            </a:lvl8pPr>
            <a:lvl9pPr marL="2962656" indent="0">
              <a:buNone/>
              <a:defRPr sz="1296" b="1"/>
            </a:lvl9pPr>
          </a:lstStyle>
          <a:p>
            <a:pPr lvl="0"/>
            <a:r>
              <a:rPr lang="en-US"/>
              <a:t>Edit Master text styles</a:t>
            </a:r>
          </a:p>
        </p:txBody>
      </p:sp>
      <p:sp>
        <p:nvSpPr>
          <p:cNvPr id="4" name="Content Placeholder 3"/>
          <p:cNvSpPr>
            <a:spLocks noGrp="1"/>
          </p:cNvSpPr>
          <p:nvPr>
            <p:ph sz="half" idx="2"/>
          </p:nvPr>
        </p:nvSpPr>
        <p:spPr>
          <a:xfrm>
            <a:off x="457200" y="1956338"/>
            <a:ext cx="4040188" cy="2869665"/>
          </a:xfrm>
        </p:spPr>
        <p:txBody>
          <a:bodyPr/>
          <a:lstStyle>
            <a:lvl1pPr>
              <a:defRPr sz="1944"/>
            </a:lvl1pPr>
            <a:lvl2pPr>
              <a:defRPr sz="1620"/>
            </a:lvl2pPr>
            <a:lvl3pPr>
              <a:defRPr sz="1458"/>
            </a:lvl3pPr>
            <a:lvl4pPr>
              <a:defRPr sz="1296"/>
            </a:lvl4pPr>
            <a:lvl5pPr>
              <a:defRPr sz="1296"/>
            </a:lvl5pPr>
            <a:lvl6pPr>
              <a:defRPr sz="1296"/>
            </a:lvl6pPr>
            <a:lvl7pPr>
              <a:defRPr sz="1296"/>
            </a:lvl7pPr>
            <a:lvl8pPr>
              <a:defRPr sz="1296"/>
            </a:lvl8pPr>
            <a:lvl9pPr>
              <a:defRPr sz="129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3"/>
            <a:ext cx="4041775" cy="533135"/>
          </a:xfrm>
        </p:spPr>
        <p:txBody>
          <a:bodyPr anchor="b"/>
          <a:lstStyle>
            <a:lvl1pPr marL="0" indent="0">
              <a:buNone/>
              <a:defRPr sz="1944" b="1"/>
            </a:lvl1pPr>
            <a:lvl2pPr marL="370332" indent="0">
              <a:buNone/>
              <a:defRPr sz="1620" b="1"/>
            </a:lvl2pPr>
            <a:lvl3pPr marL="740664" indent="0">
              <a:buNone/>
              <a:defRPr sz="1458" b="1"/>
            </a:lvl3pPr>
            <a:lvl4pPr marL="1110996" indent="0">
              <a:buNone/>
              <a:defRPr sz="1296" b="1"/>
            </a:lvl4pPr>
            <a:lvl5pPr marL="1481328" indent="0">
              <a:buNone/>
              <a:defRPr sz="1296" b="1"/>
            </a:lvl5pPr>
            <a:lvl6pPr marL="1851660" indent="0">
              <a:buNone/>
              <a:defRPr sz="1296" b="1"/>
            </a:lvl6pPr>
            <a:lvl7pPr marL="2221992" indent="0">
              <a:buNone/>
              <a:defRPr sz="1296" b="1"/>
            </a:lvl7pPr>
            <a:lvl8pPr marL="2592324" indent="0">
              <a:buNone/>
              <a:defRPr sz="1296" b="1"/>
            </a:lvl8pPr>
            <a:lvl9pPr marL="2962656" indent="0">
              <a:buNone/>
              <a:defRPr sz="1296" b="1"/>
            </a:lvl9pPr>
          </a:lstStyle>
          <a:p>
            <a:pPr lvl="0"/>
            <a:r>
              <a:rPr lang="en-US"/>
              <a:t>Edit Master text styles</a:t>
            </a:r>
          </a:p>
        </p:txBody>
      </p:sp>
      <p:sp>
        <p:nvSpPr>
          <p:cNvPr id="6" name="Content Placeholder 5"/>
          <p:cNvSpPr>
            <a:spLocks noGrp="1"/>
          </p:cNvSpPr>
          <p:nvPr>
            <p:ph sz="quarter" idx="4"/>
          </p:nvPr>
        </p:nvSpPr>
        <p:spPr>
          <a:xfrm>
            <a:off x="4645028" y="1956338"/>
            <a:ext cx="4041775" cy="2869665"/>
          </a:xfrm>
        </p:spPr>
        <p:txBody>
          <a:bodyPr/>
          <a:lstStyle>
            <a:lvl1pPr>
              <a:defRPr sz="1944"/>
            </a:lvl1pPr>
            <a:lvl2pPr>
              <a:defRPr sz="1620"/>
            </a:lvl2pPr>
            <a:lvl3pPr>
              <a:defRPr sz="1458"/>
            </a:lvl3pPr>
            <a:lvl4pPr>
              <a:defRPr sz="1296"/>
            </a:lvl4pPr>
            <a:lvl5pPr>
              <a:defRPr sz="1296"/>
            </a:lvl5pPr>
            <a:lvl6pPr>
              <a:defRPr sz="1296"/>
            </a:lvl6pPr>
            <a:lvl7pPr>
              <a:defRPr sz="1296"/>
            </a:lvl7pPr>
            <a:lvl8pPr>
              <a:defRPr sz="1296"/>
            </a:lvl8pPr>
            <a:lvl9pPr>
              <a:defRPr sz="129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207513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417409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038934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58" dirty="0"/>
          </a:p>
        </p:txBody>
      </p:sp>
      <p:sp>
        <p:nvSpPr>
          <p:cNvPr id="6" name="Content Placeholder 5"/>
          <p:cNvSpPr>
            <a:spLocks noGrp="1"/>
          </p:cNvSpPr>
          <p:nvPr>
            <p:ph sz="quarter" idx="4" hasCustomPrompt="1"/>
          </p:nvPr>
        </p:nvSpPr>
        <p:spPr>
          <a:xfrm>
            <a:off x="1065009" y="4131484"/>
            <a:ext cx="7681428" cy="489163"/>
          </a:xfrm>
        </p:spPr>
        <p:txBody>
          <a:bodyPr anchor="b">
            <a:normAutofit/>
          </a:bodyPr>
          <a:lstStyle>
            <a:lvl1pPr marL="0" indent="0" algn="r">
              <a:buFont typeface="Courier New" panose="02070309020205020404" pitchFamily="49" charset="0"/>
              <a:buNone/>
              <a:defRPr sz="1296" b="1" spc="162" baseline="0">
                <a:latin typeface="+mn-lt"/>
              </a:defRPr>
            </a:lvl1pPr>
            <a:lvl2pPr marL="722147" indent="-277749">
              <a:buFont typeface="Arial" panose="020B0604020202020204" pitchFamily="34" charset="0"/>
              <a:buChar char="•"/>
              <a:defRPr sz="1944"/>
            </a:lvl2pPr>
            <a:lvl3pPr marL="1110996" indent="-222200">
              <a:buFont typeface="Wingdings" panose="05000000000000000000" pitchFamily="2" charset="2"/>
              <a:buChar char="§"/>
              <a:defRPr sz="1750"/>
            </a:lvl3pPr>
            <a:lvl4pPr>
              <a:defRPr sz="1556"/>
            </a:lvl4pPr>
            <a:lvl5pPr>
              <a:defRPr sz="1556"/>
            </a:lvl5pPr>
            <a:lvl6pPr>
              <a:defRPr sz="1556"/>
            </a:lvl6pPr>
            <a:lvl7pPr>
              <a:defRPr sz="1556"/>
            </a:lvl7pPr>
            <a:lvl8pPr>
              <a:defRPr sz="1556"/>
            </a:lvl8pPr>
            <a:lvl9pPr>
              <a:defRPr sz="1556"/>
            </a:lvl9pPr>
          </a:lstStyle>
          <a:p>
            <a:pPr lvl="0"/>
            <a:r>
              <a:rPr lang="en-US"/>
              <a:t>- CREDIT IN ALL CAPS</a:t>
            </a:r>
          </a:p>
        </p:txBody>
      </p:sp>
      <p:sp>
        <p:nvSpPr>
          <p:cNvPr id="7" name="Title 1"/>
          <p:cNvSpPr>
            <a:spLocks noGrp="1"/>
          </p:cNvSpPr>
          <p:nvPr>
            <p:ph type="title" hasCustomPrompt="1"/>
          </p:nvPr>
        </p:nvSpPr>
        <p:spPr>
          <a:xfrm>
            <a:off x="747425" y="834890"/>
            <a:ext cx="7999012" cy="3101009"/>
          </a:xfrm>
        </p:spPr>
        <p:txBody>
          <a:bodyPr anchor="t">
            <a:normAutofit/>
          </a:bodyPr>
          <a:lstStyle>
            <a:lvl1pPr algn="l">
              <a:defRPr sz="324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521288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2" y="1391429"/>
            <a:ext cx="4021100" cy="1990444"/>
          </a:xfrm>
          <a:prstGeom prst="rect">
            <a:avLst/>
          </a:prstGeom>
        </p:spPr>
      </p:pic>
      <p:sp>
        <p:nvSpPr>
          <p:cNvPr id="6" name="Subtitle 2"/>
          <p:cNvSpPr>
            <a:spLocks noGrp="1"/>
          </p:cNvSpPr>
          <p:nvPr>
            <p:ph type="subTitle" idx="1" hasCustomPrompt="1"/>
          </p:nvPr>
        </p:nvSpPr>
        <p:spPr>
          <a:xfrm>
            <a:off x="685799" y="4348637"/>
            <a:ext cx="7885827" cy="746877"/>
          </a:xfrm>
        </p:spPr>
        <p:txBody>
          <a:bodyPr anchor="b">
            <a:normAutofit/>
          </a:bodyPr>
          <a:lstStyle>
            <a:lvl1pPr marL="0" indent="0" algn="ctr">
              <a:buNone/>
              <a:defRPr sz="2268">
                <a:solidFill>
                  <a:schemeClr val="bg1"/>
                </a:solidFill>
              </a:defRPr>
            </a:lvl1pPr>
            <a:lvl2pPr marL="370332" indent="0" algn="ctr">
              <a:buNone/>
              <a:defRPr>
                <a:solidFill>
                  <a:schemeClr val="tx1">
                    <a:tint val="75000"/>
                  </a:schemeClr>
                </a:solidFill>
              </a:defRPr>
            </a:lvl2pPr>
            <a:lvl3pPr marL="740664" indent="0" algn="ctr">
              <a:buNone/>
              <a:defRPr>
                <a:solidFill>
                  <a:schemeClr val="tx1">
                    <a:tint val="75000"/>
                  </a:schemeClr>
                </a:solidFill>
              </a:defRPr>
            </a:lvl3pPr>
            <a:lvl4pPr marL="1110996" indent="0" algn="ctr">
              <a:buNone/>
              <a:defRPr>
                <a:solidFill>
                  <a:schemeClr val="tx1">
                    <a:tint val="75000"/>
                  </a:schemeClr>
                </a:solidFill>
              </a:defRPr>
            </a:lvl4pPr>
            <a:lvl5pPr marL="1481328" indent="0" algn="ctr">
              <a:buNone/>
              <a:defRPr>
                <a:solidFill>
                  <a:schemeClr val="tx1">
                    <a:tint val="75000"/>
                  </a:schemeClr>
                </a:solidFill>
              </a:defRPr>
            </a:lvl5pPr>
            <a:lvl6pPr marL="1851660" indent="0" algn="ctr">
              <a:buNone/>
              <a:defRPr>
                <a:solidFill>
                  <a:schemeClr val="tx1">
                    <a:tint val="75000"/>
                  </a:schemeClr>
                </a:solidFill>
              </a:defRPr>
            </a:lvl6pPr>
            <a:lvl7pPr marL="2221992" indent="0" algn="ctr">
              <a:buNone/>
              <a:defRPr>
                <a:solidFill>
                  <a:schemeClr val="tx1">
                    <a:tint val="75000"/>
                  </a:schemeClr>
                </a:solidFill>
              </a:defRPr>
            </a:lvl7pPr>
            <a:lvl8pPr marL="2592324" indent="0" algn="ctr">
              <a:buNone/>
              <a:defRPr>
                <a:solidFill>
                  <a:schemeClr val="tx1">
                    <a:tint val="75000"/>
                  </a:schemeClr>
                </a:solidFill>
              </a:defRPr>
            </a:lvl8pPr>
            <a:lvl9pPr marL="2962656"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758965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2" y="1862279"/>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2" y="1852119"/>
            <a:ext cx="4021100" cy="1990444"/>
          </a:xfrm>
          <a:prstGeom prst="rect">
            <a:avLst/>
          </a:prstGeom>
        </p:spPr>
      </p:pic>
    </p:spTree>
    <p:extLst>
      <p:ext uri="{BB962C8B-B14F-4D97-AF65-F5344CB8AC3E}">
        <p14:creationId xmlns:p14="http://schemas.microsoft.com/office/powerpoint/2010/main" val="381260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8"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sp>
        <p:nvSpPr>
          <p:cNvPr id="7" name="object 2"/>
          <p:cNvSpPr/>
          <p:nvPr userDrawn="1"/>
        </p:nvSpPr>
        <p:spPr>
          <a:xfrm>
            <a:off x="2631948" y="763222"/>
            <a:ext cx="3703320" cy="4114800"/>
          </a:xfrm>
          <a:prstGeom prst="rect">
            <a:avLst/>
          </a:prstGeom>
          <a:blipFill>
            <a:blip r:embed="rId3" cstate="print"/>
            <a:stretch>
              <a:fillRect/>
            </a:stretch>
          </a:blipFill>
        </p:spPr>
        <p:txBody>
          <a:bodyPr wrap="square" lIns="0" tIns="0" rIns="0" bIns="0" rtlCol="0"/>
          <a:lstStyle/>
          <a:p>
            <a:endParaRPr sz="1458" dirty="0"/>
          </a:p>
        </p:txBody>
      </p:sp>
    </p:spTree>
    <p:extLst>
      <p:ext uri="{BB962C8B-B14F-4D97-AF65-F5344CB8AC3E}">
        <p14:creationId xmlns:p14="http://schemas.microsoft.com/office/powerpoint/2010/main" val="41660353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2" y="975745"/>
            <a:ext cx="3396343" cy="640816"/>
          </a:xfrm>
          <a:prstGeom prst="rect">
            <a:avLst/>
          </a:prstGeom>
          <a:noFill/>
        </p:spPr>
        <p:txBody>
          <a:bodyPr wrap="square" rtlCol="0">
            <a:spAutoFit/>
          </a:bodyPr>
          <a:lstStyle/>
          <a:p>
            <a:r>
              <a:rPr lang="en-US" sz="3564" b="1" dirty="0">
                <a:solidFill>
                  <a:schemeClr val="bg1"/>
                </a:solidFill>
              </a:rPr>
              <a:t>Thank</a:t>
            </a:r>
            <a:r>
              <a:rPr lang="en-US" sz="3564"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5" cy="519383"/>
          </a:xfrm>
        </p:spPr>
        <p:txBody>
          <a:bodyPr>
            <a:normAutofit/>
          </a:bodyPr>
          <a:lstStyle>
            <a:lvl1pPr marL="0" indent="0">
              <a:buNone/>
              <a:defRPr sz="2268"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303522" y="2637702"/>
            <a:ext cx="2816225" cy="519383"/>
          </a:xfrm>
        </p:spPr>
        <p:txBody>
          <a:bodyPr>
            <a:normAutofit/>
          </a:bodyPr>
          <a:lstStyle>
            <a:lvl1pPr marL="0" indent="0">
              <a:buNone/>
              <a:defRPr sz="1458"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303522" y="3462967"/>
            <a:ext cx="2816225" cy="365618"/>
          </a:xfrm>
        </p:spPr>
        <p:txBody>
          <a:bodyPr>
            <a:normAutofit/>
          </a:bodyPr>
          <a:lstStyle>
            <a:lvl1pPr marL="0" indent="0">
              <a:buNone/>
              <a:defRPr sz="1458"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303521" y="3828585"/>
            <a:ext cx="2816225" cy="386576"/>
          </a:xfrm>
        </p:spPr>
        <p:txBody>
          <a:bodyPr>
            <a:normAutofit/>
          </a:bodyPr>
          <a:lstStyle>
            <a:lvl1pPr marL="0" indent="0">
              <a:buNone/>
              <a:defRPr sz="1458" b="0">
                <a:solidFill>
                  <a:schemeClr val="bg1"/>
                </a:solidFill>
              </a:defRPr>
            </a:lvl1pPr>
          </a:lstStyle>
          <a:p>
            <a:pPr lvl="0"/>
            <a:r>
              <a:rPr lang="en-US"/>
              <a:t>Phone</a:t>
            </a:r>
          </a:p>
        </p:txBody>
      </p:sp>
      <p:sp>
        <p:nvSpPr>
          <p:cNvPr id="18" name="TextBox 17"/>
          <p:cNvSpPr txBox="1"/>
          <p:nvPr/>
        </p:nvSpPr>
        <p:spPr>
          <a:xfrm>
            <a:off x="5303522" y="4210158"/>
            <a:ext cx="2816225" cy="316690"/>
          </a:xfrm>
          <a:prstGeom prst="rect">
            <a:avLst/>
          </a:prstGeom>
          <a:noFill/>
        </p:spPr>
        <p:txBody>
          <a:bodyPr wrap="square" rtlCol="0">
            <a:spAutoFit/>
          </a:bodyPr>
          <a:lstStyle/>
          <a:p>
            <a:pPr marL="0" marR="0" lvl="0" indent="0" algn="l" defTabSz="370332" rtl="0" eaLnBrk="1" fontAlgn="auto" latinLnBrk="0" hangingPunct="1">
              <a:lnSpc>
                <a:spcPct val="100000"/>
              </a:lnSpc>
              <a:spcBef>
                <a:spcPts val="0"/>
              </a:spcBef>
              <a:spcAft>
                <a:spcPts val="0"/>
              </a:spcAft>
              <a:buClrTx/>
              <a:buSzTx/>
              <a:buFontTx/>
              <a:buNone/>
              <a:tabLst/>
              <a:defRPr/>
            </a:pPr>
            <a:r>
              <a:rPr lang="en-US" sz="1458"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4032379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losing slide w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181" dirty="0">
              <a:effectLst/>
              <a:latin typeface="Segoe UI"/>
            </a:endParaRPr>
          </a:p>
        </p:txBody>
      </p:sp>
      <p:sp>
        <p:nvSpPr>
          <p:cNvPr id="7" name="TextBox 6"/>
          <p:cNvSpPr txBox="1"/>
          <p:nvPr userDrawn="1"/>
        </p:nvSpPr>
        <p:spPr>
          <a:xfrm>
            <a:off x="4257136" y="2305265"/>
            <a:ext cx="4524914" cy="698204"/>
          </a:xfrm>
          <a:prstGeom prst="rect">
            <a:avLst/>
          </a:prstGeom>
          <a:noFill/>
        </p:spPr>
        <p:txBody>
          <a:bodyPr wrap="square" rtlCol="0">
            <a:spAutoFit/>
          </a:bodyPr>
          <a:lstStyle/>
          <a:p>
            <a:pPr algn="ctr"/>
            <a:r>
              <a:rPr lang="en-US" sz="3937" dirty="0">
                <a:solidFill>
                  <a:schemeClr val="bg1"/>
                </a:solidFill>
                <a:latin typeface="+mj-lt"/>
              </a:rPr>
              <a:t>THANK YOU</a:t>
            </a:r>
          </a:p>
        </p:txBody>
      </p:sp>
      <p:pic>
        <p:nvPicPr>
          <p:cNvPr id="8" name="Picture 7"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740" y="1023233"/>
            <a:ext cx="3404296" cy="3404296"/>
          </a:xfrm>
          <a:prstGeom prst="rect">
            <a:avLst/>
          </a:prstGeom>
        </p:spPr>
      </p:pic>
    </p:spTree>
    <p:extLst>
      <p:ext uri="{BB962C8B-B14F-4D97-AF65-F5344CB8AC3E}">
        <p14:creationId xmlns:p14="http://schemas.microsoft.com/office/powerpoint/2010/main" val="24072466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2" y="1852119"/>
            <a:ext cx="4021100" cy="1990444"/>
          </a:xfrm>
          <a:prstGeom prst="rect">
            <a:avLst/>
          </a:prstGeom>
        </p:spPr>
      </p:pic>
    </p:spTree>
    <p:extLst>
      <p:ext uri="{BB962C8B-B14F-4D97-AF65-F5344CB8AC3E}">
        <p14:creationId xmlns:p14="http://schemas.microsoft.com/office/powerpoint/2010/main" val="38194354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361" y="916907"/>
            <a:ext cx="3540643" cy="3881188"/>
          </a:xfrm>
          <a:prstGeom prst="rect">
            <a:avLst/>
          </a:prstGeom>
        </p:spPr>
      </p:pic>
    </p:spTree>
    <p:extLst>
      <p:ext uri="{BB962C8B-B14F-4D97-AF65-F5344CB8AC3E}">
        <p14:creationId xmlns:p14="http://schemas.microsoft.com/office/powerpoint/2010/main" val="3662006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337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35057023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06987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2031051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796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6.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6.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6.emf"/><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1.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image" Target="../media/image6.emf"/><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8.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4591236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7109766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6350787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20999391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458" dirty="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648">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0476981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hdr="0" ftr="0" dt="0"/>
  <p:txStyles>
    <p:titleStyle>
      <a:lvl1pPr algn="l" defTabSz="370332" rtl="0" eaLnBrk="1" latinLnBrk="0" hangingPunct="1">
        <a:spcBef>
          <a:spcPct val="0"/>
        </a:spcBef>
        <a:buNone/>
        <a:defRPr sz="3240" b="1" i="0" u="none" kern="1200">
          <a:solidFill>
            <a:schemeClr val="tx1"/>
          </a:solidFill>
          <a:latin typeface="Segoe UI"/>
          <a:ea typeface="+mj-ea"/>
          <a:cs typeface="+mj-cs"/>
        </a:defRPr>
      </a:lvl1pPr>
    </p:titleStyle>
    <p:bodyStyle>
      <a:lvl1pPr marL="277749" indent="-277749" algn="l" defTabSz="370332" rtl="0" eaLnBrk="1" latinLnBrk="0" hangingPunct="1">
        <a:spcBef>
          <a:spcPts val="729"/>
        </a:spcBef>
        <a:buFont typeface="Arial"/>
        <a:buChar char="•"/>
        <a:defRPr sz="2592" kern="1200">
          <a:solidFill>
            <a:schemeClr val="tx1"/>
          </a:solidFill>
          <a:latin typeface="Segoe UI" panose="020B0502040204020203" pitchFamily="34" charset="0"/>
          <a:ea typeface="+mn-ea"/>
          <a:cs typeface="Segoe UI" panose="020B0502040204020203" pitchFamily="34" charset="0"/>
        </a:defRPr>
      </a:lvl1pPr>
      <a:lvl2pPr marL="601790" indent="-231458" algn="l" defTabSz="370332" rtl="0" eaLnBrk="1" latinLnBrk="0" hangingPunct="1">
        <a:spcBef>
          <a:spcPts val="729"/>
        </a:spcBef>
        <a:buFont typeface="Arial"/>
        <a:buChar char="–"/>
        <a:defRPr sz="2268" b="0" i="0" u="none" kern="1200">
          <a:solidFill>
            <a:schemeClr val="tx1"/>
          </a:solidFill>
          <a:latin typeface="Segoe UI Light" panose="020B0502040204020203" pitchFamily="34" charset="0"/>
          <a:ea typeface="+mn-ea"/>
          <a:cs typeface="Segoe UI Light" panose="020B0502040204020203" pitchFamily="34" charset="0"/>
        </a:defRPr>
      </a:lvl2pPr>
      <a:lvl3pPr marL="925830" indent="-185166" algn="l" defTabSz="370332" rtl="0" eaLnBrk="1" latinLnBrk="0" hangingPunct="1">
        <a:spcBef>
          <a:spcPts val="729"/>
        </a:spcBef>
        <a:buFont typeface="Arial"/>
        <a:buChar char="•"/>
        <a:defRPr sz="1944" kern="1200">
          <a:solidFill>
            <a:schemeClr val="tx1"/>
          </a:solidFill>
          <a:latin typeface="Segoe UI Light" panose="020B0502040204020203" pitchFamily="34" charset="0"/>
          <a:ea typeface="+mn-ea"/>
          <a:cs typeface="Segoe UI Light" panose="020B0502040204020203" pitchFamily="34" charset="0"/>
        </a:defRPr>
      </a:lvl3pPr>
      <a:lvl4pPr marL="1296162" indent="-185166" algn="l" defTabSz="370332" rtl="0" eaLnBrk="1" latinLnBrk="0" hangingPunct="1">
        <a:spcBef>
          <a:spcPts val="729"/>
        </a:spcBef>
        <a:buFont typeface="Arial"/>
        <a:buChar char="–"/>
        <a:defRPr sz="1620" kern="1200">
          <a:solidFill>
            <a:schemeClr val="tx1"/>
          </a:solidFill>
          <a:latin typeface="Segoe UI Light" panose="020B0502040204020203" pitchFamily="34" charset="0"/>
          <a:ea typeface="+mn-ea"/>
          <a:cs typeface="Segoe UI Light" panose="020B0502040204020203" pitchFamily="34" charset="0"/>
        </a:defRPr>
      </a:lvl4pPr>
      <a:lvl5pPr marL="1666494" indent="-185166" algn="l" defTabSz="370332" rtl="0" eaLnBrk="1" latinLnBrk="0" hangingPunct="1">
        <a:spcBef>
          <a:spcPts val="729"/>
        </a:spcBef>
        <a:buFont typeface="Arial"/>
        <a:buChar char="»"/>
        <a:defRPr sz="1620" kern="1200">
          <a:solidFill>
            <a:schemeClr val="tx1"/>
          </a:solidFill>
          <a:latin typeface="Segoe UI Light" panose="020B0502040204020203" pitchFamily="34" charset="0"/>
          <a:ea typeface="+mn-ea"/>
          <a:cs typeface="Segoe UI Light" panose="020B0502040204020203" pitchFamily="34" charset="0"/>
        </a:defRPr>
      </a:lvl5pPr>
      <a:lvl6pPr marL="2036826" indent="-185166" algn="l" defTabSz="370332" rtl="0" eaLnBrk="1" latinLnBrk="0" hangingPunct="1">
        <a:spcBef>
          <a:spcPct val="20000"/>
        </a:spcBef>
        <a:buFont typeface="Arial"/>
        <a:buChar char="•"/>
        <a:defRPr sz="1620" kern="1200">
          <a:solidFill>
            <a:schemeClr val="tx1"/>
          </a:solidFill>
          <a:latin typeface="+mn-lt"/>
          <a:ea typeface="+mn-ea"/>
          <a:cs typeface="+mn-cs"/>
        </a:defRPr>
      </a:lvl6pPr>
      <a:lvl7pPr marL="2407158" indent="-185166" algn="l" defTabSz="370332" rtl="0" eaLnBrk="1" latinLnBrk="0" hangingPunct="1">
        <a:spcBef>
          <a:spcPct val="20000"/>
        </a:spcBef>
        <a:buFont typeface="Arial"/>
        <a:buChar char="•"/>
        <a:defRPr sz="1620" kern="1200">
          <a:solidFill>
            <a:schemeClr val="tx1"/>
          </a:solidFill>
          <a:latin typeface="+mn-lt"/>
          <a:ea typeface="+mn-ea"/>
          <a:cs typeface="+mn-cs"/>
        </a:defRPr>
      </a:lvl7pPr>
      <a:lvl8pPr marL="2777490" indent="-185166" algn="l" defTabSz="370332" rtl="0" eaLnBrk="1" latinLnBrk="0" hangingPunct="1">
        <a:spcBef>
          <a:spcPct val="20000"/>
        </a:spcBef>
        <a:buFont typeface="Arial"/>
        <a:buChar char="•"/>
        <a:defRPr sz="1620" kern="1200">
          <a:solidFill>
            <a:schemeClr val="tx1"/>
          </a:solidFill>
          <a:latin typeface="+mn-lt"/>
          <a:ea typeface="+mn-ea"/>
          <a:cs typeface="+mn-cs"/>
        </a:defRPr>
      </a:lvl8pPr>
      <a:lvl9pPr marL="3147822" indent="-185166" algn="l" defTabSz="370332" rtl="0" eaLnBrk="1" latinLnBrk="0" hangingPunct="1">
        <a:spcBef>
          <a:spcPct val="20000"/>
        </a:spcBef>
        <a:buFont typeface="Arial"/>
        <a:buChar char="•"/>
        <a:defRPr sz="1620" kern="1200">
          <a:solidFill>
            <a:schemeClr val="tx1"/>
          </a:solidFill>
          <a:latin typeface="+mn-lt"/>
          <a:ea typeface="+mn-ea"/>
          <a:cs typeface="+mn-cs"/>
        </a:defRPr>
      </a:lvl9pPr>
    </p:bodyStyle>
    <p:otherStyle>
      <a:defPPr>
        <a:defRPr lang="en-US"/>
      </a:defPPr>
      <a:lvl1pPr marL="0" algn="l" defTabSz="370332" rtl="0" eaLnBrk="1" latinLnBrk="0" hangingPunct="1">
        <a:defRPr sz="1458" kern="1200">
          <a:solidFill>
            <a:schemeClr val="tx1"/>
          </a:solidFill>
          <a:latin typeface="+mn-lt"/>
          <a:ea typeface="+mn-ea"/>
          <a:cs typeface="+mn-cs"/>
        </a:defRPr>
      </a:lvl1pPr>
      <a:lvl2pPr marL="370332" algn="l" defTabSz="370332" rtl="0" eaLnBrk="1" latinLnBrk="0" hangingPunct="1">
        <a:defRPr sz="1458" kern="1200">
          <a:solidFill>
            <a:schemeClr val="tx1"/>
          </a:solidFill>
          <a:latin typeface="+mn-lt"/>
          <a:ea typeface="+mn-ea"/>
          <a:cs typeface="+mn-cs"/>
        </a:defRPr>
      </a:lvl2pPr>
      <a:lvl3pPr marL="740664" algn="l" defTabSz="370332" rtl="0" eaLnBrk="1" latinLnBrk="0" hangingPunct="1">
        <a:defRPr sz="1458" kern="1200">
          <a:solidFill>
            <a:schemeClr val="tx1"/>
          </a:solidFill>
          <a:latin typeface="+mn-lt"/>
          <a:ea typeface="+mn-ea"/>
          <a:cs typeface="+mn-cs"/>
        </a:defRPr>
      </a:lvl3pPr>
      <a:lvl4pPr marL="1110996" algn="l" defTabSz="370332" rtl="0" eaLnBrk="1" latinLnBrk="0" hangingPunct="1">
        <a:defRPr sz="1458" kern="1200">
          <a:solidFill>
            <a:schemeClr val="tx1"/>
          </a:solidFill>
          <a:latin typeface="+mn-lt"/>
          <a:ea typeface="+mn-ea"/>
          <a:cs typeface="+mn-cs"/>
        </a:defRPr>
      </a:lvl4pPr>
      <a:lvl5pPr marL="1481328" algn="l" defTabSz="370332" rtl="0" eaLnBrk="1" latinLnBrk="0" hangingPunct="1">
        <a:defRPr sz="1458" kern="1200">
          <a:solidFill>
            <a:schemeClr val="tx1"/>
          </a:solidFill>
          <a:latin typeface="+mn-lt"/>
          <a:ea typeface="+mn-ea"/>
          <a:cs typeface="+mn-cs"/>
        </a:defRPr>
      </a:lvl5pPr>
      <a:lvl6pPr marL="1851660" algn="l" defTabSz="370332" rtl="0" eaLnBrk="1" latinLnBrk="0" hangingPunct="1">
        <a:defRPr sz="1458" kern="1200">
          <a:solidFill>
            <a:schemeClr val="tx1"/>
          </a:solidFill>
          <a:latin typeface="+mn-lt"/>
          <a:ea typeface="+mn-ea"/>
          <a:cs typeface="+mn-cs"/>
        </a:defRPr>
      </a:lvl6pPr>
      <a:lvl7pPr marL="2221992" algn="l" defTabSz="370332" rtl="0" eaLnBrk="1" latinLnBrk="0" hangingPunct="1">
        <a:defRPr sz="1458" kern="1200">
          <a:solidFill>
            <a:schemeClr val="tx1"/>
          </a:solidFill>
          <a:latin typeface="+mn-lt"/>
          <a:ea typeface="+mn-ea"/>
          <a:cs typeface="+mn-cs"/>
        </a:defRPr>
      </a:lvl7pPr>
      <a:lvl8pPr marL="2592324" algn="l" defTabSz="370332" rtl="0" eaLnBrk="1" latinLnBrk="0" hangingPunct="1">
        <a:defRPr sz="1458" kern="1200">
          <a:solidFill>
            <a:schemeClr val="tx1"/>
          </a:solidFill>
          <a:latin typeface="+mn-lt"/>
          <a:ea typeface="+mn-ea"/>
          <a:cs typeface="+mn-cs"/>
        </a:defRPr>
      </a:lvl8pPr>
      <a:lvl9pPr marL="2962656" algn="l" defTabSz="370332" rtl="0" eaLnBrk="1" latinLnBrk="0" hangingPunct="1">
        <a:defRPr sz="145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16628460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5.pn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hyperlink" Target="http://www.uspto.gov/news/og/patent_og/index.js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hyperlink" Target="http://www.uspto.gov/probonopatent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0.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 (USPTO)</a:t>
            </a:r>
          </a:p>
        </p:txBody>
      </p:sp>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Tree>
    <p:extLst>
      <p:ext uri="{BB962C8B-B14F-4D97-AF65-F5344CB8AC3E}">
        <p14:creationId xmlns:p14="http://schemas.microsoft.com/office/powerpoint/2010/main" val="182533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3470563" y="2688910"/>
            <a:ext cx="4995949" cy="646331"/>
          </a:xfrm>
          <a:prstGeom prst="rect">
            <a:avLst/>
          </a:prstGeom>
          <a:noFill/>
        </p:spPr>
        <p:txBody>
          <a:bodyPr wrap="square" rtlCol="0">
            <a:spAutoFit/>
          </a:bodyPr>
          <a:lstStyle/>
          <a:p>
            <a:r>
              <a:rPr lang="en-US" sz="3600" b="1" dirty="0">
                <a:solidFill>
                  <a:schemeClr val="tx2">
                    <a:lumMod val="75000"/>
                  </a:schemeClr>
                </a:solidFill>
              </a:rPr>
              <a:t>Patent agent privilege</a:t>
            </a:r>
          </a:p>
        </p:txBody>
      </p:sp>
      <p:pic>
        <p:nvPicPr>
          <p:cNvPr id="3" name="Graphic 2" descr="Boardroom">
            <a:extLst>
              <a:ext uri="{FF2B5EF4-FFF2-40B4-BE49-F238E27FC236}">
                <a16:creationId xmlns:a16="http://schemas.microsoft.com/office/drawing/2014/main" id="{4F8D32E1-50BB-4E58-AE2C-F4078D454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13" y="1680995"/>
            <a:ext cx="2518756" cy="2518756"/>
          </a:xfrm>
          <a:prstGeom prst="rect">
            <a:avLst/>
          </a:prstGeom>
        </p:spPr>
      </p:pic>
      <p:sp>
        <p:nvSpPr>
          <p:cNvPr id="5" name="Slide Number Placeholder 4">
            <a:extLst>
              <a:ext uri="{FF2B5EF4-FFF2-40B4-BE49-F238E27FC236}">
                <a16:creationId xmlns:a16="http://schemas.microsoft.com/office/drawing/2014/main" id="{C6C9A154-26CC-4D42-9B45-701EA60943EB}"/>
              </a:ext>
            </a:extLst>
          </p:cNvPr>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292009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645596B" descr="Video demonstrating patent agent privilege scenario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72649" y="1017955"/>
            <a:ext cx="5621411" cy="3162044"/>
          </a:xfrm>
          <a:prstGeom prst="rect">
            <a:avLst/>
          </a:prstGeom>
        </p:spPr>
      </p:pic>
      <p:sp>
        <p:nvSpPr>
          <p:cNvPr id="2" name="Slide Number Placeholder 1">
            <a:extLst>
              <a:ext uri="{FF2B5EF4-FFF2-40B4-BE49-F238E27FC236}">
                <a16:creationId xmlns:a16="http://schemas.microsoft.com/office/drawing/2014/main" id="{4F87C03D-5F10-41C9-9627-93487AD977B1}"/>
              </a:ext>
            </a:extLst>
          </p:cNvPr>
          <p:cNvSpPr>
            <a:spLocks noGrp="1"/>
          </p:cNvSpPr>
          <p:nvPr>
            <p:ph type="sldNum" sz="quarter" idx="10"/>
          </p:nvPr>
        </p:nvSpPr>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43678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2411"/>
            <a:ext cx="8229600" cy="3744686"/>
          </a:xfrm>
        </p:spPr>
        <p:txBody>
          <a:bodyPr>
            <a:normAutofit fontScale="55000" lnSpcReduction="20000"/>
          </a:bodyPr>
          <a:lstStyle/>
          <a:p>
            <a:pPr>
              <a:lnSpc>
                <a:spcPct val="120000"/>
              </a:lnSpc>
            </a:pPr>
            <a:r>
              <a:rPr lang="en-US" i="1" dirty="0"/>
              <a:t>In</a:t>
            </a:r>
            <a:r>
              <a:rPr lang="en-US" dirty="0"/>
              <a:t> </a:t>
            </a:r>
            <a:r>
              <a:rPr lang="en-US" i="1" dirty="0"/>
              <a:t>re Queen’s University at Kingston</a:t>
            </a:r>
            <a:r>
              <a:rPr lang="en-US" dirty="0"/>
              <a:t>, 820 F.3d 1287 (Fed. Cir. 2016)</a:t>
            </a:r>
          </a:p>
          <a:p>
            <a:pPr lvl="1">
              <a:lnSpc>
                <a:spcPct val="120000"/>
              </a:lnSpc>
            </a:pPr>
            <a:r>
              <a:rPr lang="en-US" dirty="0">
                <a:latin typeface="+mn-lt"/>
              </a:rPr>
              <a:t>U.S. District Court granted Samsung’s motion to compel documents, including communications between Queen’s University employees and registered (non-lawyer) patent agents discussing prosecution of patents at issue in suit.</a:t>
            </a:r>
          </a:p>
          <a:p>
            <a:pPr lvl="1">
              <a:lnSpc>
                <a:spcPct val="120000"/>
              </a:lnSpc>
            </a:pPr>
            <a:r>
              <a:rPr lang="en-US" dirty="0">
                <a:latin typeface="+mn-lt"/>
              </a:rPr>
              <a:t>Federal Circuit recognized privilege </a:t>
            </a:r>
            <a:r>
              <a:rPr lang="en-US" b="1" dirty="0">
                <a:latin typeface="+mn-lt"/>
              </a:rPr>
              <a:t>only</a:t>
            </a:r>
            <a:r>
              <a:rPr lang="en-US" dirty="0">
                <a:latin typeface="+mn-lt"/>
              </a:rPr>
              <a:t> as to those activities that patent agents are authorized to perform (s</a:t>
            </a:r>
            <a:r>
              <a:rPr lang="en-US" i="1" dirty="0">
                <a:latin typeface="+mn-lt"/>
              </a:rPr>
              <a:t>ee</a:t>
            </a:r>
            <a:r>
              <a:rPr lang="en-US" dirty="0">
                <a:latin typeface="+mn-lt"/>
              </a:rPr>
              <a:t> 37 C.F.R. § 11.5(b)(1)).</a:t>
            </a:r>
          </a:p>
          <a:p>
            <a:pPr>
              <a:lnSpc>
                <a:spcPct val="120000"/>
              </a:lnSpc>
            </a:pPr>
            <a:r>
              <a:rPr lang="en-US" i="1" dirty="0">
                <a:latin typeface="+mn-lt"/>
              </a:rPr>
              <a:t>In</a:t>
            </a:r>
            <a:r>
              <a:rPr lang="en-US" dirty="0">
                <a:latin typeface="+mn-lt"/>
              </a:rPr>
              <a:t> </a:t>
            </a:r>
            <a:r>
              <a:rPr lang="en-US" i="1" dirty="0">
                <a:latin typeface="+mn-lt"/>
              </a:rPr>
              <a:t>re Silver, </a:t>
            </a:r>
            <a:r>
              <a:rPr lang="en-US" dirty="0">
                <a:latin typeface="+mn-lt"/>
              </a:rPr>
              <a:t>540 S.W.3d 530 (Tex. 2018)</a:t>
            </a:r>
          </a:p>
          <a:p>
            <a:pPr lvl="1">
              <a:lnSpc>
                <a:spcPct val="120000"/>
              </a:lnSpc>
            </a:pPr>
            <a:r>
              <a:rPr lang="en-US" dirty="0">
                <a:latin typeface="+mn-lt"/>
              </a:rPr>
              <a:t>Lower court ruled that communications between client and patent agent were not protected from discovery because Texas law did not recognize patent agent privilege.</a:t>
            </a:r>
          </a:p>
          <a:p>
            <a:pPr lvl="1">
              <a:lnSpc>
                <a:spcPct val="120000"/>
              </a:lnSpc>
            </a:pPr>
            <a:r>
              <a:rPr lang="en-US" dirty="0">
                <a:latin typeface="+mn-lt"/>
              </a:rPr>
              <a:t>Supreme Court of Texas overturned, citing patent agents’ authorization to practice law.</a:t>
            </a:r>
          </a:p>
          <a:p>
            <a:pPr>
              <a:lnSpc>
                <a:spcPct val="120000"/>
              </a:lnSpc>
            </a:pPr>
            <a:r>
              <a:rPr lang="en-US" i="1" dirty="0"/>
              <a:t>Rule on Attorney-Client Privilege for Trials Before the Patent Trial and Appeal Board</a:t>
            </a:r>
            <a:r>
              <a:rPr lang="en-US" dirty="0"/>
              <a:t>, 82 Fed. Reg. 51570 (Nov. 7, 2017)</a:t>
            </a:r>
          </a:p>
          <a:p>
            <a:pPr>
              <a:lnSpc>
                <a:spcPct val="120000"/>
              </a:lnSpc>
            </a:pPr>
            <a:endParaRPr lang="en-US" dirty="0"/>
          </a:p>
        </p:txBody>
      </p:sp>
      <p:sp>
        <p:nvSpPr>
          <p:cNvPr id="2" name="Title 1"/>
          <p:cNvSpPr>
            <a:spLocks noGrp="1"/>
          </p:cNvSpPr>
          <p:nvPr>
            <p:ph type="title"/>
          </p:nvPr>
        </p:nvSpPr>
        <p:spPr>
          <a:xfrm>
            <a:off x="457200" y="309580"/>
            <a:ext cx="8229600" cy="831244"/>
          </a:xfrm>
        </p:spPr>
        <p:txBody>
          <a:bodyPr>
            <a:noAutofit/>
          </a:bodyPr>
          <a:lstStyle/>
          <a:p>
            <a:r>
              <a:rPr lang="en-US" sz="4400" dirty="0"/>
              <a:t>Patent agent privilege</a:t>
            </a:r>
          </a:p>
        </p:txBody>
      </p:sp>
      <p:sp>
        <p:nvSpPr>
          <p:cNvPr id="5" name="Slide Number Placeholder 4">
            <a:extLst>
              <a:ext uri="{FF2B5EF4-FFF2-40B4-BE49-F238E27FC236}">
                <a16:creationId xmlns:a16="http://schemas.microsoft.com/office/drawing/2014/main" id="{0A6D9339-8061-4631-9F51-9375EA21D25E}"/>
              </a:ext>
            </a:extLst>
          </p:cNvPr>
          <p:cNvSpPr>
            <a:spLocks noGrp="1"/>
          </p:cNvSpPr>
          <p:nvPr>
            <p:ph type="sldNum" sz="quarter" idx="10"/>
          </p:nvPr>
        </p:nvSpPr>
        <p:spPr/>
        <p:txBody>
          <a:bodyPr/>
          <a:lstStyle/>
          <a:p>
            <a:fld id="{92DA454B-C859-4892-B9FA-68B588C9F547}" type="slidenum">
              <a:rPr lang="en-US" smtClean="0"/>
              <a:t>12</a:t>
            </a:fld>
            <a:endParaRPr lang="en-US" dirty="0"/>
          </a:p>
        </p:txBody>
      </p:sp>
    </p:spTree>
    <p:extLst>
      <p:ext uri="{BB962C8B-B14F-4D97-AF65-F5344CB8AC3E}">
        <p14:creationId xmlns:p14="http://schemas.microsoft.com/office/powerpoint/2010/main" val="208092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120"/>
            <a:ext cx="8229600" cy="3892732"/>
          </a:xfrm>
        </p:spPr>
        <p:txBody>
          <a:bodyPr>
            <a:noAutofit/>
          </a:bodyPr>
          <a:lstStyle/>
          <a:p>
            <a:pPr lvl="0">
              <a:lnSpc>
                <a:spcPct val="120000"/>
              </a:lnSpc>
            </a:pPr>
            <a:r>
              <a:rPr lang="en-US" sz="1800" i="1" dirty="0"/>
              <a:t>Onyx Therapeutics, Inc. v. Cipla Ltd. et. al.</a:t>
            </a:r>
            <a:r>
              <a:rPr lang="en-US" sz="1800" dirty="0"/>
              <a:t>, C.A. No. 16-988-LPS (consolidated), 2019 WL 668846, (D. Del. Feb. 15, 2019)</a:t>
            </a:r>
            <a:endParaRPr lang="en-US" sz="1400" dirty="0"/>
          </a:p>
          <a:p>
            <a:pPr lvl="1">
              <a:lnSpc>
                <a:spcPct val="120000"/>
              </a:lnSpc>
            </a:pPr>
            <a:r>
              <a:rPr lang="en-US" sz="1400" dirty="0">
                <a:latin typeface="Segoe UI" panose="020B0502040204020203" pitchFamily="34" charset="0"/>
                <a:cs typeface="Segoe UI" panose="020B0502040204020203" pitchFamily="34" charset="0"/>
              </a:rPr>
              <a:t>U.S. District Court found that a group of documents it inspected in camera would “almost certainly be within the scope of attorney client privilege,” but would not be “protected by the narrower patent agent privilege,” because they were not “reasonably necessary and incident to” the ultimate patent prosecution.</a:t>
            </a:r>
          </a:p>
          <a:p>
            <a:pPr lvl="1">
              <a:lnSpc>
                <a:spcPct val="120000"/>
              </a:lnSpc>
            </a:pPr>
            <a:r>
              <a:rPr lang="en-US" sz="1400" dirty="0">
                <a:latin typeface="Segoe UI" panose="020B0502040204020203" pitchFamily="34" charset="0"/>
                <a:cs typeface="Segoe UI" panose="020B0502040204020203" pitchFamily="34" charset="0"/>
              </a:rPr>
              <a:t>Documents were communications between scientists referencing prior art found by an individual who performed a patent assessment at the direction of a patent agent.</a:t>
            </a:r>
          </a:p>
          <a:p>
            <a:pPr lvl="1">
              <a:lnSpc>
                <a:spcPct val="120000"/>
              </a:lnSpc>
            </a:pPr>
            <a:r>
              <a:rPr lang="en-US" sz="1400" dirty="0">
                <a:latin typeface="Segoe UI" panose="020B0502040204020203" pitchFamily="34" charset="0"/>
                <a:cs typeface="Segoe UI" panose="020B0502040204020203" pitchFamily="34" charset="0"/>
              </a:rPr>
              <a:t>Email discussion among the scientists was found not to be protected by the patent-agent privilege “</a:t>
            </a:r>
            <a:r>
              <a:rPr lang="en-US" sz="1400" b="1" dirty="0">
                <a:latin typeface="Segoe UI" panose="020B0502040204020203" pitchFamily="34" charset="0"/>
                <a:cs typeface="Segoe UI" panose="020B0502040204020203" pitchFamily="34" charset="0"/>
              </a:rPr>
              <a:t>because the assessment was done as part of a plan to develop new chemical formulations, not to seek patent protection for already-developed formulations.</a:t>
            </a:r>
            <a:r>
              <a:rPr lang="en-US" sz="1400" dirty="0">
                <a:latin typeface="Segoe UI" panose="020B0502040204020203" pitchFamily="34" charset="0"/>
                <a:cs typeface="Segoe UI" panose="020B0502040204020203" pitchFamily="34" charset="0"/>
              </a:rPr>
              <a:t>”  </a:t>
            </a:r>
            <a:endParaRPr lang="en-US" sz="1200" dirty="0">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457200" y="309580"/>
            <a:ext cx="8229600" cy="839952"/>
          </a:xfrm>
        </p:spPr>
        <p:txBody>
          <a:bodyPr>
            <a:normAutofit/>
          </a:bodyPr>
          <a:lstStyle/>
          <a:p>
            <a:r>
              <a:rPr lang="en-US" sz="4400" dirty="0"/>
              <a:t>Patent agent privilege</a:t>
            </a:r>
          </a:p>
        </p:txBody>
      </p:sp>
      <p:sp>
        <p:nvSpPr>
          <p:cNvPr id="5" name="Slide Number Placeholder 4">
            <a:extLst>
              <a:ext uri="{FF2B5EF4-FFF2-40B4-BE49-F238E27FC236}">
                <a16:creationId xmlns:a16="http://schemas.microsoft.com/office/drawing/2014/main" id="{43E20B78-F3C0-4C58-B55C-369A773EDFFC}"/>
              </a:ext>
            </a:extLst>
          </p:cNvPr>
          <p:cNvSpPr>
            <a:spLocks noGrp="1"/>
          </p:cNvSpPr>
          <p:nvPr>
            <p:ph type="sldNum" sz="quarter" idx="10"/>
          </p:nvPr>
        </p:nvSpPr>
        <p:spPr/>
        <p:txBody>
          <a:bodyPr/>
          <a:lstStyle/>
          <a:p>
            <a:fld id="{92DA454B-C859-4892-B9FA-68B588C9F547}" type="slidenum">
              <a:rPr lang="en-US" smtClean="0"/>
              <a:t>13</a:t>
            </a:fld>
            <a:endParaRPr lang="en-US" dirty="0"/>
          </a:p>
        </p:txBody>
      </p:sp>
    </p:spTree>
    <p:extLst>
      <p:ext uri="{BB962C8B-B14F-4D97-AF65-F5344CB8AC3E}">
        <p14:creationId xmlns:p14="http://schemas.microsoft.com/office/powerpoint/2010/main" val="88900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120"/>
            <a:ext cx="8229600" cy="3892731"/>
          </a:xfrm>
        </p:spPr>
        <p:txBody>
          <a:bodyPr>
            <a:noAutofit/>
          </a:bodyPr>
          <a:lstStyle/>
          <a:p>
            <a:pPr lvl="0">
              <a:lnSpc>
                <a:spcPct val="120000"/>
              </a:lnSpc>
            </a:pPr>
            <a:r>
              <a:rPr lang="en-US" sz="1800" dirty="0">
                <a:latin typeface="+mn-lt"/>
              </a:rPr>
              <a:t> </a:t>
            </a:r>
            <a:r>
              <a:rPr lang="en-US" sz="1800" i="1" dirty="0">
                <a:latin typeface="+mn-lt"/>
              </a:rPr>
              <a:t>Janssen Inc. v. Sandoz Canada</a:t>
            </a:r>
            <a:r>
              <a:rPr lang="en-US" sz="1800" dirty="0">
                <a:latin typeface="+mn-lt"/>
              </a:rPr>
              <a:t>,</a:t>
            </a:r>
            <a:r>
              <a:rPr lang="en-US" sz="1800" i="1" dirty="0">
                <a:latin typeface="+mn-lt"/>
              </a:rPr>
              <a:t> </a:t>
            </a:r>
            <a:r>
              <a:rPr lang="en-US" sz="1800" dirty="0">
                <a:latin typeface="+mn-lt"/>
              </a:rPr>
              <a:t>2022 FC 715 (Can. 2022):</a:t>
            </a:r>
            <a:endParaRPr lang="en-US" sz="1400" b="1" dirty="0">
              <a:solidFill>
                <a:srgbClr val="FF0000"/>
              </a:solidFill>
              <a:latin typeface="+mn-lt"/>
            </a:endParaRPr>
          </a:p>
          <a:p>
            <a:pPr lvl="1">
              <a:lnSpc>
                <a:spcPct val="120000"/>
              </a:lnSpc>
            </a:pPr>
            <a:r>
              <a:rPr lang="en-US" sz="1400" dirty="0">
                <a:latin typeface="+mn-lt"/>
              </a:rPr>
              <a:t>Janssen sued Sandoz alleging patent infringement of a tablet used to treat pulmonary arterial hypertension.  </a:t>
            </a:r>
          </a:p>
          <a:p>
            <a:pPr lvl="1">
              <a:lnSpc>
                <a:spcPct val="120000"/>
              </a:lnSpc>
            </a:pPr>
            <a:r>
              <a:rPr lang="en-US" sz="1400" dirty="0">
                <a:latin typeface="+mn-lt"/>
              </a:rPr>
              <a:t>As part of discovery, Janssen produced several documents claiming they were partially redacted on the basis of privilege.  Sandoz challenged the propriety of those redactions.</a:t>
            </a:r>
          </a:p>
          <a:p>
            <a:pPr lvl="1">
              <a:lnSpc>
                <a:spcPct val="120000"/>
              </a:lnSpc>
            </a:pPr>
            <a:r>
              <a:rPr lang="en-US" sz="1400" dirty="0">
                <a:latin typeface="+mn-lt"/>
              </a:rPr>
              <a:t>In June 2016, a section was added to the Patent Act establishing three guidelines to determine whether a communication is privileged: communication must be between client and patent agent; it must be intended to be confidential; and it must be ”made for the purpose of seeking or giving advice with respect to any matter relating to the protection of an invention.”  </a:t>
            </a:r>
          </a:p>
          <a:p>
            <a:pPr lvl="1">
              <a:lnSpc>
                <a:spcPct val="120000"/>
              </a:lnSpc>
            </a:pPr>
            <a:r>
              <a:rPr lang="en-US" sz="1400" dirty="0">
                <a:latin typeface="+mn-lt"/>
              </a:rPr>
              <a:t>Where a document includes both privileged and non-privileged information, only those communications that meet the three guidelines above will be redacted.</a:t>
            </a:r>
            <a:endParaRPr lang="en-US" sz="1200" dirty="0">
              <a:latin typeface="+mn-lt"/>
            </a:endParaRPr>
          </a:p>
        </p:txBody>
      </p:sp>
      <p:sp>
        <p:nvSpPr>
          <p:cNvPr id="2" name="Title 1"/>
          <p:cNvSpPr>
            <a:spLocks noGrp="1"/>
          </p:cNvSpPr>
          <p:nvPr>
            <p:ph type="title"/>
          </p:nvPr>
        </p:nvSpPr>
        <p:spPr>
          <a:xfrm>
            <a:off x="457200" y="309579"/>
            <a:ext cx="8229600" cy="848661"/>
          </a:xfrm>
        </p:spPr>
        <p:txBody>
          <a:bodyPr>
            <a:noAutofit/>
          </a:bodyPr>
          <a:lstStyle/>
          <a:p>
            <a:r>
              <a:rPr lang="en-US" sz="4400" dirty="0"/>
              <a:t>Patent agent privilege</a:t>
            </a:r>
            <a:br>
              <a:rPr lang="en-US" sz="2700" dirty="0">
                <a:solidFill>
                  <a:prstClr val="black"/>
                </a:solidFill>
              </a:rPr>
            </a:br>
            <a:endParaRPr lang="en-US" sz="2700" dirty="0"/>
          </a:p>
        </p:txBody>
      </p:sp>
      <p:sp>
        <p:nvSpPr>
          <p:cNvPr id="6" name="Slide Number Placeholder 5">
            <a:extLst>
              <a:ext uri="{FF2B5EF4-FFF2-40B4-BE49-F238E27FC236}">
                <a16:creationId xmlns:a16="http://schemas.microsoft.com/office/drawing/2014/main" id="{11AADBEA-80F0-4A31-8722-79B7CC85FDDE}"/>
              </a:ext>
            </a:extLst>
          </p:cNvPr>
          <p:cNvSpPr>
            <a:spLocks noGrp="1"/>
          </p:cNvSpPr>
          <p:nvPr>
            <p:ph type="sldNum" sz="quarter" idx="10"/>
          </p:nvPr>
        </p:nvSpPr>
        <p:spPr/>
        <p:txBody>
          <a:bodyPr/>
          <a:lstStyle/>
          <a:p>
            <a:fld id="{92DA454B-C859-4892-B9FA-68B588C9F547}" type="slidenum">
              <a:rPr lang="en-US" smtClean="0"/>
              <a:t>14</a:t>
            </a:fld>
            <a:endParaRPr lang="en-US" dirty="0"/>
          </a:p>
        </p:txBody>
      </p:sp>
    </p:spTree>
    <p:extLst>
      <p:ext uri="{BB962C8B-B14F-4D97-AF65-F5344CB8AC3E}">
        <p14:creationId xmlns:p14="http://schemas.microsoft.com/office/powerpoint/2010/main" val="131392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627" y="1085640"/>
            <a:ext cx="8229600" cy="4081707"/>
          </a:xfrm>
        </p:spPr>
        <p:txBody>
          <a:bodyPr>
            <a:normAutofit fontScale="55000" lnSpcReduction="20000"/>
          </a:bodyPr>
          <a:lstStyle/>
          <a:p>
            <a:pPr>
              <a:spcBef>
                <a:spcPts val="0"/>
              </a:spcBef>
            </a:pPr>
            <a:r>
              <a:rPr lang="en-US" sz="3600" i="1" dirty="0"/>
              <a:t>In re Campbell</a:t>
            </a:r>
            <a:r>
              <a:rPr lang="en-US" sz="3600" dirty="0"/>
              <a:t>, Proceeding No. D2014-11 (USPTO Apr. 29, 2014):</a:t>
            </a:r>
          </a:p>
          <a:p>
            <a:pPr lvl="1">
              <a:lnSpc>
                <a:spcPct val="120000"/>
              </a:lnSpc>
              <a:spcBef>
                <a:spcPts val="600"/>
              </a:spcBef>
            </a:pPr>
            <a:r>
              <a:rPr lang="en-US" sz="2900" dirty="0">
                <a:latin typeface="+mn-lt"/>
              </a:rPr>
              <a:t>Patent agent represented a person in Colorado on matters involving DUI charges.</a:t>
            </a:r>
          </a:p>
          <a:p>
            <a:pPr lvl="2">
              <a:lnSpc>
                <a:spcPct val="120000"/>
              </a:lnSpc>
              <a:spcBef>
                <a:spcPts val="600"/>
              </a:spcBef>
            </a:pPr>
            <a:r>
              <a:rPr lang="en-US" sz="2500" dirty="0">
                <a:latin typeface="+mn-lt"/>
              </a:rPr>
              <a:t>Attempted to claim he was “attorney in fact” for driver.</a:t>
            </a:r>
          </a:p>
          <a:p>
            <a:pPr lvl="3">
              <a:lnSpc>
                <a:spcPct val="120000"/>
              </a:lnSpc>
              <a:spcBef>
                <a:spcPts val="0"/>
              </a:spcBef>
            </a:pPr>
            <a:r>
              <a:rPr lang="en-US" sz="2200" dirty="0">
                <a:latin typeface="+mn-lt"/>
              </a:rPr>
              <a:t>Identified himself as "an attorney in fact duly appointed, and licensed to practice Federal Law in the United States of America.”</a:t>
            </a:r>
          </a:p>
          <a:p>
            <a:pPr lvl="3">
              <a:lnSpc>
                <a:spcPct val="120000"/>
              </a:lnSpc>
              <a:spcBef>
                <a:spcPts val="0"/>
              </a:spcBef>
            </a:pPr>
            <a:r>
              <a:rPr lang="en-US" sz="2200" dirty="0">
                <a:latin typeface="+mn-lt"/>
              </a:rPr>
              <a:t>Arrest warrant was issued for driver for failure to appear.</a:t>
            </a:r>
          </a:p>
          <a:p>
            <a:pPr lvl="2">
              <a:lnSpc>
                <a:spcPct val="120000"/>
              </a:lnSpc>
              <a:spcBef>
                <a:spcPts val="600"/>
              </a:spcBef>
            </a:pPr>
            <a:r>
              <a:rPr lang="en-US" sz="2500" dirty="0">
                <a:latin typeface="+mn-lt"/>
              </a:rPr>
              <a:t>Sued City of Colorado Springs in civil court on behalf of driver.</a:t>
            </a:r>
          </a:p>
          <a:p>
            <a:pPr lvl="3">
              <a:lnSpc>
                <a:spcPct val="120000"/>
              </a:lnSpc>
              <a:spcBef>
                <a:spcPts val="0"/>
              </a:spcBef>
            </a:pPr>
            <a:r>
              <a:rPr lang="en-US" sz="2200" dirty="0">
                <a:latin typeface="+mn-lt"/>
              </a:rPr>
              <a:t>Identified himself before magistrate in civil suit as a “federal attorney” and provided his USPTO registration number as his “federal attorney registration number.”</a:t>
            </a:r>
          </a:p>
          <a:p>
            <a:pPr lvl="2">
              <a:lnSpc>
                <a:spcPct val="120000"/>
              </a:lnSpc>
              <a:spcBef>
                <a:spcPts val="600"/>
              </a:spcBef>
            </a:pPr>
            <a:r>
              <a:rPr lang="en-US" sz="2500" dirty="0">
                <a:latin typeface="+mn-lt"/>
              </a:rPr>
              <a:t>Appeared on behalf of driver in license revocation hearing.</a:t>
            </a:r>
          </a:p>
          <a:p>
            <a:pPr lvl="1">
              <a:lnSpc>
                <a:spcPct val="120000"/>
              </a:lnSpc>
              <a:spcBef>
                <a:spcPts val="600"/>
              </a:spcBef>
            </a:pPr>
            <a:r>
              <a:rPr lang="en-US" sz="2900" dirty="0">
                <a:latin typeface="+mn-lt"/>
              </a:rPr>
              <a:t>Excluded from practice before the USPTO.</a:t>
            </a:r>
          </a:p>
          <a:p>
            <a:pPr lvl="1">
              <a:lnSpc>
                <a:spcPct val="120000"/>
              </a:lnSpc>
              <a:spcBef>
                <a:spcPts val="600"/>
              </a:spcBef>
            </a:pPr>
            <a:r>
              <a:rPr lang="en-US" sz="2900" dirty="0">
                <a:latin typeface="+mn-lt"/>
              </a:rPr>
              <a:t>Rule highlights:</a:t>
            </a:r>
          </a:p>
          <a:p>
            <a:pPr lvl="2">
              <a:lnSpc>
                <a:spcPct val="120000"/>
              </a:lnSpc>
              <a:spcBef>
                <a:spcPts val="0"/>
              </a:spcBef>
            </a:pPr>
            <a:r>
              <a:rPr lang="en-US" sz="2500" dirty="0">
                <a:latin typeface="+mn-lt"/>
              </a:rPr>
              <a:t>Dishonesty, fraud, deceit, or misrepresentation – 37 C.F.R. §§ 10.23(b)(4)</a:t>
            </a:r>
          </a:p>
          <a:p>
            <a:pPr lvl="2">
              <a:lnSpc>
                <a:spcPct val="120000"/>
              </a:lnSpc>
              <a:spcBef>
                <a:spcPts val="0"/>
              </a:spcBef>
            </a:pPr>
            <a:r>
              <a:rPr lang="en-US" sz="2500" dirty="0">
                <a:latin typeface="+mn-lt"/>
              </a:rPr>
              <a:t>Conduct prejudicial to the administration of justice – 37 C.F.R. § 10.23(b)(5)</a:t>
            </a:r>
          </a:p>
          <a:p>
            <a:pPr lvl="2">
              <a:lnSpc>
                <a:spcPct val="120000"/>
              </a:lnSpc>
              <a:spcBef>
                <a:spcPts val="0"/>
              </a:spcBef>
            </a:pPr>
            <a:r>
              <a:rPr lang="en-US" sz="2500" dirty="0">
                <a:latin typeface="+mn-lt"/>
              </a:rPr>
              <a:t>Holding oneself out to be an attorney or lawyer – 37 C.F.R. § 10.31(d)(1)</a:t>
            </a:r>
          </a:p>
          <a:p>
            <a:pPr lvl="2">
              <a:lnSpc>
                <a:spcPct val="120000"/>
              </a:lnSpc>
              <a:spcBef>
                <a:spcPts val="0"/>
              </a:spcBef>
            </a:pPr>
            <a:r>
              <a:rPr lang="en-US" sz="2500" dirty="0">
                <a:latin typeface="+mn-lt"/>
              </a:rPr>
              <a:t>Intentionally or habitually violating disciplinary rules – 37 C.F.R. § 10.89(c)(6)</a:t>
            </a:r>
            <a:endParaRPr lang="en-US" sz="2500" dirty="0">
              <a:latin typeface="+mn-lt"/>
              <a:cs typeface="Segoe UI" panose="020B0502040204020203" pitchFamily="34" charset="0"/>
            </a:endParaRPr>
          </a:p>
          <a:p>
            <a:pPr lvl="2"/>
            <a:endParaRPr lang="en-US" dirty="0">
              <a:latin typeface="Segoe UI" panose="020B0502040204020203" pitchFamily="34" charset="0"/>
              <a:cs typeface="Segoe UI" panose="020B0502040204020203" pitchFamily="34" charset="0"/>
            </a:endParaRPr>
          </a:p>
          <a:p>
            <a:pPr marL="914400" lvl="2" indent="0">
              <a:buNone/>
            </a:pPr>
            <a:endParaRPr lang="en-US" dirty="0"/>
          </a:p>
        </p:txBody>
      </p:sp>
      <p:sp>
        <p:nvSpPr>
          <p:cNvPr id="2" name="Title 1"/>
          <p:cNvSpPr>
            <a:spLocks noGrp="1"/>
          </p:cNvSpPr>
          <p:nvPr>
            <p:ph type="title"/>
          </p:nvPr>
        </p:nvSpPr>
        <p:spPr/>
        <p:txBody>
          <a:bodyPr>
            <a:normAutofit fontScale="90000"/>
          </a:bodyPr>
          <a:lstStyle/>
          <a:p>
            <a:r>
              <a:rPr lang="en-US" dirty="0"/>
              <a:t>Unauthorized practice of law (UPL)</a:t>
            </a:r>
          </a:p>
        </p:txBody>
      </p:sp>
      <p:sp>
        <p:nvSpPr>
          <p:cNvPr id="4" name="Slide Number Placeholder 3">
            <a:extLst>
              <a:ext uri="{FF2B5EF4-FFF2-40B4-BE49-F238E27FC236}">
                <a16:creationId xmlns:a16="http://schemas.microsoft.com/office/drawing/2014/main" id="{B509766F-FB3F-4381-85A6-5743D69DC465}"/>
              </a:ext>
            </a:extLst>
          </p:cNvPr>
          <p:cNvSpPr>
            <a:spLocks noGrp="1"/>
          </p:cNvSpPr>
          <p:nvPr>
            <p:ph type="sldNum" sz="quarter" idx="10"/>
          </p:nvPr>
        </p:nvSpPr>
        <p:spPr/>
        <p:txBody>
          <a:bodyPr/>
          <a:lstStyle/>
          <a:p>
            <a:fld id="{92DA454B-C859-4892-B9FA-68B588C9F547}" type="slidenum">
              <a:rPr lang="en-US" smtClean="0"/>
              <a:t>15</a:t>
            </a:fld>
            <a:endParaRPr lang="en-US" dirty="0"/>
          </a:p>
        </p:txBody>
      </p:sp>
    </p:spTree>
    <p:extLst>
      <p:ext uri="{BB962C8B-B14F-4D97-AF65-F5344CB8AC3E}">
        <p14:creationId xmlns:p14="http://schemas.microsoft.com/office/powerpoint/2010/main" val="309719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1288"/>
            <a:ext cx="8229600" cy="4072563"/>
          </a:xfrm>
        </p:spPr>
        <p:txBody>
          <a:bodyPr>
            <a:noAutofit/>
          </a:bodyPr>
          <a:lstStyle/>
          <a:p>
            <a:r>
              <a:rPr lang="en-US" sz="1600" i="1" dirty="0"/>
              <a:t>In re Chow</a:t>
            </a:r>
            <a:r>
              <a:rPr lang="en-US" sz="1600" dirty="0"/>
              <a:t>, Proceeding No. D2018-27 (USPTO April 30, 2019):</a:t>
            </a:r>
          </a:p>
          <a:p>
            <a:pPr lvl="1">
              <a:spcBef>
                <a:spcPts val="300"/>
              </a:spcBef>
            </a:pPr>
            <a:r>
              <a:rPr lang="en-US" sz="1600" dirty="0">
                <a:latin typeface="Segoe UI" panose="020B0502040204020203" pitchFamily="34" charset="0"/>
                <a:cs typeface="Segoe UI" panose="020B0502040204020203" pitchFamily="34" charset="0"/>
              </a:rPr>
              <a:t>Patent agent was sole registered practitioner for company that provided patent services to clients.</a:t>
            </a:r>
          </a:p>
          <a:p>
            <a:pPr lvl="2">
              <a:spcBef>
                <a:spcPts val="300"/>
              </a:spcBef>
            </a:pPr>
            <a:r>
              <a:rPr lang="en-US" sz="1400" dirty="0">
                <a:latin typeface="Segoe UI" panose="020B0502040204020203" pitchFamily="34" charset="0"/>
                <a:cs typeface="Segoe UI" panose="020B0502040204020203" pitchFamily="34" charset="0"/>
              </a:rPr>
              <a:t>Patent agent’s son operated a second company that provided client referrals.</a:t>
            </a:r>
          </a:p>
          <a:p>
            <a:pPr lvl="2">
              <a:spcBef>
                <a:spcPts val="300"/>
              </a:spcBef>
            </a:pPr>
            <a:r>
              <a:rPr lang="en-US" sz="1400" dirty="0">
                <a:latin typeface="Segoe UI" panose="020B0502040204020203" pitchFamily="34" charset="0"/>
                <a:cs typeface="Segoe UI" panose="020B0502040204020203" pitchFamily="34" charset="0"/>
              </a:rPr>
              <a:t>Between August 2012 and December 2017, agent’s customer number was associated with 6,760 patent applications (~105/month, ~5/work day).</a:t>
            </a:r>
          </a:p>
          <a:p>
            <a:pPr lvl="2">
              <a:spcBef>
                <a:spcPts val="300"/>
              </a:spcBef>
            </a:pPr>
            <a:r>
              <a:rPr lang="en-US" sz="1400" dirty="0">
                <a:latin typeface="Segoe UI" panose="020B0502040204020203" pitchFamily="34" charset="0"/>
                <a:cs typeface="Segoe UI" panose="020B0502040204020203" pitchFamily="34" charset="0"/>
              </a:rPr>
              <a:t>Non-practitioner employees of son’s company drafted patentability opinions and patent applications and routinely communicated with clients, all with little to no supervision from patent agent.</a:t>
            </a:r>
          </a:p>
          <a:p>
            <a:pPr lvl="2">
              <a:spcBef>
                <a:spcPts val="300"/>
              </a:spcBef>
            </a:pPr>
            <a:r>
              <a:rPr lang="en-US" sz="1400" dirty="0">
                <a:latin typeface="Segoe UI" panose="020B0502040204020203" pitchFamily="34" charset="0"/>
                <a:cs typeface="Segoe UI" panose="020B0502040204020203" pitchFamily="34" charset="0"/>
              </a:rPr>
              <a:t>Clients paid son’s company, who would allegedly pass funds along to patent agent. No disclosure to client of payment arrangement.</a:t>
            </a:r>
          </a:p>
          <a:p>
            <a:pPr lvl="2">
              <a:spcBef>
                <a:spcPts val="300"/>
              </a:spcBef>
            </a:pPr>
            <a:r>
              <a:rPr lang="en-US" sz="1400" dirty="0">
                <a:latin typeface="Segoe UI" panose="020B0502040204020203" pitchFamily="34" charset="0"/>
                <a:cs typeface="Segoe UI" panose="020B0502040204020203" pitchFamily="34" charset="0"/>
              </a:rPr>
              <a:t>No disclosure to client regarding large referral relationship between companies.</a:t>
            </a:r>
          </a:p>
          <a:p>
            <a:pPr lvl="1">
              <a:spcBef>
                <a:spcPts val="300"/>
              </a:spcBef>
            </a:pPr>
            <a:r>
              <a:rPr lang="en-US" sz="1600" dirty="0">
                <a:latin typeface="Segoe UI" panose="020B0502040204020203" pitchFamily="34" charset="0"/>
                <a:cs typeface="Segoe UI" panose="020B0502040204020203" pitchFamily="34" charset="0"/>
              </a:rPr>
              <a:t>Settlement: three-year suspension</a:t>
            </a:r>
          </a:p>
          <a:p>
            <a:pPr lvl="1">
              <a:spcBef>
                <a:spcPts val="300"/>
              </a:spcBef>
            </a:pPr>
            <a:r>
              <a:rPr lang="en-US" sz="1600" dirty="0">
                <a:latin typeface="Segoe UI" panose="020B0502040204020203" pitchFamily="34" charset="0"/>
                <a:cs typeface="Segoe UI" panose="020B0502040204020203" pitchFamily="34" charset="0"/>
              </a:rPr>
              <a:t>Rule highlights:</a:t>
            </a:r>
          </a:p>
          <a:p>
            <a:pPr lvl="2">
              <a:spcBef>
                <a:spcPts val="300"/>
              </a:spcBef>
            </a:pPr>
            <a:r>
              <a:rPr lang="en-US" sz="1400" dirty="0">
                <a:latin typeface="Segoe UI" panose="020B0502040204020203" pitchFamily="34" charset="0"/>
                <a:cs typeface="Segoe UI" panose="020B0502040204020203" pitchFamily="34" charset="0"/>
              </a:rPr>
              <a:t>Conduct prejudicial to the administration of justice: 37 C.F.R. §§ 10.23(b)(5) &amp; 11.804(d)</a:t>
            </a:r>
          </a:p>
          <a:p>
            <a:pPr lvl="2">
              <a:spcBef>
                <a:spcPts val="300"/>
              </a:spcBef>
            </a:pPr>
            <a:r>
              <a:rPr lang="en-US" sz="1400" dirty="0">
                <a:latin typeface="Segoe UI" panose="020B0502040204020203" pitchFamily="34" charset="0"/>
                <a:cs typeface="Segoe UI" panose="020B0502040204020203" pitchFamily="34" charset="0"/>
              </a:rPr>
              <a:t>Aiding UPL: 37 C.F.R. §§ 10.47(a),(c) &amp; 11.505</a:t>
            </a:r>
          </a:p>
          <a:p>
            <a:pPr lvl="2">
              <a:spcBef>
                <a:spcPts val="300"/>
              </a:spcBef>
            </a:pPr>
            <a:r>
              <a:rPr lang="en-US" sz="1400" dirty="0">
                <a:latin typeface="Segoe UI" panose="020B0502040204020203" pitchFamily="34" charset="0"/>
                <a:cs typeface="Segoe UI" panose="020B0502040204020203" pitchFamily="34" charset="0"/>
              </a:rPr>
              <a:t>Conflicts: 37 C.F.R. §§ 10.62(a), 10.68(a)(1), 11.107(a)(2), &amp; 11.108(f)</a:t>
            </a:r>
          </a:p>
        </p:txBody>
      </p:sp>
      <p:sp>
        <p:nvSpPr>
          <p:cNvPr id="2" name="Title 1"/>
          <p:cNvSpPr>
            <a:spLocks noGrp="1"/>
          </p:cNvSpPr>
          <p:nvPr>
            <p:ph type="title"/>
          </p:nvPr>
        </p:nvSpPr>
        <p:spPr>
          <a:xfrm>
            <a:off x="457200" y="309580"/>
            <a:ext cx="8229600" cy="851708"/>
          </a:xfrm>
        </p:spPr>
        <p:txBody>
          <a:bodyPr>
            <a:normAutofit/>
          </a:bodyPr>
          <a:lstStyle/>
          <a:p>
            <a:r>
              <a:rPr lang="en-US" dirty="0"/>
              <a:t>Conflict of interest/UPL</a:t>
            </a:r>
          </a:p>
        </p:txBody>
      </p:sp>
      <p:sp>
        <p:nvSpPr>
          <p:cNvPr id="4" name="Slide Number Placeholder 3">
            <a:extLst>
              <a:ext uri="{FF2B5EF4-FFF2-40B4-BE49-F238E27FC236}">
                <a16:creationId xmlns:a16="http://schemas.microsoft.com/office/drawing/2014/main" id="{FB3FDE58-B015-4382-A386-A4C91550EEA1}"/>
              </a:ext>
            </a:extLst>
          </p:cNvPr>
          <p:cNvSpPr>
            <a:spLocks noGrp="1"/>
          </p:cNvSpPr>
          <p:nvPr>
            <p:ph type="sldNum" sz="quarter" idx="10"/>
          </p:nvPr>
        </p:nvSpPr>
        <p:spPr/>
        <p:txBody>
          <a:bodyPr/>
          <a:lstStyle/>
          <a:p>
            <a:fld id="{92DA454B-C859-4892-B9FA-68B588C9F547}" type="slidenum">
              <a:rPr lang="en-US" smtClean="0"/>
              <a:t>16</a:t>
            </a:fld>
            <a:endParaRPr lang="en-US" dirty="0"/>
          </a:p>
        </p:txBody>
      </p:sp>
    </p:spTree>
    <p:extLst>
      <p:ext uri="{BB962C8B-B14F-4D97-AF65-F5344CB8AC3E}">
        <p14:creationId xmlns:p14="http://schemas.microsoft.com/office/powerpoint/2010/main" val="3517379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7"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8" y="2472779"/>
            <a:ext cx="4995949" cy="1015663"/>
          </a:xfrm>
          <a:prstGeom prst="rect">
            <a:avLst/>
          </a:prstGeom>
          <a:noFill/>
        </p:spPr>
        <p:txBody>
          <a:bodyPr wrap="square" rtlCol="0">
            <a:spAutoFit/>
          </a:bodyPr>
          <a:lstStyle/>
          <a:p>
            <a:r>
              <a:rPr lang="en-US" sz="6000" b="1" dirty="0">
                <a:solidFill>
                  <a:schemeClr val="tx2">
                    <a:lumMod val="75000"/>
                  </a:schemeClr>
                </a:solidFill>
              </a:rPr>
              <a:t>Pop Quiz!</a:t>
            </a:r>
          </a:p>
        </p:txBody>
      </p:sp>
      <p:sp>
        <p:nvSpPr>
          <p:cNvPr id="12" name="TextBox 11">
            <a:extLst>
              <a:ext uri="{FF2B5EF4-FFF2-40B4-BE49-F238E27FC236}">
                <a16:creationId xmlns:a16="http://schemas.microsoft.com/office/drawing/2014/main" id="{BEED89BF-EF13-46C8-A991-E0CDD3CAD24C}"/>
              </a:ext>
            </a:extLst>
          </p:cNvPr>
          <p:cNvSpPr txBox="1"/>
          <p:nvPr/>
        </p:nvSpPr>
        <p:spPr>
          <a:xfrm>
            <a:off x="3836521" y="3313159"/>
            <a:ext cx="4995949" cy="769441"/>
          </a:xfrm>
          <a:prstGeom prst="rect">
            <a:avLst/>
          </a:prstGeom>
          <a:noFill/>
        </p:spPr>
        <p:txBody>
          <a:bodyPr wrap="square" rtlCol="0">
            <a:spAutoFit/>
          </a:bodyPr>
          <a:lstStyle/>
          <a:p>
            <a:r>
              <a:rPr lang="en-US" sz="4400" b="1" dirty="0">
                <a:solidFill>
                  <a:schemeClr val="tx2">
                    <a:lumMod val="75000"/>
                  </a:schemeClr>
                </a:solidFill>
              </a:rPr>
              <a:t>Rule 1.56</a:t>
            </a:r>
          </a:p>
        </p:txBody>
      </p:sp>
      <p:sp>
        <p:nvSpPr>
          <p:cNvPr id="13" name="Slide Number Placeholder 12">
            <a:extLst>
              <a:ext uri="{FF2B5EF4-FFF2-40B4-BE49-F238E27FC236}">
                <a16:creationId xmlns:a16="http://schemas.microsoft.com/office/drawing/2014/main" id="{BA6DF660-8061-4990-86C4-5F014A2B4433}"/>
              </a:ext>
            </a:extLst>
          </p:cNvPr>
          <p:cNvSpPr>
            <a:spLocks noGrp="1"/>
          </p:cNvSpPr>
          <p:nvPr>
            <p:ph type="sldNum" sz="quarter" idx="10"/>
          </p:nvPr>
        </p:nvSpPr>
        <p:spPr/>
        <p:txBody>
          <a:bodyPr/>
          <a:lstStyle/>
          <a:p>
            <a:fld id="{92DA454B-C859-4892-B9FA-68B588C9F547}" type="slidenum">
              <a:rPr lang="en-US" smtClean="0"/>
              <a:t>17</a:t>
            </a:fld>
            <a:endParaRPr lang="en-US" dirty="0"/>
          </a:p>
        </p:txBody>
      </p:sp>
    </p:spTree>
    <p:extLst>
      <p:ext uri="{BB962C8B-B14F-4D97-AF65-F5344CB8AC3E}">
        <p14:creationId xmlns:p14="http://schemas.microsoft.com/office/powerpoint/2010/main" val="209512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7"/>
            <a:ext cx="8229600" cy="4102571"/>
          </a:xfrm>
        </p:spPr>
        <p:txBody>
          <a:bodyPr>
            <a:normAutofit/>
          </a:bodyPr>
          <a:lstStyle/>
          <a:p>
            <a:pPr marL="0" indent="0">
              <a:lnSpc>
                <a:spcPct val="120000"/>
              </a:lnSpc>
              <a:spcBef>
                <a:spcPts val="600"/>
              </a:spcBef>
              <a:buNone/>
            </a:pPr>
            <a:r>
              <a:rPr lang="en-US" altLang="en-US" sz="1600" dirty="0"/>
              <a:t>Which of the following persons is least likely to have a duty to disclose material information to the USPTO in connection with an application or proceeding pursuant to   37 CFR § 1.56? </a:t>
            </a:r>
          </a:p>
          <a:p>
            <a:pPr marL="0" indent="0">
              <a:lnSpc>
                <a:spcPct val="120000"/>
              </a:lnSpc>
              <a:spcBef>
                <a:spcPts val="600"/>
              </a:spcBef>
              <a:buNone/>
            </a:pPr>
            <a:endParaRPr lang="en-US" altLang="en-US" sz="1600" dirty="0"/>
          </a:p>
          <a:p>
            <a:pPr marL="0" indent="0">
              <a:spcBef>
                <a:spcPts val="0"/>
              </a:spcBef>
              <a:buNone/>
            </a:pPr>
            <a:r>
              <a:rPr lang="en-US" altLang="en-US" sz="1600" dirty="0"/>
              <a:t> 	A. A registered practitioner representing an applicant in a reexamination proceeding;</a:t>
            </a:r>
          </a:p>
          <a:p>
            <a:pPr marL="0" indent="0">
              <a:spcBef>
                <a:spcPts val="0"/>
              </a:spcBef>
              <a:buNone/>
            </a:pPr>
            <a:r>
              <a:rPr lang="en-US" altLang="en-US" sz="1600" dirty="0"/>
              <a:t>	</a:t>
            </a:r>
          </a:p>
          <a:p>
            <a:pPr marL="0" indent="0">
              <a:spcBef>
                <a:spcPts val="0"/>
              </a:spcBef>
              <a:buNone/>
            </a:pPr>
            <a:r>
              <a:rPr lang="en-US" altLang="en-US" sz="1600" dirty="0"/>
              <a:t>	B. An inventor working with her employer’s counsel on prosecution of the patent 	application for her invention; </a:t>
            </a:r>
          </a:p>
          <a:p>
            <a:pPr marL="0" indent="0">
              <a:spcBef>
                <a:spcPts val="0"/>
              </a:spcBef>
              <a:buNone/>
            </a:pPr>
            <a:endParaRPr lang="en-US" altLang="en-US" sz="1600" dirty="0"/>
          </a:p>
          <a:p>
            <a:pPr marL="0" indent="0">
              <a:spcBef>
                <a:spcPts val="0"/>
              </a:spcBef>
              <a:spcAft>
                <a:spcPts val="1200"/>
              </a:spcAft>
              <a:buNone/>
            </a:pPr>
            <a:r>
              <a:rPr lang="en-US" altLang="en-US" sz="1600" dirty="0"/>
              <a:t>	C. An unregistered R&amp;D Director who coordinates related patent litigation and 	reexamination proceedings for a company; or</a:t>
            </a:r>
          </a:p>
          <a:p>
            <a:pPr marL="0" indent="0">
              <a:spcBef>
                <a:spcPts val="0"/>
              </a:spcBef>
              <a:spcAft>
                <a:spcPts val="1200"/>
              </a:spcAft>
              <a:buNone/>
            </a:pPr>
            <a:r>
              <a:rPr lang="en-US" altLang="en-US" sz="1600" dirty="0"/>
              <a:t>	D. A typist working for a law firm prosecuting a patent application.</a:t>
            </a:r>
          </a:p>
        </p:txBody>
      </p:sp>
      <p:sp>
        <p:nvSpPr>
          <p:cNvPr id="2" name="Title 1"/>
          <p:cNvSpPr>
            <a:spLocks noGrp="1"/>
          </p:cNvSpPr>
          <p:nvPr>
            <p:ph type="title"/>
          </p:nvPr>
        </p:nvSpPr>
        <p:spPr>
          <a:xfrm>
            <a:off x="457200" y="309580"/>
            <a:ext cx="8229600" cy="796409"/>
          </a:xfrm>
        </p:spPr>
        <p:txBody>
          <a:bodyPr>
            <a:normAutofit/>
          </a:bodyPr>
          <a:lstStyle/>
          <a:p>
            <a:r>
              <a:rPr lang="en-US" dirty="0"/>
              <a:t>Pop Quiz – Rule 1.56</a:t>
            </a:r>
          </a:p>
        </p:txBody>
      </p:sp>
      <p:sp>
        <p:nvSpPr>
          <p:cNvPr id="5" name="Slide Number Placeholder 4">
            <a:extLst>
              <a:ext uri="{FF2B5EF4-FFF2-40B4-BE49-F238E27FC236}">
                <a16:creationId xmlns:a16="http://schemas.microsoft.com/office/drawing/2014/main" id="{48745486-D202-40F1-B0AB-4902259F8E59}"/>
              </a:ext>
            </a:extLst>
          </p:cNvPr>
          <p:cNvSpPr>
            <a:spLocks noGrp="1"/>
          </p:cNvSpPr>
          <p:nvPr>
            <p:ph type="sldNum" sz="quarter" idx="10"/>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205328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2302625"/>
            <a:ext cx="6824749" cy="2994863"/>
          </a:xfrm>
        </p:spPr>
        <p:txBody>
          <a:bodyPr>
            <a:normAutofit/>
          </a:bodyPr>
          <a:lstStyle/>
          <a:p>
            <a:pPr marL="0" indent="0" algn="just">
              <a:lnSpc>
                <a:spcPct val="120000"/>
              </a:lnSpc>
              <a:spcBef>
                <a:spcPts val="600"/>
              </a:spcBef>
              <a:buNone/>
            </a:pPr>
            <a:r>
              <a:rPr lang="en-US" altLang="en-US" sz="1800" dirty="0"/>
              <a:t>“Individuals having a duty of disclosure are limited to those who are ‘substantively involved in the preparation or prosecution of the application.’ This is intended to make clear that the duty does not extend to typists, clerks, and similar personnel who assist with an application.”</a:t>
            </a:r>
          </a:p>
          <a:p>
            <a:pPr marL="400050" lvl="1" indent="0" algn="just">
              <a:lnSpc>
                <a:spcPct val="120000"/>
              </a:lnSpc>
              <a:spcBef>
                <a:spcPts val="600"/>
              </a:spcBef>
              <a:buNone/>
            </a:pPr>
            <a:r>
              <a:rPr lang="en-US" altLang="en-US" sz="1800" dirty="0">
                <a:latin typeface="+mn-lt"/>
              </a:rPr>
              <a:t>- MPEP 2001.01</a:t>
            </a:r>
          </a:p>
        </p:txBody>
      </p:sp>
      <p:sp>
        <p:nvSpPr>
          <p:cNvPr id="2" name="Title 1"/>
          <p:cNvSpPr>
            <a:spLocks noGrp="1"/>
          </p:cNvSpPr>
          <p:nvPr>
            <p:ph type="title"/>
          </p:nvPr>
        </p:nvSpPr>
        <p:spPr>
          <a:xfrm>
            <a:off x="457200" y="309580"/>
            <a:ext cx="8229600" cy="796409"/>
          </a:xfrm>
        </p:spPr>
        <p:txBody>
          <a:bodyPr>
            <a:normAutofit/>
          </a:bodyPr>
          <a:lstStyle/>
          <a:p>
            <a:r>
              <a:rPr lang="en-US" dirty="0"/>
              <a:t>Pop Quiz – Rule 1.56</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200" y="1479665"/>
            <a:ext cx="2057400" cy="369332"/>
          </a:xfrm>
          <a:prstGeom prst="rect">
            <a:avLst/>
          </a:prstGeom>
          <a:noFill/>
        </p:spPr>
        <p:txBody>
          <a:bodyPr wrap="square" rtlCol="0">
            <a:spAutoFit/>
          </a:bodyPr>
          <a:lstStyle/>
          <a:p>
            <a:r>
              <a:rPr lang="en-US" dirty="0"/>
              <a:t>Answer: D - Typist</a:t>
            </a:r>
          </a:p>
        </p:txBody>
      </p:sp>
      <p:sp>
        <p:nvSpPr>
          <p:cNvPr id="6" name="Slide Number Placeholder 5">
            <a:extLst>
              <a:ext uri="{FF2B5EF4-FFF2-40B4-BE49-F238E27FC236}">
                <a16:creationId xmlns:a16="http://schemas.microsoft.com/office/drawing/2014/main" id="{A2B2FB7B-483F-482F-873D-134868EC93DE}"/>
              </a:ext>
            </a:extLst>
          </p:cNvPr>
          <p:cNvSpPr>
            <a:spLocks noGrp="1"/>
          </p:cNvSpPr>
          <p:nvPr>
            <p:ph type="sldNum" sz="quarter" idx="10"/>
          </p:nvPr>
        </p:nvSpPr>
        <p:spPr/>
        <p:txBody>
          <a:bodyPr/>
          <a:lstStyle/>
          <a:p>
            <a:fld id="{92DA454B-C859-4892-B9FA-68B588C9F547}" type="slidenum">
              <a:rPr lang="en-US" smtClean="0"/>
              <a:t>19</a:t>
            </a:fld>
            <a:endParaRPr lang="en-US" dirty="0"/>
          </a:p>
        </p:txBody>
      </p:sp>
    </p:spTree>
    <p:extLst>
      <p:ext uri="{BB962C8B-B14F-4D97-AF65-F5344CB8AC3E}">
        <p14:creationId xmlns:p14="http://schemas.microsoft.com/office/powerpoint/2010/main" val="52022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Activities that constitute practice before the USPTO are broadly defined in  37 C.F.R. §§ 11.5(b) and 11.14:</a:t>
            </a:r>
          </a:p>
          <a:p>
            <a:pPr lvl="1"/>
            <a:r>
              <a:rPr lang="en-US" dirty="0"/>
              <a:t>Includes communicating with and advising a client concerning matters pending or contemplated to be presented before the Office (37 C.F.R. § 11.5(b));</a:t>
            </a:r>
          </a:p>
          <a:p>
            <a:pPr lvl="1"/>
            <a:r>
              <a:rPr lang="en-US" dirty="0"/>
              <a:t>Consulting with or giving advice to a client in contemplation of filing a </a:t>
            </a:r>
            <a:r>
              <a:rPr lang="en-US" b="1" dirty="0"/>
              <a:t>patent application </a:t>
            </a:r>
            <a:r>
              <a:rPr lang="en-US" dirty="0"/>
              <a:t>or other document with the Office (37 C.F.R. § 11.5(b)(1)); or</a:t>
            </a:r>
          </a:p>
          <a:p>
            <a:pPr lvl="1"/>
            <a:r>
              <a:rPr lang="en-US" dirty="0"/>
              <a:t>Consulting with or giving advice to a client in contemplation of filing a </a:t>
            </a:r>
            <a:r>
              <a:rPr lang="en-US" b="1" dirty="0"/>
              <a:t>trademark application </a:t>
            </a:r>
            <a:r>
              <a:rPr lang="en-US" dirty="0"/>
              <a:t>or other document with the Office (37 C.F.R. § 11.5(b)(2)).</a:t>
            </a:r>
          </a:p>
          <a:p>
            <a:pPr lvl="1"/>
            <a:r>
              <a:rPr lang="en-US" dirty="0"/>
              <a:t>Nothing in this section (37 C.F.R. § 11.5(b)) proscribes a practitioner from employing or retaining non-practitioner assistants under the supervision of the practitioner to assist the practitioner in matters pending or contemplated to be presented before the Office. </a:t>
            </a:r>
          </a:p>
          <a:p>
            <a:pPr lvl="1"/>
            <a:r>
              <a:rPr lang="en-US" i="1" dirty="0"/>
              <a:t>See also </a:t>
            </a:r>
            <a:r>
              <a:rPr lang="en-US" dirty="0"/>
              <a:t>37 C.F.R. § 11.14 for details regarding individuals who may practice before the Office in trademark and other non-patent matters.</a:t>
            </a:r>
          </a:p>
        </p:txBody>
      </p:sp>
      <p:sp>
        <p:nvSpPr>
          <p:cNvPr id="2" name="Title 1"/>
          <p:cNvSpPr>
            <a:spLocks noGrp="1"/>
          </p:cNvSpPr>
          <p:nvPr>
            <p:ph type="title"/>
          </p:nvPr>
        </p:nvSpPr>
        <p:spPr/>
        <p:txBody>
          <a:bodyPr/>
          <a:lstStyle/>
          <a:p>
            <a:r>
              <a:rPr lang="en-US" dirty="0"/>
              <a:t>Practice before the USPTO</a:t>
            </a:r>
          </a:p>
        </p:txBody>
      </p:sp>
      <p:sp>
        <p:nvSpPr>
          <p:cNvPr id="5"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96307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1259"/>
            <a:ext cx="8229600" cy="3491345"/>
          </a:xfrm>
        </p:spPr>
        <p:txBody>
          <a:bodyPr>
            <a:normAutofit/>
          </a:bodyPr>
          <a:lstStyle/>
          <a:p>
            <a:r>
              <a:rPr lang="en-US" sz="1800" dirty="0"/>
              <a:t>Concurrent litigation and reexamination for patent at issue. Patentee used same firm for both litigation and reexamination. Firm established an ethical screen between the two teams.</a:t>
            </a:r>
          </a:p>
          <a:p>
            <a:r>
              <a:rPr lang="en-US" sz="1800" dirty="0"/>
              <a:t>Director of research at patentee company was the connection between litigation and reexamination teams. He was not a registered practitioner, but had experience in patent matters.</a:t>
            </a:r>
          </a:p>
          <a:p>
            <a:r>
              <a:rPr lang="en-US" sz="1800" dirty="0"/>
              <a:t>Director knew of evidence that contradicted arguments made by reexamination counsel in favor of patentability.  </a:t>
            </a:r>
          </a:p>
          <a:p>
            <a:r>
              <a:rPr lang="en-US" sz="1800" dirty="0"/>
              <a:t>Federal Circuit affirmed district court finding of inequitable conduct for failure to bring the evidence to the attention of the USPTO.</a:t>
            </a:r>
          </a:p>
          <a:p>
            <a:endParaRPr lang="en-US" sz="1800" dirty="0"/>
          </a:p>
        </p:txBody>
      </p:sp>
      <p:sp>
        <p:nvSpPr>
          <p:cNvPr id="2" name="Title 1"/>
          <p:cNvSpPr>
            <a:spLocks noGrp="1"/>
          </p:cNvSpPr>
          <p:nvPr>
            <p:ph type="title"/>
          </p:nvPr>
        </p:nvSpPr>
        <p:spPr/>
        <p:txBody>
          <a:bodyPr>
            <a:noAutofit/>
          </a:bodyPr>
          <a:lstStyle/>
          <a:p>
            <a:r>
              <a:rPr lang="en-US" sz="2800" dirty="0"/>
              <a:t>Inequitable conduct:</a:t>
            </a:r>
            <a:br>
              <a:rPr lang="en-US" sz="2800" dirty="0"/>
            </a:br>
            <a:r>
              <a:rPr lang="en-US" sz="2400" i="1" dirty="0"/>
              <a:t>Ohio Willow Wood Co. v. Alps South, LLC</a:t>
            </a:r>
            <a:r>
              <a:rPr lang="en-US" sz="2400" dirty="0"/>
              <a:t>, </a:t>
            </a:r>
            <a:br>
              <a:rPr lang="en-US" sz="2400" dirty="0"/>
            </a:br>
            <a:r>
              <a:rPr lang="en-US" sz="2400" dirty="0"/>
              <a:t>813 F.3d 1350 (Fed. Cir. 2016)</a:t>
            </a:r>
            <a:br>
              <a:rPr lang="en-US" sz="2400" dirty="0"/>
            </a:br>
            <a:endParaRPr lang="en-US" sz="2800" dirty="0"/>
          </a:p>
        </p:txBody>
      </p:sp>
      <p:sp>
        <p:nvSpPr>
          <p:cNvPr id="5" name="Slide Number Placeholder 4">
            <a:extLst>
              <a:ext uri="{FF2B5EF4-FFF2-40B4-BE49-F238E27FC236}">
                <a16:creationId xmlns:a16="http://schemas.microsoft.com/office/drawing/2014/main" id="{CA0AFAF7-0A11-4B72-B944-D0CA4CF69EE4}"/>
              </a:ext>
            </a:extLst>
          </p:cNvPr>
          <p:cNvSpPr>
            <a:spLocks noGrp="1"/>
          </p:cNvSpPr>
          <p:nvPr>
            <p:ph type="sldNum" sz="quarter" idx="10"/>
          </p:nvPr>
        </p:nvSpPr>
        <p:spPr/>
        <p:txBody>
          <a:bodyPr/>
          <a:lstStyle/>
          <a:p>
            <a:fld id="{92DA454B-C859-4892-B9FA-68B588C9F547}" type="slidenum">
              <a:rPr lang="en-US" smtClean="0"/>
              <a:t>20</a:t>
            </a:fld>
            <a:endParaRPr lang="en-US" dirty="0"/>
          </a:p>
        </p:txBody>
      </p:sp>
    </p:spTree>
    <p:extLst>
      <p:ext uri="{BB962C8B-B14F-4D97-AF65-F5344CB8AC3E}">
        <p14:creationId xmlns:p14="http://schemas.microsoft.com/office/powerpoint/2010/main" val="331270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20000"/>
              </a:lnSpc>
            </a:pPr>
            <a:r>
              <a:rPr lang="en-US" sz="1200" dirty="0">
                <a:latin typeface="+mn-lt"/>
              </a:rPr>
              <a:t>Patent attorney filed Rule 131 declaration re: reduction to practice with USPTO.</a:t>
            </a:r>
          </a:p>
          <a:p>
            <a:pPr>
              <a:lnSpc>
                <a:spcPct val="120000"/>
              </a:lnSpc>
            </a:pPr>
            <a:r>
              <a:rPr lang="en-US" sz="1200" dirty="0">
                <a:latin typeface="+mn-lt"/>
              </a:rPr>
              <a:t>Soon after, attorney learned that the inventor did not review the declaration and that declaration contained inaccurate information.</a:t>
            </a:r>
          </a:p>
          <a:p>
            <a:pPr>
              <a:lnSpc>
                <a:spcPct val="120000"/>
              </a:lnSpc>
            </a:pPr>
            <a:r>
              <a:rPr lang="en-US" sz="1200" dirty="0">
                <a:latin typeface="+mn-lt"/>
              </a:rPr>
              <a:t>Respondent did not advise the office in writing of the inaccurate information and did not fully correct the record in writing.</a:t>
            </a:r>
          </a:p>
          <a:p>
            <a:pPr>
              <a:lnSpc>
                <a:spcPct val="120000"/>
              </a:lnSpc>
            </a:pPr>
            <a:r>
              <a:rPr lang="en-US" sz="1200" dirty="0">
                <a:latin typeface="+mn-lt"/>
              </a:rPr>
              <a:t>District court held resultant patent unenforceable due to inequitable conduct, in part, because of false declaration.  </a:t>
            </a:r>
            <a:r>
              <a:rPr lang="en-US" sz="1200" i="1" dirty="0">
                <a:latin typeface="+mn-lt"/>
              </a:rPr>
              <a:t>Intellect Wireless v. HTC Corp</a:t>
            </a:r>
            <a:r>
              <a:rPr lang="en-US" sz="1200" dirty="0">
                <a:latin typeface="+mn-lt"/>
              </a:rPr>
              <a:t>., 910 F. Supp. 1056 (N.D. Ill. 2012). Federal Circuit upheld.</a:t>
            </a:r>
          </a:p>
          <a:p>
            <a:pPr lvl="1">
              <a:lnSpc>
                <a:spcPct val="120000"/>
              </a:lnSpc>
            </a:pPr>
            <a:r>
              <a:rPr lang="en-US" sz="1100" dirty="0">
                <a:latin typeface="+mn-lt"/>
              </a:rPr>
              <a:t>First requirement is to expressly advise the USPTO of existence of misrepresentation, stating specifically where it resides.</a:t>
            </a:r>
          </a:p>
          <a:p>
            <a:pPr lvl="1">
              <a:lnSpc>
                <a:spcPct val="120000"/>
              </a:lnSpc>
            </a:pPr>
            <a:r>
              <a:rPr lang="en-US" sz="1100" dirty="0">
                <a:latin typeface="+mn-lt"/>
              </a:rPr>
              <a:t>Second requirement is that the USPTO be advised of misrepresented facts, making it clear that further examination may be required if USPTO action may be based on the misrepresentation.</a:t>
            </a:r>
          </a:p>
          <a:p>
            <a:pPr lvl="1">
              <a:lnSpc>
                <a:spcPct val="120000"/>
              </a:lnSpc>
            </a:pPr>
            <a:r>
              <a:rPr lang="en-US" sz="1100" dirty="0">
                <a:latin typeface="+mn-lt"/>
              </a:rPr>
              <a:t>It does not suffice to merely supply the office with accurate facts without calling attention to the misrepresentation.</a:t>
            </a:r>
          </a:p>
          <a:p>
            <a:pPr>
              <a:lnSpc>
                <a:spcPct val="120000"/>
              </a:lnSpc>
            </a:pPr>
            <a:r>
              <a:rPr lang="en-US" sz="1200" dirty="0">
                <a:latin typeface="+mn-lt"/>
              </a:rPr>
              <a:t>Settlement: Four-year suspension (eligible for reinstatement after two years).</a:t>
            </a:r>
          </a:p>
        </p:txBody>
      </p:sp>
      <p:sp>
        <p:nvSpPr>
          <p:cNvPr id="2" name="Title 1"/>
          <p:cNvSpPr>
            <a:spLocks noGrp="1"/>
          </p:cNvSpPr>
          <p:nvPr>
            <p:ph type="title"/>
          </p:nvPr>
        </p:nvSpPr>
        <p:spPr/>
        <p:txBody>
          <a:bodyPr>
            <a:normAutofit fontScale="90000"/>
          </a:bodyPr>
          <a:lstStyle/>
          <a:p>
            <a:r>
              <a:rPr lang="en-US" sz="3600" dirty="0"/>
              <a:t>Inequitable conduct:</a:t>
            </a:r>
            <a:br>
              <a:rPr lang="en-US" sz="3600" dirty="0"/>
            </a:br>
            <a:r>
              <a:rPr lang="en-US" sz="2200" i="1" dirty="0"/>
              <a:t>In re Tendler</a:t>
            </a:r>
            <a:r>
              <a:rPr lang="en-US" sz="2200" dirty="0"/>
              <a:t>, Proceeding No. D2013-17 (USPTO Jan. 8, 2014)</a:t>
            </a:r>
            <a:br>
              <a:rPr lang="en-US" dirty="0"/>
            </a:br>
            <a:endParaRPr lang="en-US"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fld id="{92DA454B-C859-4892-B9FA-68B588C9F547}" type="slidenum">
              <a:rPr lang="en-US" smtClean="0"/>
              <a:t>21</a:t>
            </a:fld>
            <a:endParaRPr lang="en-US" dirty="0"/>
          </a:p>
        </p:txBody>
      </p:sp>
    </p:spTree>
    <p:extLst>
      <p:ext uri="{BB962C8B-B14F-4D97-AF65-F5344CB8AC3E}">
        <p14:creationId xmlns:p14="http://schemas.microsoft.com/office/powerpoint/2010/main" val="196408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lnSpc>
                <a:spcPct val="120000"/>
              </a:lnSpc>
            </a:pPr>
            <a:r>
              <a:rPr lang="en-US" altLang="en-US" dirty="0"/>
              <a:t>Attorney sanctioned by EDNY for non-compliance with discovery orders.</a:t>
            </a:r>
          </a:p>
          <a:p>
            <a:pPr>
              <a:lnSpc>
                <a:spcPct val="120000"/>
              </a:lnSpc>
            </a:pPr>
            <a:r>
              <a:rPr lang="en-US" altLang="en-US" dirty="0"/>
              <a:t>Federal Circuit affirmed sanction and found appellate brief to contain “</a:t>
            </a:r>
            <a:r>
              <a:rPr lang="en-US" altLang="en-US" dirty="0">
                <a:latin typeface="+mn-lt"/>
              </a:rPr>
              <a:t>misleading or improper” statements. </a:t>
            </a:r>
          </a:p>
          <a:p>
            <a:pPr lvl="1">
              <a:lnSpc>
                <a:spcPct val="120000"/>
              </a:lnSpc>
            </a:pPr>
            <a:r>
              <a:rPr lang="en-US" dirty="0">
                <a:latin typeface="+mn-lt"/>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dirty="0">
                <a:latin typeface="+mn-lt"/>
              </a:rPr>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i="1" dirty="0">
                <a:latin typeface="+mn-lt"/>
              </a:rPr>
              <a:t>Rates Technology, Inc. v Mediatrix Telecom, Inc</a:t>
            </a:r>
            <a:r>
              <a:rPr lang="en-US" dirty="0">
                <a:latin typeface="+mn-lt"/>
              </a:rPr>
              <a:t>., 688 F.3d 742 (Fed. Cir. 2012).</a:t>
            </a:r>
          </a:p>
          <a:p>
            <a:pPr>
              <a:lnSpc>
                <a:spcPct val="120000"/>
              </a:lnSpc>
            </a:pPr>
            <a:r>
              <a:rPr lang="en-US" altLang="en-US" dirty="0"/>
              <a:t>Settlement: public reprimand and one-year probation.</a:t>
            </a:r>
          </a:p>
        </p:txBody>
      </p:sp>
      <p:sp>
        <p:nvSpPr>
          <p:cNvPr id="2" name="Title 1"/>
          <p:cNvSpPr>
            <a:spLocks noGrp="1"/>
          </p:cNvSpPr>
          <p:nvPr>
            <p:ph type="title"/>
          </p:nvPr>
        </p:nvSpPr>
        <p:spPr/>
        <p:txBody>
          <a:bodyPr>
            <a:noAutofit/>
          </a:bodyPr>
          <a:lstStyle/>
          <a:p>
            <a:r>
              <a:rPr lang="en-US" sz="3200" dirty="0"/>
              <a:t>Candor toward tribunal</a:t>
            </a:r>
            <a:br>
              <a:rPr lang="en-US" sz="3200" dirty="0"/>
            </a:br>
            <a:r>
              <a:rPr lang="en-US" sz="2000" i="1" dirty="0"/>
              <a:t>In re Hicks</a:t>
            </a:r>
            <a:r>
              <a:rPr lang="en-US" sz="2000" dirty="0"/>
              <a:t>, Proceeding No. D2013-11 (USPTO Sept. 10, 2013)</a:t>
            </a:r>
            <a:br>
              <a:rPr lang="en-US" sz="2400" dirty="0"/>
            </a:br>
            <a:endParaRPr lang="en-US" sz="3200" dirty="0"/>
          </a:p>
        </p:txBody>
      </p:sp>
      <p:sp>
        <p:nvSpPr>
          <p:cNvPr id="5" name="Slide Number Placeholder 4">
            <a:extLst>
              <a:ext uri="{FF2B5EF4-FFF2-40B4-BE49-F238E27FC236}">
                <a16:creationId xmlns:a16="http://schemas.microsoft.com/office/drawing/2014/main" id="{C5255CCC-21C4-422A-B95B-3BFDDC20EFDA}"/>
              </a:ext>
            </a:extLst>
          </p:cNvPr>
          <p:cNvSpPr>
            <a:spLocks noGrp="1"/>
          </p:cNvSpPr>
          <p:nvPr>
            <p:ph type="sldNum" sz="quarter" idx="10"/>
          </p:nvPr>
        </p:nvSpPr>
        <p:spPr/>
        <p:txBody>
          <a:bodyPr/>
          <a:lstStyle/>
          <a:p>
            <a:fld id="{92DA454B-C859-4892-B9FA-68B588C9F547}" type="slidenum">
              <a:rPr lang="en-US" smtClean="0"/>
              <a:t>22</a:t>
            </a:fld>
            <a:endParaRPr lang="en-US" dirty="0"/>
          </a:p>
        </p:txBody>
      </p:sp>
    </p:spTree>
    <p:extLst>
      <p:ext uri="{BB962C8B-B14F-4D97-AF65-F5344CB8AC3E}">
        <p14:creationId xmlns:p14="http://schemas.microsoft.com/office/powerpoint/2010/main" val="908067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7"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8" y="2472779"/>
            <a:ext cx="4995949" cy="1015663"/>
          </a:xfrm>
          <a:prstGeom prst="rect">
            <a:avLst/>
          </a:prstGeom>
          <a:noFill/>
        </p:spPr>
        <p:txBody>
          <a:bodyPr wrap="square" rtlCol="0">
            <a:spAutoFit/>
          </a:bodyPr>
          <a:lstStyle/>
          <a:p>
            <a:r>
              <a:rPr lang="en-US" sz="6000" b="1" dirty="0">
                <a:solidFill>
                  <a:schemeClr val="tx2">
                    <a:lumMod val="75000"/>
                  </a:schemeClr>
                </a:solidFill>
              </a:rPr>
              <a:t>Pop Quiz!</a:t>
            </a:r>
          </a:p>
        </p:txBody>
      </p:sp>
      <p:sp>
        <p:nvSpPr>
          <p:cNvPr id="5" name="TextBox 4">
            <a:extLst>
              <a:ext uri="{FF2B5EF4-FFF2-40B4-BE49-F238E27FC236}">
                <a16:creationId xmlns:a16="http://schemas.microsoft.com/office/drawing/2014/main" id="{AA5A0B4E-5842-4448-B13C-F0043B1EFF35}"/>
              </a:ext>
            </a:extLst>
          </p:cNvPr>
          <p:cNvSpPr txBox="1"/>
          <p:nvPr/>
        </p:nvSpPr>
        <p:spPr>
          <a:xfrm>
            <a:off x="3819103" y="3313159"/>
            <a:ext cx="4995949" cy="769441"/>
          </a:xfrm>
          <a:prstGeom prst="rect">
            <a:avLst/>
          </a:prstGeom>
          <a:noFill/>
        </p:spPr>
        <p:txBody>
          <a:bodyPr wrap="square" rtlCol="0">
            <a:spAutoFit/>
          </a:bodyPr>
          <a:lstStyle/>
          <a:p>
            <a:r>
              <a:rPr lang="en-US" sz="4400" b="1" dirty="0">
                <a:solidFill>
                  <a:schemeClr val="tx2">
                    <a:lumMod val="75000"/>
                  </a:schemeClr>
                </a:solidFill>
              </a:rPr>
              <a:t>Signatures</a:t>
            </a:r>
          </a:p>
        </p:txBody>
      </p:sp>
      <p:sp>
        <p:nvSpPr>
          <p:cNvPr id="2" name="Slide Number Placeholder 1">
            <a:extLst>
              <a:ext uri="{FF2B5EF4-FFF2-40B4-BE49-F238E27FC236}">
                <a16:creationId xmlns:a16="http://schemas.microsoft.com/office/drawing/2014/main" id="{9B194317-D9BE-4D0E-BD53-35D88DCF07A9}"/>
              </a:ext>
            </a:extLst>
          </p:cNvPr>
          <p:cNvSpPr>
            <a:spLocks noGrp="1"/>
          </p:cNvSpPr>
          <p:nvPr>
            <p:ph type="sldNum" sz="quarter" idx="10"/>
          </p:nvPr>
        </p:nvSpPr>
        <p:spPr/>
        <p:txBody>
          <a:bodyPr/>
          <a:lstStyle/>
          <a:p>
            <a:fld id="{92DA454B-C859-4892-B9FA-68B588C9F547}" type="slidenum">
              <a:rPr lang="en-US" smtClean="0"/>
              <a:t>23</a:t>
            </a:fld>
            <a:endParaRPr lang="en-US" dirty="0"/>
          </a:p>
        </p:txBody>
      </p:sp>
    </p:spTree>
    <p:extLst>
      <p:ext uri="{BB962C8B-B14F-4D97-AF65-F5344CB8AC3E}">
        <p14:creationId xmlns:p14="http://schemas.microsoft.com/office/powerpoint/2010/main" val="140623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4723"/>
            <a:ext cx="8229600" cy="4102571"/>
          </a:xfrm>
        </p:spPr>
        <p:txBody>
          <a:bodyPr>
            <a:normAutofit fontScale="85000" lnSpcReduction="10000"/>
          </a:bodyPr>
          <a:lstStyle/>
          <a:p>
            <a:pPr marL="0" indent="0">
              <a:lnSpc>
                <a:spcPct val="120000"/>
              </a:lnSpc>
              <a:spcBef>
                <a:spcPts val="600"/>
              </a:spcBef>
              <a:buNone/>
            </a:pPr>
            <a:r>
              <a:rPr lang="en-US" altLang="en-US" sz="1600" dirty="0"/>
              <a:t>After consulting with Patent Agent, Client decided to have Patent Agent represent him in prosecuting his patent application before the USPTO.  Client wants to grant Power of Attorney to Patent Agent with respect to the patent application.</a:t>
            </a:r>
          </a:p>
          <a:p>
            <a:pPr marL="0" indent="0">
              <a:lnSpc>
                <a:spcPct val="120000"/>
              </a:lnSpc>
              <a:spcBef>
                <a:spcPts val="600"/>
              </a:spcBef>
              <a:buNone/>
            </a:pPr>
            <a:r>
              <a:rPr lang="en-US" altLang="en-US" sz="1600" dirty="0"/>
              <a:t>      </a:t>
            </a:r>
          </a:p>
          <a:p>
            <a:pPr marL="0" indent="0">
              <a:lnSpc>
                <a:spcPct val="120000"/>
              </a:lnSpc>
              <a:spcBef>
                <a:spcPts val="600"/>
              </a:spcBef>
              <a:buNone/>
            </a:pPr>
            <a:r>
              <a:rPr lang="en-US" altLang="en-US" sz="1600" dirty="0"/>
              <a:t> </a:t>
            </a:r>
            <a:r>
              <a:rPr lang="en-US" altLang="en-US" sz="1600" b="1" dirty="0"/>
              <a:t>Which of the following statements is accurate?</a:t>
            </a:r>
          </a:p>
          <a:p>
            <a:pPr marL="0" indent="0">
              <a:lnSpc>
                <a:spcPct val="120000"/>
              </a:lnSpc>
              <a:spcBef>
                <a:spcPts val="600"/>
              </a:spcBef>
              <a:buNone/>
            </a:pPr>
            <a:r>
              <a:rPr lang="en-US" altLang="en-US" sz="1600" dirty="0"/>
              <a:t>  	A. Patent Agent may sign the Power of Attorney since he is the Client’s representative;</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B. Patent Agent may sign the Power of Attorney on behalf of Client as long as Client agrees;</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C. Client, as the applicant, is the only authorized individual to sign the Power of Attorney; or</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D. Patent Agent or anyone acting under the authority of Patent Agent may sign the Power of 	Attorney as long as Client gives prior consent.</a:t>
            </a:r>
            <a:endParaRPr lang="en-US" altLang="en-US" sz="1400" dirty="0"/>
          </a:p>
        </p:txBody>
      </p:sp>
      <p:sp>
        <p:nvSpPr>
          <p:cNvPr id="2" name="Title 1"/>
          <p:cNvSpPr>
            <a:spLocks noGrp="1"/>
          </p:cNvSpPr>
          <p:nvPr>
            <p:ph type="title"/>
          </p:nvPr>
        </p:nvSpPr>
        <p:spPr>
          <a:xfrm>
            <a:off x="457200" y="309580"/>
            <a:ext cx="8229600" cy="796409"/>
          </a:xfrm>
        </p:spPr>
        <p:txBody>
          <a:bodyPr>
            <a:normAutofit/>
          </a:bodyPr>
          <a:lstStyle/>
          <a:p>
            <a:r>
              <a:rPr lang="en-US" dirty="0"/>
              <a:t>Pop Quiz - signature</a:t>
            </a:r>
          </a:p>
        </p:txBody>
      </p:sp>
      <p:sp>
        <p:nvSpPr>
          <p:cNvPr id="5" name="Slide Number Placeholder 4">
            <a:extLst>
              <a:ext uri="{FF2B5EF4-FFF2-40B4-BE49-F238E27FC236}">
                <a16:creationId xmlns:a16="http://schemas.microsoft.com/office/drawing/2014/main" id="{4974EE14-55F1-424B-AEF5-FB96CB5F9F3D}"/>
              </a:ext>
            </a:extLst>
          </p:cNvPr>
          <p:cNvSpPr>
            <a:spLocks noGrp="1"/>
          </p:cNvSpPr>
          <p:nvPr>
            <p:ph type="sldNum" sz="quarter" idx="10"/>
          </p:nvPr>
        </p:nvSpPr>
        <p:spPr/>
        <p:txBody>
          <a:bodyPr/>
          <a:lstStyle/>
          <a:p>
            <a:fld id="{92DA454B-C859-4892-B9FA-68B588C9F547}" type="slidenum">
              <a:rPr lang="en-US" smtClean="0"/>
              <a:t>24</a:t>
            </a:fld>
            <a:endParaRPr lang="en-US" dirty="0"/>
          </a:p>
        </p:txBody>
      </p:sp>
    </p:spTree>
    <p:extLst>
      <p:ext uri="{BB962C8B-B14F-4D97-AF65-F5344CB8AC3E}">
        <p14:creationId xmlns:p14="http://schemas.microsoft.com/office/powerpoint/2010/main" val="158932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2302625"/>
            <a:ext cx="6824749" cy="2994863"/>
          </a:xfrm>
        </p:spPr>
        <p:txBody>
          <a:bodyPr>
            <a:normAutofit lnSpcReduction="10000"/>
          </a:bodyPr>
          <a:lstStyle/>
          <a:p>
            <a:pPr marL="0" indent="0" algn="just">
              <a:lnSpc>
                <a:spcPct val="120000"/>
              </a:lnSpc>
              <a:spcBef>
                <a:spcPts val="600"/>
              </a:spcBef>
              <a:buNone/>
            </a:pPr>
            <a:r>
              <a:rPr lang="en-US" altLang="en-US" sz="1800" dirty="0"/>
              <a:t>37 CFR § 1.32 Power of attorney.</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(b) A power of attorney must:</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(4) Be signed by the applicant for patent (§ 1.42) or the patent owner. A patent owner who was not the applicant under § 1.46 must appoint any power of attorney in compliance with §§ 3.71 and 3.73 of this chapter.</a:t>
            </a:r>
            <a:endParaRPr lang="en-US" altLang="en-US" sz="1800" dirty="0">
              <a:latin typeface="+mn-lt"/>
            </a:endParaRPr>
          </a:p>
        </p:txBody>
      </p:sp>
      <p:sp>
        <p:nvSpPr>
          <p:cNvPr id="2" name="Title 1"/>
          <p:cNvSpPr>
            <a:spLocks noGrp="1"/>
          </p:cNvSpPr>
          <p:nvPr>
            <p:ph type="title"/>
          </p:nvPr>
        </p:nvSpPr>
        <p:spPr>
          <a:xfrm>
            <a:off x="457200" y="309580"/>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479665"/>
            <a:ext cx="2904310" cy="369332"/>
          </a:xfrm>
          <a:prstGeom prst="rect">
            <a:avLst/>
          </a:prstGeom>
          <a:noFill/>
        </p:spPr>
        <p:txBody>
          <a:bodyPr wrap="square" rtlCol="0">
            <a:spAutoFit/>
          </a:bodyPr>
          <a:lstStyle/>
          <a:p>
            <a:r>
              <a:rPr lang="en-US" dirty="0"/>
              <a:t>Answer: C – Client only</a:t>
            </a:r>
          </a:p>
        </p:txBody>
      </p:sp>
      <p:sp>
        <p:nvSpPr>
          <p:cNvPr id="6" name="Slide Number Placeholder 5">
            <a:extLst>
              <a:ext uri="{FF2B5EF4-FFF2-40B4-BE49-F238E27FC236}">
                <a16:creationId xmlns:a16="http://schemas.microsoft.com/office/drawing/2014/main" id="{B7E0C8E8-FFAF-4AE3-9A0E-838E75140358}"/>
              </a:ext>
            </a:extLst>
          </p:cNvPr>
          <p:cNvSpPr>
            <a:spLocks noGrp="1"/>
          </p:cNvSpPr>
          <p:nvPr>
            <p:ph type="sldNum" sz="quarter" idx="10"/>
          </p:nvPr>
        </p:nvSpPr>
        <p:spPr/>
        <p:txBody>
          <a:bodyPr/>
          <a:lstStyle/>
          <a:p>
            <a:fld id="{92DA454B-C859-4892-B9FA-68B588C9F547}" type="slidenum">
              <a:rPr lang="en-US" smtClean="0"/>
              <a:t>25</a:t>
            </a:fld>
            <a:endParaRPr lang="en-US" dirty="0"/>
          </a:p>
        </p:txBody>
      </p:sp>
    </p:spTree>
    <p:extLst>
      <p:ext uri="{BB962C8B-B14F-4D97-AF65-F5344CB8AC3E}">
        <p14:creationId xmlns:p14="http://schemas.microsoft.com/office/powerpoint/2010/main" val="1152058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7"/>
            <a:ext cx="8229600" cy="4102571"/>
          </a:xfrm>
        </p:spPr>
        <p:txBody>
          <a:bodyPr>
            <a:normAutofit/>
          </a:bodyPr>
          <a:lstStyle/>
          <a:p>
            <a:pPr marL="0" indent="0">
              <a:spcBef>
                <a:spcPts val="0"/>
              </a:spcBef>
              <a:buNone/>
            </a:pPr>
            <a:r>
              <a:rPr lang="en-US" altLang="en-US" sz="1600" dirty="0"/>
              <a:t>Patent Agent represents Inventor and files Inventor’s patent application with the USPTO along with a properly executed Power of Attorney.</a:t>
            </a:r>
          </a:p>
          <a:p>
            <a:pPr marL="0" indent="0">
              <a:spcBef>
                <a:spcPts val="0"/>
              </a:spcBef>
              <a:buNone/>
            </a:pPr>
            <a:endParaRPr lang="en-US" altLang="en-US" sz="1600" dirty="0"/>
          </a:p>
          <a:p>
            <a:pPr marL="0" indent="0">
              <a:spcBef>
                <a:spcPts val="0"/>
              </a:spcBef>
              <a:buNone/>
            </a:pPr>
            <a:r>
              <a:rPr lang="en-US" altLang="en-US" sz="1600" b="1" dirty="0"/>
              <a:t>Which of the following statements is accurate with respect to the oath or declaration in the application?</a:t>
            </a:r>
          </a:p>
          <a:p>
            <a:pPr marL="0" indent="0">
              <a:lnSpc>
                <a:spcPct val="120000"/>
              </a:lnSpc>
              <a:spcBef>
                <a:spcPts val="600"/>
              </a:spcBef>
              <a:buNone/>
            </a:pPr>
            <a:r>
              <a:rPr lang="en-US" altLang="en-US" sz="1600" dirty="0"/>
              <a:t>  	A. Patent Practitioner Agent may sign the oath/declaration since he is the Inventor’s  	attorney/representative;</a:t>
            </a:r>
          </a:p>
          <a:p>
            <a:pPr marL="0" indent="0">
              <a:lnSpc>
                <a:spcPct val="120000"/>
              </a:lnSpc>
              <a:spcBef>
                <a:spcPts val="600"/>
              </a:spcBef>
              <a:buNone/>
            </a:pPr>
            <a:r>
              <a:rPr lang="en-US" altLang="en-US" sz="1600" dirty="0"/>
              <a:t>  	B. Patent Practitioner may sign the oath/declaration on behalf of Inventor as long as 	Inventor gives prior consent;</a:t>
            </a:r>
          </a:p>
          <a:p>
            <a:pPr marL="0" indent="0">
              <a:lnSpc>
                <a:spcPct val="120000"/>
              </a:lnSpc>
              <a:spcBef>
                <a:spcPts val="600"/>
              </a:spcBef>
              <a:buNone/>
            </a:pPr>
            <a:r>
              <a:rPr lang="en-US" altLang="en-US" sz="1600" dirty="0"/>
              <a:t>  	C. Inventor is the only individual authorized to sign the oath/declaration; or</a:t>
            </a:r>
          </a:p>
          <a:p>
            <a:pPr marL="0" indent="0">
              <a:lnSpc>
                <a:spcPct val="120000"/>
              </a:lnSpc>
              <a:spcBef>
                <a:spcPts val="600"/>
              </a:spcBef>
              <a:buNone/>
            </a:pPr>
            <a:r>
              <a:rPr lang="en-US" altLang="en-US" sz="1600" dirty="0"/>
              <a:t>  	D. Patent Practitioner or anyone acting under the authority of Patent Practitioner 	may sign the oath/declaration as long as Inventor gives prior consent.</a:t>
            </a:r>
            <a:endParaRPr lang="en-US" altLang="en-US" sz="1400" dirty="0"/>
          </a:p>
        </p:txBody>
      </p:sp>
      <p:sp>
        <p:nvSpPr>
          <p:cNvPr id="2" name="Title 1"/>
          <p:cNvSpPr>
            <a:spLocks noGrp="1"/>
          </p:cNvSpPr>
          <p:nvPr>
            <p:ph type="title"/>
          </p:nvPr>
        </p:nvSpPr>
        <p:spPr>
          <a:xfrm>
            <a:off x="457200" y="309580"/>
            <a:ext cx="8229600" cy="796409"/>
          </a:xfrm>
        </p:spPr>
        <p:txBody>
          <a:bodyPr>
            <a:normAutofit/>
          </a:bodyPr>
          <a:lstStyle/>
          <a:p>
            <a:r>
              <a:rPr lang="en-US" dirty="0"/>
              <a:t>Pop Quiz – signature</a:t>
            </a:r>
          </a:p>
        </p:txBody>
      </p:sp>
      <p:sp>
        <p:nvSpPr>
          <p:cNvPr id="5" name="Slide Number Placeholder 4">
            <a:extLst>
              <a:ext uri="{FF2B5EF4-FFF2-40B4-BE49-F238E27FC236}">
                <a16:creationId xmlns:a16="http://schemas.microsoft.com/office/drawing/2014/main" id="{C17D0328-87A7-4C95-917E-9C13968C847E}"/>
              </a:ext>
            </a:extLst>
          </p:cNvPr>
          <p:cNvSpPr>
            <a:spLocks noGrp="1"/>
          </p:cNvSpPr>
          <p:nvPr>
            <p:ph type="sldNum" sz="quarter" idx="10"/>
          </p:nvPr>
        </p:nvSpPr>
        <p:spPr/>
        <p:txBody>
          <a:bodyPr/>
          <a:lstStyle/>
          <a:p>
            <a:fld id="{92DA454B-C859-4892-B9FA-68B588C9F547}" type="slidenum">
              <a:rPr lang="en-US" smtClean="0"/>
              <a:t>26</a:t>
            </a:fld>
            <a:endParaRPr lang="en-US" dirty="0"/>
          </a:p>
        </p:txBody>
      </p:sp>
    </p:spTree>
    <p:extLst>
      <p:ext uri="{BB962C8B-B14F-4D97-AF65-F5344CB8AC3E}">
        <p14:creationId xmlns:p14="http://schemas.microsoft.com/office/powerpoint/2010/main" val="599837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2154563"/>
            <a:ext cx="6824749" cy="1955866"/>
          </a:xfrm>
        </p:spPr>
        <p:txBody>
          <a:bodyPr>
            <a:normAutofit/>
          </a:bodyPr>
          <a:lstStyle/>
          <a:p>
            <a:pPr marL="0" indent="0" algn="just">
              <a:lnSpc>
                <a:spcPct val="120000"/>
              </a:lnSpc>
              <a:spcBef>
                <a:spcPts val="600"/>
              </a:spcBef>
              <a:buNone/>
            </a:pPr>
            <a:r>
              <a:rPr lang="en-US" altLang="en-US" sz="1800" dirty="0"/>
              <a:t>35 U.S.C. § 115(a)</a:t>
            </a:r>
          </a:p>
          <a:p>
            <a:pPr marL="0" indent="0" algn="just">
              <a:lnSpc>
                <a:spcPct val="120000"/>
              </a:lnSpc>
              <a:spcBef>
                <a:spcPts val="600"/>
              </a:spcBef>
              <a:buNone/>
            </a:pPr>
            <a:r>
              <a:rPr lang="en-US" altLang="en-US" sz="1800" dirty="0"/>
              <a:t>“…Except as otherwise provided in this section, each individual who is the inventor or a joint inventor of a claimed invention in an application for patent shall execute an oath or declaration in connection with the application.”</a:t>
            </a:r>
            <a:endParaRPr lang="en-US" altLang="en-US" sz="1800" dirty="0">
              <a:latin typeface="+mn-lt"/>
            </a:endParaRPr>
          </a:p>
        </p:txBody>
      </p:sp>
      <p:sp>
        <p:nvSpPr>
          <p:cNvPr id="2" name="Title 1"/>
          <p:cNvSpPr>
            <a:spLocks noGrp="1"/>
          </p:cNvSpPr>
          <p:nvPr>
            <p:ph type="title"/>
          </p:nvPr>
        </p:nvSpPr>
        <p:spPr>
          <a:xfrm>
            <a:off x="457200" y="318289"/>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671245"/>
            <a:ext cx="2904310" cy="369332"/>
          </a:xfrm>
          <a:prstGeom prst="rect">
            <a:avLst/>
          </a:prstGeom>
          <a:noFill/>
        </p:spPr>
        <p:txBody>
          <a:bodyPr wrap="square" rtlCol="0">
            <a:spAutoFit/>
          </a:bodyPr>
          <a:lstStyle/>
          <a:p>
            <a:r>
              <a:rPr lang="en-US" dirty="0"/>
              <a:t>Answer: C – Inventor only</a:t>
            </a:r>
          </a:p>
        </p:txBody>
      </p:sp>
      <p:sp>
        <p:nvSpPr>
          <p:cNvPr id="6" name="Content Placeholder 2">
            <a:extLst>
              <a:ext uri="{FF2B5EF4-FFF2-40B4-BE49-F238E27FC236}">
                <a16:creationId xmlns:a16="http://schemas.microsoft.com/office/drawing/2014/main" id="{1F4E5129-8B16-41E2-AEF3-D59B8ABD6609}"/>
              </a:ext>
            </a:extLst>
          </p:cNvPr>
          <p:cNvSpPr txBox="1">
            <a:spLocks/>
          </p:cNvSpPr>
          <p:nvPr/>
        </p:nvSpPr>
        <p:spPr>
          <a:xfrm>
            <a:off x="1184364" y="4170604"/>
            <a:ext cx="6824749" cy="1955866"/>
          </a:xfrm>
          <a:prstGeom prst="rect">
            <a:avLst/>
          </a:prstGeom>
        </p:spPr>
        <p:txBody>
          <a:bodyPr vert="horz" lIns="91440" tIns="45720" rIns="91440" bIns="45720" rtlCol="0">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spcBef>
                <a:spcPts val="600"/>
              </a:spcBef>
              <a:buFont typeface="Arial"/>
              <a:buNone/>
            </a:pPr>
            <a:r>
              <a:rPr lang="en-US" altLang="en-US" sz="1800" i="1" dirty="0"/>
              <a:t>See however</a:t>
            </a:r>
            <a:r>
              <a:rPr lang="en-US" altLang="en-US" sz="1800" dirty="0"/>
              <a:t>, substitute statements pursuant to 35 U.S.C. § 115(d).</a:t>
            </a:r>
          </a:p>
        </p:txBody>
      </p:sp>
      <p:sp>
        <p:nvSpPr>
          <p:cNvPr id="7" name="Slide Number Placeholder 6">
            <a:extLst>
              <a:ext uri="{FF2B5EF4-FFF2-40B4-BE49-F238E27FC236}">
                <a16:creationId xmlns:a16="http://schemas.microsoft.com/office/drawing/2014/main" id="{67E15C1D-B019-4BD6-93FA-7340DAFD3A58}"/>
              </a:ext>
            </a:extLst>
          </p:cNvPr>
          <p:cNvSpPr>
            <a:spLocks noGrp="1"/>
          </p:cNvSpPr>
          <p:nvPr>
            <p:ph type="sldNum" sz="quarter" idx="10"/>
          </p:nvPr>
        </p:nvSpPr>
        <p:spPr/>
        <p:txBody>
          <a:bodyPr/>
          <a:lstStyle/>
          <a:p>
            <a:fld id="{92DA454B-C859-4892-B9FA-68B588C9F547}" type="slidenum">
              <a:rPr lang="en-US" smtClean="0"/>
              <a:t>27</a:t>
            </a:fld>
            <a:endParaRPr lang="en-US" dirty="0"/>
          </a:p>
        </p:txBody>
      </p:sp>
    </p:spTree>
    <p:extLst>
      <p:ext uri="{BB962C8B-B14F-4D97-AF65-F5344CB8AC3E}">
        <p14:creationId xmlns:p14="http://schemas.microsoft.com/office/powerpoint/2010/main" val="371723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9848"/>
            <a:ext cx="8229600" cy="4227640"/>
          </a:xfrm>
        </p:spPr>
        <p:txBody>
          <a:bodyPr>
            <a:normAutofit fontScale="55000" lnSpcReduction="20000"/>
          </a:bodyPr>
          <a:lstStyle/>
          <a:p>
            <a:pPr>
              <a:spcBef>
                <a:spcPts val="600"/>
              </a:spcBef>
            </a:pPr>
            <a:r>
              <a:rPr lang="en-US" altLang="en-US" sz="3600" i="1" dirty="0">
                <a:latin typeface="+mn-lt"/>
              </a:rPr>
              <a:t>In re Starkweather, </a:t>
            </a:r>
            <a:r>
              <a:rPr lang="en-US" altLang="en-US" sz="3600" dirty="0">
                <a:latin typeface="+mn-lt"/>
              </a:rPr>
              <a:t>Proceeding No. D2018-44 (USPTO Oct. 17, 2019)</a:t>
            </a:r>
          </a:p>
          <a:p>
            <a:pPr lvl="1">
              <a:spcBef>
                <a:spcPts val="600"/>
              </a:spcBef>
            </a:pPr>
            <a:r>
              <a:rPr lang="en-US" altLang="en-US" sz="2900" dirty="0">
                <a:latin typeface="+mn-lt"/>
              </a:rPr>
              <a:t>Practitioner received voluminous referrals from marketing company.</a:t>
            </a:r>
          </a:p>
          <a:p>
            <a:pPr lvl="2">
              <a:spcBef>
                <a:spcPts val="600"/>
              </a:spcBef>
            </a:pPr>
            <a:r>
              <a:rPr lang="en-US" altLang="en-US" sz="2500" dirty="0">
                <a:latin typeface="+mn-lt"/>
              </a:rPr>
              <a:t>Did not obtain informed consent from clients in light of this arrangement.</a:t>
            </a:r>
          </a:p>
          <a:p>
            <a:pPr lvl="2">
              <a:spcBef>
                <a:spcPts val="600"/>
              </a:spcBef>
            </a:pPr>
            <a:r>
              <a:rPr lang="en-US" altLang="en-US" sz="2500" dirty="0">
                <a:latin typeface="+mn-lt"/>
              </a:rPr>
              <a:t>Took direction regarding applications from company.</a:t>
            </a:r>
          </a:p>
          <a:p>
            <a:pPr lvl="2">
              <a:spcBef>
                <a:spcPts val="600"/>
              </a:spcBef>
            </a:pPr>
            <a:r>
              <a:rPr lang="en-US" altLang="en-US" sz="2500" dirty="0">
                <a:latin typeface="+mn-lt"/>
              </a:rPr>
              <a:t>When company operations were shut down and payments stopped, practitioner halted client work, including completed applications.</a:t>
            </a:r>
          </a:p>
          <a:p>
            <a:pPr lvl="2">
              <a:spcBef>
                <a:spcPts val="600"/>
              </a:spcBef>
            </a:pPr>
            <a:r>
              <a:rPr lang="en-US" altLang="en-US" sz="2500" dirty="0">
                <a:latin typeface="+mn-lt"/>
              </a:rPr>
              <a:t>Signed clients’ names on USPTO documents.</a:t>
            </a:r>
          </a:p>
          <a:p>
            <a:pPr lvl="1">
              <a:spcBef>
                <a:spcPts val="600"/>
              </a:spcBef>
            </a:pPr>
            <a:r>
              <a:rPr lang="en-US" altLang="en-US" sz="2900" dirty="0">
                <a:latin typeface="+mn-lt"/>
              </a:rPr>
              <a:t>Settlement: three-year suspension, MPRE, 12 hours of ethics CLE</a:t>
            </a:r>
          </a:p>
          <a:p>
            <a:pPr lvl="1">
              <a:spcBef>
                <a:spcPts val="600"/>
              </a:spcBef>
            </a:pPr>
            <a:r>
              <a:rPr lang="en-US" altLang="en-US" sz="2900" dirty="0">
                <a:latin typeface="+mn-lt"/>
              </a:rPr>
              <a:t>Rule highlights:</a:t>
            </a:r>
          </a:p>
          <a:p>
            <a:pPr lvl="2">
              <a:spcBef>
                <a:spcPts val="600"/>
              </a:spcBef>
            </a:pPr>
            <a:r>
              <a:rPr lang="en-US" altLang="en-US" sz="2500" dirty="0">
                <a:latin typeface="+mn-lt"/>
              </a:rPr>
              <a:t>Competence: 37 C.F.R. § 11.101</a:t>
            </a:r>
          </a:p>
          <a:p>
            <a:pPr lvl="2">
              <a:spcBef>
                <a:spcPts val="600"/>
              </a:spcBef>
            </a:pPr>
            <a:r>
              <a:rPr lang="en-US" altLang="en-US" sz="2500" dirty="0">
                <a:latin typeface="+mn-lt"/>
              </a:rPr>
              <a:t>Abiding by client’s decisions: 37 C.F.R. § 11.102</a:t>
            </a:r>
          </a:p>
          <a:p>
            <a:pPr lvl="2">
              <a:spcBef>
                <a:spcPts val="600"/>
              </a:spcBef>
            </a:pPr>
            <a:r>
              <a:rPr lang="en-US" altLang="en-US" sz="2500" dirty="0">
                <a:latin typeface="+mn-lt"/>
              </a:rPr>
              <a:t>Diligence: 37 C.F.R. § 11.103</a:t>
            </a:r>
          </a:p>
          <a:p>
            <a:pPr lvl="2">
              <a:spcBef>
                <a:spcPts val="600"/>
              </a:spcBef>
            </a:pPr>
            <a:r>
              <a:rPr lang="en-US" altLang="en-US" sz="2500" dirty="0">
                <a:latin typeface="+mn-lt"/>
              </a:rPr>
              <a:t>Client communication: 37 C.F.R. § 11.104</a:t>
            </a:r>
          </a:p>
          <a:p>
            <a:pPr lvl="2">
              <a:spcBef>
                <a:spcPts val="600"/>
              </a:spcBef>
            </a:pPr>
            <a:r>
              <a:rPr lang="en-US" altLang="en-US" sz="2500" dirty="0">
                <a:latin typeface="+mn-lt"/>
              </a:rPr>
              <a:t>Conflicts: 37 C.F.R. § 11.107</a:t>
            </a:r>
          </a:p>
          <a:p>
            <a:pPr lvl="2">
              <a:spcBef>
                <a:spcPts val="600"/>
              </a:spcBef>
            </a:pPr>
            <a:r>
              <a:rPr lang="en-US" altLang="en-US" sz="2500" dirty="0">
                <a:latin typeface="+mn-lt"/>
              </a:rPr>
              <a:t>False statements to a tribunal: 37 C.F.R. § 11.303</a:t>
            </a:r>
          </a:p>
          <a:p>
            <a:pPr lvl="2">
              <a:spcBef>
                <a:spcPts val="600"/>
              </a:spcBef>
            </a:pPr>
            <a:r>
              <a:rPr lang="en-US" altLang="en-US" sz="2500" dirty="0">
                <a:latin typeface="+mn-lt"/>
              </a:rPr>
              <a:t>Taking direction from 3</a:t>
            </a:r>
            <a:r>
              <a:rPr lang="en-US" altLang="en-US" sz="2500" baseline="30000" dirty="0">
                <a:latin typeface="+mn-lt"/>
              </a:rPr>
              <a:t>rd</a:t>
            </a:r>
            <a:r>
              <a:rPr lang="en-US" altLang="en-US" sz="2500" dirty="0">
                <a:latin typeface="+mn-lt"/>
              </a:rPr>
              <a:t> party payer: 37 C.F.R. § 11.504(c)</a:t>
            </a:r>
          </a:p>
          <a:p>
            <a:pPr lvl="2"/>
            <a:endParaRPr lang="en-US" altLang="en-US" dirty="0"/>
          </a:p>
          <a:p>
            <a:pPr marL="914400" lvl="2" indent="0">
              <a:buNone/>
            </a:pPr>
            <a:endParaRPr lang="en-US" altLang="en-US" dirty="0"/>
          </a:p>
          <a:p>
            <a:pPr lvl="1"/>
            <a:endParaRPr lang="en-US" altLang="en-US" dirty="0"/>
          </a:p>
          <a:p>
            <a:endParaRPr lang="en-US" dirty="0"/>
          </a:p>
        </p:txBody>
      </p:sp>
      <p:sp>
        <p:nvSpPr>
          <p:cNvPr id="2" name="Title 1"/>
          <p:cNvSpPr>
            <a:spLocks noGrp="1"/>
          </p:cNvSpPr>
          <p:nvPr>
            <p:ph type="title"/>
          </p:nvPr>
        </p:nvSpPr>
        <p:spPr/>
        <p:txBody>
          <a:bodyPr>
            <a:normAutofit/>
          </a:bodyPr>
          <a:lstStyle/>
          <a:p>
            <a:r>
              <a:rPr lang="en-US" altLang="en-US" sz="3000" dirty="0"/>
              <a:t>Conflicts of interest/signatures</a:t>
            </a:r>
            <a:endParaRPr lang="en-US" sz="3000" dirty="0"/>
          </a:p>
        </p:txBody>
      </p:sp>
      <p:sp>
        <p:nvSpPr>
          <p:cNvPr id="5" name="Slide Number Placeholder 4">
            <a:extLst>
              <a:ext uri="{FF2B5EF4-FFF2-40B4-BE49-F238E27FC236}">
                <a16:creationId xmlns:a16="http://schemas.microsoft.com/office/drawing/2014/main" id="{9BCAA947-95CE-4D2C-93DB-738DC375CFBD}"/>
              </a:ext>
            </a:extLst>
          </p:cNvPr>
          <p:cNvSpPr>
            <a:spLocks noGrp="1"/>
          </p:cNvSpPr>
          <p:nvPr>
            <p:ph type="sldNum" sz="quarter" idx="10"/>
          </p:nvPr>
        </p:nvSpPr>
        <p:spPr/>
        <p:txBody>
          <a:bodyPr/>
          <a:lstStyle/>
          <a:p>
            <a:fld id="{92DA454B-C859-4892-B9FA-68B588C9F547}" type="slidenum">
              <a:rPr lang="en-US" smtClean="0"/>
              <a:t>28</a:t>
            </a:fld>
            <a:endParaRPr lang="en-US" dirty="0"/>
          </a:p>
        </p:txBody>
      </p:sp>
    </p:spTree>
    <p:extLst>
      <p:ext uri="{BB962C8B-B14F-4D97-AF65-F5344CB8AC3E}">
        <p14:creationId xmlns:p14="http://schemas.microsoft.com/office/powerpoint/2010/main" val="1201789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4541"/>
            <a:ext cx="8229600" cy="4238548"/>
          </a:xfrm>
        </p:spPr>
        <p:txBody>
          <a:bodyPr>
            <a:normAutofit lnSpcReduction="10000"/>
          </a:bodyPr>
          <a:lstStyle/>
          <a:p>
            <a:r>
              <a:rPr lang="en-US" altLang="en-US" sz="1600" i="1" dirty="0">
                <a:latin typeface="+mn-lt"/>
              </a:rPr>
              <a:t>In re Starkweather </a:t>
            </a:r>
            <a:r>
              <a:rPr lang="en-US" altLang="en-US" sz="1600" dirty="0">
                <a:latin typeface="+mn-lt"/>
              </a:rPr>
              <a:t>- For signing client’s name on documents filed with the USPTO:</a:t>
            </a:r>
          </a:p>
          <a:p>
            <a:pPr lvl="1"/>
            <a:r>
              <a:rPr lang="en-US" altLang="en-US" sz="1050" dirty="0">
                <a:latin typeface="+mn-lt"/>
              </a:rPr>
              <a:t>37 C.F.R. § 11.101 Competence</a:t>
            </a:r>
          </a:p>
          <a:p>
            <a:pPr lvl="2"/>
            <a:r>
              <a:rPr lang="en-US" altLang="en-US" sz="1050" dirty="0">
                <a:latin typeface="+mn-lt"/>
              </a:rPr>
              <a:t>“A practitioner shall provide competent representation to a client. Competent representation requires the legal, scientific, and technical knowledge, skill, thoroughness and preparation reasonably necessary for the representation.”</a:t>
            </a:r>
          </a:p>
          <a:p>
            <a:pPr lvl="1"/>
            <a:r>
              <a:rPr lang="en-US" altLang="en-US" sz="1050" dirty="0">
                <a:latin typeface="+mn-lt"/>
              </a:rPr>
              <a:t>37 C.F.R. § 11.102(a) Scope of representation and allocation of authority between client and practitioner</a:t>
            </a:r>
          </a:p>
          <a:p>
            <a:pPr lvl="1"/>
            <a:r>
              <a:rPr lang="en-US" altLang="en-US" sz="1050" dirty="0">
                <a:latin typeface="+mn-lt"/>
              </a:rPr>
              <a:t>37 C.F.R. § 11.303 Candor toward the tribunal</a:t>
            </a:r>
          </a:p>
          <a:p>
            <a:pPr lvl="2"/>
            <a:r>
              <a:rPr lang="en-US" altLang="en-US" sz="1050" dirty="0">
                <a:latin typeface="+mn-lt"/>
              </a:rPr>
              <a:t>“(a) A practitioner shall not knowingly:</a:t>
            </a:r>
          </a:p>
          <a:p>
            <a:pPr lvl="3"/>
            <a:r>
              <a:rPr lang="en-US" altLang="en-US" sz="1050" dirty="0">
                <a:latin typeface="+mn-lt"/>
              </a:rPr>
              <a:t>(1) Make a false statement of fact or law to a tribunal or fail to correct a false statement of material fact or law previously made to the tribunal by the practitioner;</a:t>
            </a:r>
          </a:p>
          <a:p>
            <a:pPr marL="1371600" lvl="3" indent="0">
              <a:buNone/>
            </a:pPr>
            <a:r>
              <a:rPr lang="en-US" altLang="en-US" sz="1050" dirty="0">
                <a:latin typeface="+mn-lt"/>
              </a:rPr>
              <a:t>* * * * *</a:t>
            </a:r>
          </a:p>
          <a:p>
            <a:pPr lvl="3"/>
            <a:r>
              <a:rPr lang="en-US" altLang="en-US" sz="1050" dirty="0">
                <a:latin typeface="+mn-lt"/>
              </a:rPr>
              <a:t>(3) Offer evidence that the practitioner knows to be false. If a practitioner, the practitioner's client, or a witness called by the practitioner, has offered material evidence and the practitioner comes to know of its falsity, the practitioner shall take reasonable remedial measures, including, if necessary, disclosure to the tribunal.</a:t>
            </a:r>
          </a:p>
          <a:p>
            <a:pPr marL="1371600" lvl="3" indent="0">
              <a:buNone/>
            </a:pPr>
            <a:r>
              <a:rPr lang="en-US" altLang="en-US" sz="1050" dirty="0">
                <a:latin typeface="+mn-lt"/>
              </a:rPr>
              <a:t>* * * * *</a:t>
            </a:r>
          </a:p>
          <a:p>
            <a:pPr lvl="2"/>
            <a:r>
              <a:rPr lang="en-US" altLang="en-US" sz="1050" dirty="0">
                <a:latin typeface="+mn-lt"/>
              </a:rPr>
              <a:t>(d) In an ex parte proceeding, a practitioner shall inform the tribunal of all material facts known to the practitioner that will enable the tribunal to make an informed decision, whether or not the facts are adverse.”</a:t>
            </a:r>
          </a:p>
          <a:p>
            <a:pPr lvl="1"/>
            <a:r>
              <a:rPr lang="en-US" altLang="en-US" sz="1050" dirty="0">
                <a:latin typeface="+mn-lt"/>
              </a:rPr>
              <a:t>37 C.F.R. § 11.804(c) Misconduct: Dishonesty, fraud, deceit, misrepresentation</a:t>
            </a:r>
          </a:p>
          <a:p>
            <a:pPr lvl="1"/>
            <a:r>
              <a:rPr lang="en-US" altLang="en-US" sz="1050" dirty="0">
                <a:latin typeface="+mn-lt"/>
              </a:rPr>
              <a:t>37 C.F.R. § 11.804(d) Misconduct: Conduct prejudicial to the administration of justice</a:t>
            </a:r>
            <a:endParaRPr lang="en-US" sz="1050" dirty="0">
              <a:latin typeface="+mn-lt"/>
            </a:endParaRPr>
          </a:p>
        </p:txBody>
      </p:sp>
      <p:sp>
        <p:nvSpPr>
          <p:cNvPr id="2" name="Title 1"/>
          <p:cNvSpPr>
            <a:spLocks noGrp="1"/>
          </p:cNvSpPr>
          <p:nvPr>
            <p:ph type="title"/>
          </p:nvPr>
        </p:nvSpPr>
        <p:spPr/>
        <p:txBody>
          <a:bodyPr>
            <a:noAutofit/>
          </a:bodyPr>
          <a:lstStyle/>
          <a:p>
            <a:r>
              <a:rPr lang="en-US" altLang="en-US" sz="2700" dirty="0"/>
              <a:t>Conflicts of interest/client communication</a:t>
            </a:r>
            <a:endParaRPr lang="en-US" sz="2700" dirty="0"/>
          </a:p>
        </p:txBody>
      </p:sp>
      <p:sp>
        <p:nvSpPr>
          <p:cNvPr id="5" name="Slide Number Placeholder 4">
            <a:extLst>
              <a:ext uri="{FF2B5EF4-FFF2-40B4-BE49-F238E27FC236}">
                <a16:creationId xmlns:a16="http://schemas.microsoft.com/office/drawing/2014/main" id="{B943051C-54EA-490C-863B-738457DB1994}"/>
              </a:ext>
            </a:extLst>
          </p:cNvPr>
          <p:cNvSpPr>
            <a:spLocks noGrp="1"/>
          </p:cNvSpPr>
          <p:nvPr>
            <p:ph type="sldNum" sz="quarter" idx="10"/>
          </p:nvPr>
        </p:nvSpPr>
        <p:spPr/>
        <p:txBody>
          <a:bodyPr/>
          <a:lstStyle/>
          <a:p>
            <a:fld id="{92DA454B-C859-4892-B9FA-68B588C9F547}" type="slidenum">
              <a:rPr lang="en-US" smtClean="0"/>
              <a:t>29</a:t>
            </a:fld>
            <a:endParaRPr lang="en-US" dirty="0"/>
          </a:p>
        </p:txBody>
      </p:sp>
    </p:spTree>
    <p:extLst>
      <p:ext uri="{BB962C8B-B14F-4D97-AF65-F5344CB8AC3E}">
        <p14:creationId xmlns:p14="http://schemas.microsoft.com/office/powerpoint/2010/main" val="238364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Mission: protect the public and the integrity of the patent and trademark systems.</a:t>
            </a:r>
          </a:p>
          <a:p>
            <a:r>
              <a:rPr lang="en-US" dirty="0"/>
              <a:t>Statutory authority:</a:t>
            </a:r>
          </a:p>
          <a:p>
            <a:pPr lvl="1"/>
            <a:r>
              <a:rPr lang="en-US" dirty="0"/>
              <a:t>35 U.S.C. §§ 2(b)(2)(D) and 32. </a:t>
            </a:r>
          </a:p>
          <a:p>
            <a:r>
              <a:rPr lang="en-US" dirty="0"/>
              <a:t>Disciplinary jurisdiction (37 C.F.R. § 11.19):</a:t>
            </a:r>
          </a:p>
          <a:p>
            <a:pPr lvl="1"/>
            <a:r>
              <a:rPr lang="en-US" dirty="0"/>
              <a:t>All practitioners engaged in practice before the USPTO; and</a:t>
            </a:r>
          </a:p>
          <a:p>
            <a:pPr lvl="1"/>
            <a:r>
              <a:rPr lang="en-US" dirty="0"/>
              <a:t>Non-practitioners who engage in or offer to engage in practice before the USPTO.</a:t>
            </a:r>
          </a:p>
          <a:p>
            <a:r>
              <a:rPr lang="en-US" dirty="0"/>
              <a:t>Governing regulations:</a:t>
            </a:r>
          </a:p>
          <a:p>
            <a:pPr lvl="1"/>
            <a:r>
              <a:rPr lang="en-US" dirty="0"/>
              <a:t>USPTO Rules of Professional Conduct 37 C.F.R. §§ 11.101-11.901; and</a:t>
            </a:r>
          </a:p>
          <a:p>
            <a:pPr lvl="1"/>
            <a:r>
              <a:rPr lang="en-US" dirty="0"/>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dirty="0"/>
              <a:t>OED: discipline</a:t>
            </a:r>
          </a:p>
        </p:txBody>
      </p:sp>
      <p:sp>
        <p:nvSpPr>
          <p:cNvPr id="5"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55167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3474"/>
            <a:ext cx="8229600" cy="4102571"/>
          </a:xfrm>
        </p:spPr>
        <p:txBody>
          <a:bodyPr>
            <a:normAutofit lnSpcReduction="10000"/>
          </a:bodyPr>
          <a:lstStyle/>
          <a:p>
            <a:pPr>
              <a:lnSpc>
                <a:spcPct val="120000"/>
              </a:lnSpc>
              <a:spcBef>
                <a:spcPts val="600"/>
              </a:spcBef>
            </a:pPr>
            <a:r>
              <a:rPr lang="en-US" altLang="en-US" sz="1600" dirty="0">
                <a:latin typeface="+mn-lt"/>
              </a:rPr>
              <a:t>37 C.F.R. § 1.4((d)(1) Handwritten signature.</a:t>
            </a:r>
          </a:p>
          <a:p>
            <a:pPr lvl="1">
              <a:lnSpc>
                <a:spcPct val="120000"/>
              </a:lnSpc>
              <a:spcBef>
                <a:spcPts val="600"/>
              </a:spcBef>
            </a:pPr>
            <a:r>
              <a:rPr lang="en-US" altLang="en-US" sz="1400" dirty="0">
                <a:latin typeface="+mn-lt"/>
              </a:rPr>
              <a:t>“Each piece of correspondence, except as provided in paragraphs (d)(2), (d)(3), (d)(4), (e), and (f) of this section, filed in an application, patent file, or other proceeding in the Office which requires a person's signature, must:</a:t>
            </a:r>
          </a:p>
          <a:p>
            <a:pPr lvl="2">
              <a:lnSpc>
                <a:spcPct val="120000"/>
              </a:lnSpc>
              <a:spcBef>
                <a:spcPts val="600"/>
              </a:spcBef>
            </a:pPr>
            <a:r>
              <a:rPr lang="en-US" altLang="en-US" sz="1200" dirty="0">
                <a:latin typeface="+mn-lt"/>
              </a:rPr>
              <a:t>(i) Be an original, that is, have an original handwritten signature </a:t>
            </a:r>
            <a:r>
              <a:rPr lang="en-US" altLang="en-US" sz="1200" b="1" dirty="0">
                <a:latin typeface="+mn-lt"/>
              </a:rPr>
              <a:t>personally signed</a:t>
            </a:r>
            <a:r>
              <a:rPr lang="en-US" altLang="en-US" sz="1200" dirty="0">
                <a:latin typeface="+mn-lt"/>
              </a:rPr>
              <a:t>, in permanent dark ink or its equivalent, </a:t>
            </a:r>
            <a:r>
              <a:rPr lang="en-US" altLang="en-US" sz="1200" b="1" dirty="0">
                <a:latin typeface="+mn-lt"/>
              </a:rPr>
              <a:t>by that person</a:t>
            </a:r>
            <a:r>
              <a:rPr lang="en-US" altLang="en-US" sz="1200" dirty="0">
                <a:latin typeface="+mn-lt"/>
              </a:rPr>
              <a:t>; or</a:t>
            </a:r>
          </a:p>
          <a:p>
            <a:pPr lvl="2">
              <a:lnSpc>
                <a:spcPct val="120000"/>
              </a:lnSpc>
              <a:spcBef>
                <a:spcPts val="600"/>
              </a:spcBef>
            </a:pPr>
            <a:r>
              <a:rPr lang="en-US" altLang="en-US" sz="1200" dirty="0">
                <a:latin typeface="+mn-lt"/>
              </a:rPr>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spcBef>
                <a:spcPts val="600"/>
              </a:spcBef>
            </a:pPr>
            <a:r>
              <a:rPr lang="en-US" altLang="en-US" sz="1600" dirty="0">
                <a:latin typeface="+mn-lt"/>
              </a:rPr>
              <a:t>37 C.F.R. § 1.4((d)(2) S-signature</a:t>
            </a:r>
          </a:p>
          <a:p>
            <a:pPr lvl="1">
              <a:lnSpc>
                <a:spcPct val="120000"/>
              </a:lnSpc>
              <a:spcBef>
                <a:spcPts val="600"/>
              </a:spcBef>
            </a:pPr>
            <a:r>
              <a:rPr lang="en-US" altLang="en-US" sz="1400" dirty="0">
                <a:latin typeface="+mn-lt"/>
              </a:rPr>
              <a:t>“(i)…the person signing the correspondence must insert his or her own S-signature…”</a:t>
            </a:r>
          </a:p>
          <a:p>
            <a:pPr>
              <a:lnSpc>
                <a:spcPct val="120000"/>
              </a:lnSpc>
              <a:spcBef>
                <a:spcPts val="600"/>
              </a:spcBef>
            </a:pPr>
            <a:r>
              <a:rPr lang="en-US" altLang="en-US" sz="1600" dirty="0">
                <a:latin typeface="+mn-lt"/>
              </a:rPr>
              <a:t>37 C.F.R. § 1.4(d)(4)(ii) Certification as to the signature</a:t>
            </a:r>
          </a:p>
          <a:p>
            <a:pPr lvl="1">
              <a:lnSpc>
                <a:spcPct val="120000"/>
              </a:lnSpc>
              <a:spcBef>
                <a:spcPts val="600"/>
              </a:spcBef>
            </a:pPr>
            <a:r>
              <a:rPr lang="en-US" altLang="en-US" sz="1400" dirty="0">
                <a:latin typeface="+mn-lt"/>
              </a:rPr>
              <a:t>“The person inserting a signature under paragraph (d)(2) or (d)(3) of this section in a document submitted to the Office certifies that the inserted signature appearing in the document is his or her own signature.”</a:t>
            </a:r>
          </a:p>
        </p:txBody>
      </p:sp>
      <p:sp>
        <p:nvSpPr>
          <p:cNvPr id="2" name="Title 1"/>
          <p:cNvSpPr>
            <a:spLocks noGrp="1"/>
          </p:cNvSpPr>
          <p:nvPr>
            <p:ph type="title"/>
          </p:nvPr>
        </p:nvSpPr>
        <p:spPr/>
        <p:txBody>
          <a:bodyPr>
            <a:normAutofit/>
          </a:bodyPr>
          <a:lstStyle/>
          <a:p>
            <a:r>
              <a:rPr lang="en-US" dirty="0"/>
              <a:t>Signatures on patent documents</a:t>
            </a:r>
          </a:p>
        </p:txBody>
      </p:sp>
      <p:sp>
        <p:nvSpPr>
          <p:cNvPr id="5" name="Slide Number Placeholder 4">
            <a:extLst>
              <a:ext uri="{FF2B5EF4-FFF2-40B4-BE49-F238E27FC236}">
                <a16:creationId xmlns:a16="http://schemas.microsoft.com/office/drawing/2014/main" id="{43F3F5B4-39CF-424C-950B-81ADD7CD2E50}"/>
              </a:ext>
            </a:extLst>
          </p:cNvPr>
          <p:cNvSpPr>
            <a:spLocks noGrp="1"/>
          </p:cNvSpPr>
          <p:nvPr>
            <p:ph type="sldNum" sz="quarter" idx="10"/>
          </p:nvPr>
        </p:nvSpPr>
        <p:spPr/>
        <p:txBody>
          <a:bodyPr/>
          <a:lstStyle/>
          <a:p>
            <a:fld id="{92DA454B-C859-4892-B9FA-68B588C9F547}" type="slidenum">
              <a:rPr lang="en-US" smtClean="0"/>
              <a:t>30</a:t>
            </a:fld>
            <a:endParaRPr lang="en-US" dirty="0"/>
          </a:p>
        </p:txBody>
      </p:sp>
    </p:spTree>
    <p:extLst>
      <p:ext uri="{BB962C8B-B14F-4D97-AF65-F5344CB8AC3E}">
        <p14:creationId xmlns:p14="http://schemas.microsoft.com/office/powerpoint/2010/main" val="740456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6409"/>
            <a:ext cx="8229600" cy="4261935"/>
          </a:xfrm>
        </p:spPr>
        <p:txBody>
          <a:bodyPr>
            <a:normAutofit fontScale="40000" lnSpcReduction="20000"/>
          </a:bodyPr>
          <a:lstStyle/>
          <a:p>
            <a:pPr marL="0" indent="0">
              <a:buNone/>
            </a:pPr>
            <a:r>
              <a:rPr lang="en-US" altLang="en-US" sz="4000" dirty="0"/>
              <a:t>37 C.F.R. § 2.193 Trademark correspondence and signature requirements</a:t>
            </a:r>
          </a:p>
          <a:p>
            <a:pPr>
              <a:spcBef>
                <a:spcPts val="600"/>
              </a:spcBef>
            </a:pPr>
            <a:r>
              <a:rPr lang="en-US" altLang="en-US" sz="3500" dirty="0">
                <a:latin typeface="+mn-lt"/>
              </a:rPr>
              <a:t>“(a)…Each piece of correspondence that requires a signature must bear:</a:t>
            </a:r>
          </a:p>
          <a:p>
            <a:pPr lvl="1">
              <a:spcBef>
                <a:spcPts val="600"/>
              </a:spcBef>
            </a:pPr>
            <a:r>
              <a:rPr lang="en-US" altLang="en-US" sz="3500" dirty="0">
                <a:latin typeface="+mn-lt"/>
              </a:rPr>
              <a:t>(1) A handwritten signature personally signed in permanent ink by the person named as the signatory, or a true copy thereof; or</a:t>
            </a:r>
          </a:p>
          <a:p>
            <a:pPr lvl="1">
              <a:spcBef>
                <a:spcPts val="600"/>
              </a:spcBef>
            </a:pPr>
            <a:r>
              <a:rPr lang="en-US" altLang="en-US" sz="3500" dirty="0">
                <a:latin typeface="+mn-lt"/>
              </a:rPr>
              <a:t>(2) An electronic signature that meets the requirements of paragraph (c) of this section, personally entered by the person named as the signatory….</a:t>
            </a:r>
          </a:p>
          <a:p>
            <a:pPr lvl="1">
              <a:spcBef>
                <a:spcPts val="600"/>
              </a:spcBef>
            </a:pPr>
            <a:r>
              <a:rPr lang="en-US" altLang="en-US" dirty="0">
                <a:latin typeface="+mn-lt"/>
              </a:rPr>
              <a:t>* * * * *</a:t>
            </a:r>
          </a:p>
          <a:p>
            <a:pPr>
              <a:spcBef>
                <a:spcPts val="600"/>
              </a:spcBef>
            </a:pPr>
            <a:r>
              <a:rPr lang="en-US" altLang="en-US" dirty="0">
                <a:latin typeface="+mn-lt"/>
              </a:rPr>
              <a:t> </a:t>
            </a:r>
            <a:r>
              <a:rPr lang="en-US" altLang="en-US" sz="3500" dirty="0">
                <a:latin typeface="+mn-lt"/>
              </a:rPr>
              <a:t>(c) Requirements for electronic signature. A person signing a document electronically must:</a:t>
            </a:r>
          </a:p>
          <a:p>
            <a:pPr lvl="1">
              <a:spcBef>
                <a:spcPts val="600"/>
              </a:spcBef>
            </a:pPr>
            <a:r>
              <a:rPr lang="en-US" altLang="en-US" sz="3500" dirty="0">
                <a:latin typeface="+mn-lt"/>
              </a:rPr>
              <a:t>(1) Personally enter any combination of letters, numbers, spaces and/or punctuation marks that the signer has adopted as a signature, placed between two forward slash (“/”) symbols in the signature block on the electronic submission; or</a:t>
            </a:r>
          </a:p>
          <a:p>
            <a:pPr lvl="1">
              <a:spcBef>
                <a:spcPts val="600"/>
              </a:spcBef>
            </a:pPr>
            <a:r>
              <a:rPr lang="en-US" altLang="en-US" sz="3500" dirty="0">
                <a:latin typeface="+mn-lt"/>
              </a:rPr>
              <a:t>(2) Sign the document using some other form of electronic signature specified by the Director.</a:t>
            </a:r>
            <a:endParaRPr lang="en-US" altLang="en-US" sz="2900" dirty="0">
              <a:latin typeface="+mn-lt"/>
            </a:endParaRPr>
          </a:p>
          <a:p>
            <a:pPr lvl="1">
              <a:spcBef>
                <a:spcPts val="600"/>
              </a:spcBef>
            </a:pPr>
            <a:r>
              <a:rPr lang="en-US" altLang="en-US" dirty="0">
                <a:latin typeface="+mn-lt"/>
              </a:rPr>
              <a:t>* * * * *</a:t>
            </a:r>
          </a:p>
          <a:p>
            <a:pPr>
              <a:spcBef>
                <a:spcPts val="600"/>
              </a:spcBef>
            </a:pPr>
            <a:r>
              <a:rPr lang="en-US" altLang="en-US" sz="3500" dirty="0"/>
              <a:t>(f) Signature as certification. The presentation to the Office (whether by signing, filing, submitting, or later advocating) of any document by any person, whether a practitioner or non-practitioner, constitutes a certification under §11.18(b) of this chapter. Violations of §11.18(b) of this chapter may jeopardize the validity of the application or registration, and may result in the imposition of sanctions under §11.18(c) of this chapter. Any practitioner violating §11.18(b) of this chapter may also be subject to disciplinary action.  </a:t>
            </a:r>
            <a:r>
              <a:rPr lang="en-US" altLang="en-US" sz="3500" i="1" dirty="0"/>
              <a:t>See</a:t>
            </a:r>
            <a:r>
              <a:rPr lang="en-US" altLang="en-US" sz="3500" dirty="0"/>
              <a:t> §11.18(d) and §11.804 of this chapter.”</a:t>
            </a:r>
          </a:p>
        </p:txBody>
      </p:sp>
      <p:sp>
        <p:nvSpPr>
          <p:cNvPr id="2" name="Title 1"/>
          <p:cNvSpPr>
            <a:spLocks noGrp="1"/>
          </p:cNvSpPr>
          <p:nvPr>
            <p:ph type="title"/>
          </p:nvPr>
        </p:nvSpPr>
        <p:spPr/>
        <p:txBody>
          <a:bodyPr>
            <a:normAutofit fontScale="90000"/>
          </a:bodyPr>
          <a:lstStyle/>
          <a:p>
            <a:r>
              <a:rPr lang="en-US" dirty="0"/>
              <a:t>Signatures on trademark documents</a:t>
            </a:r>
          </a:p>
        </p:txBody>
      </p:sp>
      <p:sp>
        <p:nvSpPr>
          <p:cNvPr id="5" name="Slide Number Placeholder 4">
            <a:extLst>
              <a:ext uri="{FF2B5EF4-FFF2-40B4-BE49-F238E27FC236}">
                <a16:creationId xmlns:a16="http://schemas.microsoft.com/office/drawing/2014/main" id="{9759E0FA-1960-4C4D-A691-058A7CCF8C5A}"/>
              </a:ext>
            </a:extLst>
          </p:cNvPr>
          <p:cNvSpPr>
            <a:spLocks noGrp="1"/>
          </p:cNvSpPr>
          <p:nvPr>
            <p:ph type="sldNum" sz="quarter" idx="10"/>
          </p:nvPr>
        </p:nvSpPr>
        <p:spPr/>
        <p:txBody>
          <a:bodyPr/>
          <a:lstStyle/>
          <a:p>
            <a:fld id="{92DA454B-C859-4892-B9FA-68B588C9F547}" type="slidenum">
              <a:rPr lang="en-US" smtClean="0"/>
              <a:t>31</a:t>
            </a:fld>
            <a:endParaRPr lang="en-US" dirty="0"/>
          </a:p>
        </p:txBody>
      </p:sp>
    </p:spTree>
    <p:extLst>
      <p:ext uri="{BB962C8B-B14F-4D97-AF65-F5344CB8AC3E}">
        <p14:creationId xmlns:p14="http://schemas.microsoft.com/office/powerpoint/2010/main" val="295185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3470563" y="2688910"/>
            <a:ext cx="4995949" cy="646331"/>
          </a:xfrm>
          <a:prstGeom prst="rect">
            <a:avLst/>
          </a:prstGeom>
          <a:noFill/>
        </p:spPr>
        <p:txBody>
          <a:bodyPr wrap="square" rtlCol="0">
            <a:spAutoFit/>
          </a:bodyPr>
          <a:lstStyle/>
          <a:p>
            <a:r>
              <a:rPr lang="en-US" sz="3600" b="1" dirty="0">
                <a:solidFill>
                  <a:schemeClr val="tx2">
                    <a:lumMod val="75000"/>
                  </a:schemeClr>
                </a:solidFill>
              </a:rPr>
              <a:t>U.S. Counsel Rule</a:t>
            </a:r>
          </a:p>
        </p:txBody>
      </p:sp>
      <p:pic>
        <p:nvPicPr>
          <p:cNvPr id="5" name="Graphic 4" descr="Employee badge">
            <a:extLst>
              <a:ext uri="{FF2B5EF4-FFF2-40B4-BE49-F238E27FC236}">
                <a16:creationId xmlns:a16="http://schemas.microsoft.com/office/drawing/2014/main" id="{DCB14006-1B54-49B5-8757-AC7DF84B45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0011" y="1988820"/>
            <a:ext cx="1737360" cy="1737360"/>
          </a:xfrm>
          <a:prstGeom prst="rect">
            <a:avLst/>
          </a:prstGeom>
        </p:spPr>
      </p:pic>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2838131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lnSpc>
                <a:spcPct val="120000"/>
              </a:lnSpc>
            </a:pPr>
            <a:r>
              <a:rPr lang="en-US" dirty="0"/>
              <a:t>Increase in foreign parties not authorized to represent trademark applicants and improperly representing foreign applicants in trademark (TM) matters.</a:t>
            </a:r>
          </a:p>
          <a:p>
            <a:pPr>
              <a:lnSpc>
                <a:spcPct val="120000"/>
              </a:lnSpc>
            </a:pPr>
            <a:r>
              <a:rPr lang="en-US" dirty="0">
                <a:latin typeface="+mn-lt"/>
              </a:rPr>
              <a:t>Fraudulent or inaccurate claims of use are a burden on the trademark system and the public and jeopardize validity of marks.</a:t>
            </a:r>
          </a:p>
          <a:p>
            <a:pPr>
              <a:lnSpc>
                <a:spcPct val="120000"/>
              </a:lnSpc>
            </a:pPr>
            <a:r>
              <a:rPr lang="en-US" dirty="0">
                <a:latin typeface="+mn-lt"/>
              </a:rPr>
              <a:t>Effective August 3, 2019: </a:t>
            </a:r>
          </a:p>
          <a:p>
            <a:pPr lvl="1">
              <a:lnSpc>
                <a:spcPct val="120000"/>
              </a:lnSpc>
            </a:pPr>
            <a:r>
              <a:rPr lang="en-US" dirty="0">
                <a:latin typeface="+mn-lt"/>
              </a:rPr>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dirty="0">
                <a:latin typeface="+mn-lt"/>
              </a:rPr>
              <a:t>Final rule: 84 Fed. Reg. 31498 (July 2, 2019).</a:t>
            </a:r>
          </a:p>
          <a:p>
            <a:pPr>
              <a:lnSpc>
                <a:spcPct val="120000"/>
              </a:lnSpc>
            </a:pPr>
            <a:r>
              <a:rPr lang="en-US" dirty="0">
                <a:latin typeface="+mn-lt"/>
              </a:rPr>
              <a:t>Canadian patent agents are no longer able to represent Canadian parties in U.S. TM matters.</a:t>
            </a:r>
          </a:p>
          <a:p>
            <a:pPr>
              <a:lnSpc>
                <a:spcPct val="120000"/>
              </a:lnSpc>
            </a:pPr>
            <a:r>
              <a:rPr lang="en-US" dirty="0">
                <a:latin typeface="+mn-lt"/>
              </a:rPr>
              <a:t>Canadian TM attorneys and agents will only be able to serve as additionally appointed practitioners:</a:t>
            </a:r>
          </a:p>
          <a:p>
            <a:pPr lvl="1">
              <a:lnSpc>
                <a:spcPct val="120000"/>
              </a:lnSpc>
            </a:pPr>
            <a:r>
              <a:rPr lang="en-US" dirty="0">
                <a:latin typeface="+mn-lt"/>
              </a:rPr>
              <a:t>Clients must appoint U.S.-licensed attorney to file formal responses; and </a:t>
            </a:r>
          </a:p>
          <a:p>
            <a:pPr lvl="1">
              <a:lnSpc>
                <a:spcPct val="120000"/>
              </a:lnSpc>
            </a:pPr>
            <a:r>
              <a:rPr lang="en-US" dirty="0">
                <a:latin typeface="+mn-lt"/>
              </a:rPr>
              <a:t>The USPTO will only correspond with a U.S. licensed attorney.</a:t>
            </a:r>
          </a:p>
        </p:txBody>
      </p:sp>
      <p:sp>
        <p:nvSpPr>
          <p:cNvPr id="2" name="Title 1"/>
          <p:cNvSpPr>
            <a:spLocks noGrp="1"/>
          </p:cNvSpPr>
          <p:nvPr>
            <p:ph type="title"/>
          </p:nvPr>
        </p:nvSpPr>
        <p:spPr/>
        <p:txBody>
          <a:bodyPr/>
          <a:lstStyle/>
          <a:p>
            <a:r>
              <a:rPr lang="en-US" dirty="0"/>
              <a:t>Trademarks: U.S. counsel rule</a:t>
            </a:r>
          </a:p>
        </p:txBody>
      </p:sp>
      <p:sp>
        <p:nvSpPr>
          <p:cNvPr id="4" name="Slide Number Placeholder 3">
            <a:extLst>
              <a:ext uri="{FF2B5EF4-FFF2-40B4-BE49-F238E27FC236}">
                <a16:creationId xmlns:a16="http://schemas.microsoft.com/office/drawing/2014/main" id="{06874FDA-C7B6-4277-AB39-1759AB6C31D6}"/>
              </a:ext>
            </a:extLst>
          </p:cNvPr>
          <p:cNvSpPr>
            <a:spLocks noGrp="1"/>
          </p:cNvSpPr>
          <p:nvPr>
            <p:ph type="sldNum" sz="quarter" idx="10"/>
          </p:nvPr>
        </p:nvSpPr>
        <p:spPr/>
        <p:txBody>
          <a:bodyPr/>
          <a:lstStyle/>
          <a:p>
            <a:fld id="{92DA454B-C859-4892-B9FA-68B588C9F547}" type="slidenum">
              <a:rPr lang="en-US" smtClean="0"/>
              <a:t>33</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pic>
        <p:nvPicPr>
          <p:cNvPr id="7" name="Picture 6" descr="Example of improper solicitation under U.S. Counsel rule"/>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
        <p:nvSpPr>
          <p:cNvPr id="3" name="Slide Number Placeholder 2">
            <a:extLst>
              <a:ext uri="{FF2B5EF4-FFF2-40B4-BE49-F238E27FC236}">
                <a16:creationId xmlns:a16="http://schemas.microsoft.com/office/drawing/2014/main" id="{0B2E0290-4FDD-40E3-BCF0-F2A163C4F248}"/>
              </a:ext>
            </a:extLst>
          </p:cNvPr>
          <p:cNvSpPr>
            <a:spLocks noGrp="1"/>
          </p:cNvSpPr>
          <p:nvPr>
            <p:ph type="sldNum" sz="quarter" idx="10"/>
          </p:nvPr>
        </p:nvSpPr>
        <p:spPr/>
        <p:txBody>
          <a:bodyPr/>
          <a:lstStyle/>
          <a:p>
            <a:fld id="{92DA454B-C859-4892-B9FA-68B588C9F547}" type="slidenum">
              <a:rPr lang="en-US" smtClean="0"/>
              <a:t>34</a:t>
            </a:fld>
            <a:endParaRPr lang="en-US" dirty="0"/>
          </a:p>
        </p:txBody>
      </p:sp>
    </p:spTree>
    <p:extLst>
      <p:ext uri="{BB962C8B-B14F-4D97-AF65-F5344CB8AC3E}">
        <p14:creationId xmlns:p14="http://schemas.microsoft.com/office/powerpoint/2010/main" val="2098876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3" y="1251098"/>
            <a:ext cx="2414720" cy="3539430"/>
          </a:xfrm>
          <a:prstGeom prst="rect">
            <a:avLst/>
          </a:prstGeom>
        </p:spPr>
      </p:pic>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r>
              <a:rPr lang="en-US" dirty="0"/>
              <a:t>U.S. Counsel Rule </a:t>
            </a:r>
            <a:r>
              <a:rPr lang="en-US" altLang="en-US" dirty="0"/>
              <a:t>–</a:t>
            </a:r>
            <a:r>
              <a:rPr lang="en-US" dirty="0"/>
              <a:t> solicitation</a:t>
            </a:r>
          </a:p>
        </p:txBody>
      </p:sp>
      <p:sp>
        <p:nvSpPr>
          <p:cNvPr id="6" name="Rectangle 5">
            <a:extLst>
              <a:ext uri="{FF2B5EF4-FFF2-40B4-BE49-F238E27FC236}">
                <a16:creationId xmlns:a16="http://schemas.microsoft.com/office/drawing/2014/main" id="{C92177A0-E23F-49C4-B813-47B9F30CA27C}"/>
              </a:ext>
            </a:extLst>
          </p:cNvPr>
          <p:cNvSpPr/>
          <p:nvPr/>
        </p:nvSpPr>
        <p:spPr>
          <a:xfrm>
            <a:off x="474919" y="1265534"/>
            <a:ext cx="4203405"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Segoe UI Light" panose="020B0502040204020203" pitchFamily="34" charset="0"/>
                <a:ea typeface="+mn-ea"/>
                <a:cs typeface="Segoe UI Light" panose="020B0502040204020203" pitchFamily="34" charset="0"/>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US_Trademark_Agent </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&lt;tony@zcompany.com&gt;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Reply-To: tony@zcompany.cn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To: @gmail.com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*符合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4</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9</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日新规，</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USPTO</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*可协助</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OBJ</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*使用</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USPTO Payement Account</a:t>
            </a: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ea typeface="+mn-ea"/>
                <a:cs typeface="Segoe UI Light" panose="020B0502040204020203" pitchFamily="34" charset="0"/>
              </a:rPr>
              <a:t>支付商标官费；</a:t>
            </a:r>
            <a:endPar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3" name="Slide Number Placeholder 2">
            <a:extLst>
              <a:ext uri="{FF2B5EF4-FFF2-40B4-BE49-F238E27FC236}">
                <a16:creationId xmlns:a16="http://schemas.microsoft.com/office/drawing/2014/main" id="{5147513C-0E56-47E2-A061-A13B625E694F}"/>
              </a:ext>
            </a:extLst>
          </p:cNvPr>
          <p:cNvSpPr>
            <a:spLocks noGrp="1"/>
          </p:cNvSpPr>
          <p:nvPr>
            <p:ph type="sldNum" sz="quarter" idx="10"/>
          </p:nvPr>
        </p:nvSpPr>
        <p:spPr/>
        <p:txBody>
          <a:bodyPr/>
          <a:lstStyle/>
          <a:p>
            <a:fld id="{92DA454B-C859-4892-B9FA-68B588C9F547}" type="slidenum">
              <a:rPr lang="en-US" smtClean="0"/>
              <a:t>35</a:t>
            </a:fld>
            <a:endParaRPr lang="en-US" dirty="0"/>
          </a:p>
        </p:txBody>
      </p:sp>
    </p:spTree>
    <p:extLst>
      <p:ext uri="{BB962C8B-B14F-4D97-AF65-F5344CB8AC3E}">
        <p14:creationId xmlns:p14="http://schemas.microsoft.com/office/powerpoint/2010/main" val="14505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6" y="1012874"/>
            <a:ext cx="7882482" cy="3882683"/>
          </a:xfrm>
        </p:spPr>
        <p:txBody>
          <a:bodyPr>
            <a:normAutofit fontScale="55000" lnSpcReduction="20000"/>
          </a:bodyPr>
          <a:lstStyle/>
          <a:p>
            <a:pPr marL="0" lvl="0" indent="0">
              <a:buNone/>
            </a:pPr>
            <a:endParaRPr lang="en-US" dirty="0"/>
          </a:p>
          <a:p>
            <a:pPr lvl="1"/>
            <a:r>
              <a:rPr lang="en-US" sz="2900" b="1" dirty="0">
                <a:latin typeface="Segoe UI" panose="020B0502040204020203" pitchFamily="34" charset="0"/>
                <a:cs typeface="Segoe UI" panose="020B0502040204020203" pitchFamily="34" charset="0"/>
              </a:rPr>
              <a:t>Yiheng Lou, Proceeding No. D2021-04 (USPTO May 12, 2021)</a:t>
            </a:r>
          </a:p>
          <a:p>
            <a:pPr lvl="2"/>
            <a:r>
              <a:rPr lang="en-US" sz="2500" dirty="0">
                <a:latin typeface="Segoe UI" panose="020B0502040204020203" pitchFamily="34" charset="0"/>
                <a:cs typeface="Segoe UI" panose="020B0502040204020203" pitchFamily="34" charset="0"/>
              </a:rPr>
              <a:t>NY-licensed attorney contracted with Chinese IP firm (5/12/2021)</a:t>
            </a:r>
          </a:p>
          <a:p>
            <a:pPr lvl="1"/>
            <a:r>
              <a:rPr lang="en-US" sz="2900" b="1" dirty="0">
                <a:latin typeface="Segoe UI" panose="020B0502040204020203" pitchFamily="34" charset="0"/>
                <a:cs typeface="Segoe UI" panose="020B0502040204020203" pitchFamily="34" charset="0"/>
              </a:rPr>
              <a:t>Devasena Reddy, Proceeding No. D2021-13 (USPTO Sept. 9, 2021)</a:t>
            </a:r>
          </a:p>
          <a:p>
            <a:pPr lvl="2"/>
            <a:r>
              <a:rPr lang="en-US" sz="2500" dirty="0">
                <a:latin typeface="Segoe UI" panose="020B0502040204020203" pitchFamily="34" charset="0"/>
                <a:cs typeface="Segoe UI" panose="020B0502040204020203" pitchFamily="34" charset="0"/>
              </a:rPr>
              <a:t>CA-licensed attorney contracted with Indian TM filing firm (9/9/2021)</a:t>
            </a:r>
          </a:p>
          <a:p>
            <a:pPr lvl="1"/>
            <a:r>
              <a:rPr lang="en-US" sz="2900" b="1" dirty="0">
                <a:latin typeface="Segoe UI" panose="020B0502040204020203" pitchFamily="34" charset="0"/>
                <a:cs typeface="Segoe UI" panose="020B0502040204020203" pitchFamily="34" charset="0"/>
              </a:rPr>
              <a:t>Bennett David, Proceeding No. D2021-8 (USPTO Sept. 24, 2021)</a:t>
            </a:r>
          </a:p>
          <a:p>
            <a:pPr lvl="2"/>
            <a:r>
              <a:rPr lang="en-US" sz="2500" dirty="0">
                <a:latin typeface="Segoe UI" panose="020B0502040204020203" pitchFamily="34" charset="0"/>
                <a:cs typeface="Segoe UI" panose="020B0502040204020203" pitchFamily="34" charset="0"/>
              </a:rPr>
              <a:t>Patent attorney and MA-licensed attorney contracted with Chinese IP firm (9/24/2021)</a:t>
            </a:r>
          </a:p>
          <a:p>
            <a:pPr lvl="1"/>
            <a:r>
              <a:rPr lang="en-US" sz="2900" b="1" dirty="0">
                <a:latin typeface="Segoe UI" panose="020B0502040204020203" pitchFamily="34" charset="0"/>
                <a:cs typeface="Segoe UI" panose="020B0502040204020203" pitchFamily="34" charset="0"/>
              </a:rPr>
              <a:t>Di Li, Proceeding No. D2021-16 (USPTO Oct. 7, 2021)</a:t>
            </a:r>
          </a:p>
          <a:p>
            <a:pPr lvl="2"/>
            <a:r>
              <a:rPr lang="en-US" sz="2500" dirty="0">
                <a:latin typeface="Segoe UI" panose="020B0502040204020203" pitchFamily="34" charset="0"/>
                <a:cs typeface="Segoe UI" panose="020B0502040204020203" pitchFamily="34" charset="0"/>
              </a:rPr>
              <a:t>CA-licensed attorney contracted with Chinese firm that consults with online retailers (10/7/2021)</a:t>
            </a:r>
          </a:p>
          <a:p>
            <a:pPr lvl="1"/>
            <a:r>
              <a:rPr lang="en-US" sz="2900" b="1" dirty="0">
                <a:latin typeface="Segoe UI" panose="020B0502040204020203" pitchFamily="34" charset="0"/>
                <a:cs typeface="Segoe UI" panose="020B0502040204020203" pitchFamily="34" charset="0"/>
              </a:rPr>
              <a:t>Tony Hom, Proceeding No. D2021-10 (USPTO Dec. 17, 2021)</a:t>
            </a:r>
          </a:p>
          <a:p>
            <a:pPr lvl="2"/>
            <a:r>
              <a:rPr lang="en-US" sz="2500" dirty="0">
                <a:latin typeface="Segoe UI" panose="020B0502040204020203" pitchFamily="34" charset="0"/>
                <a:cs typeface="Segoe UI" panose="020B0502040204020203" pitchFamily="34" charset="0"/>
              </a:rPr>
              <a:t>NY-licensed attorney contracted with several different Chinese firms (12/17/2021)</a:t>
            </a:r>
          </a:p>
        </p:txBody>
      </p:sp>
      <p:sp>
        <p:nvSpPr>
          <p:cNvPr id="2" name="Title 1"/>
          <p:cNvSpPr>
            <a:spLocks noGrp="1"/>
          </p:cNvSpPr>
          <p:nvPr>
            <p:ph type="title"/>
          </p:nvPr>
        </p:nvSpPr>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0D5DE98F-3AC3-4E2A-A92E-5B9F3D600BAE}"/>
              </a:ext>
            </a:extLst>
          </p:cNvPr>
          <p:cNvSpPr>
            <a:spLocks noGrp="1"/>
          </p:cNvSpPr>
          <p:nvPr>
            <p:ph type="sldNum" sz="quarter" idx="10"/>
          </p:nvPr>
        </p:nvSpPr>
        <p:spPr/>
        <p:txBody>
          <a:bodyPr/>
          <a:lstStyle/>
          <a:p>
            <a:fld id="{92DA454B-C859-4892-B9FA-68B588C9F547}" type="slidenum">
              <a:rPr lang="en-US" smtClean="0"/>
              <a:t>36</a:t>
            </a:fld>
            <a:endParaRPr lang="en-US" dirty="0"/>
          </a:p>
        </p:txBody>
      </p:sp>
    </p:spTree>
    <p:extLst>
      <p:ext uri="{BB962C8B-B14F-4D97-AF65-F5344CB8AC3E}">
        <p14:creationId xmlns:p14="http://schemas.microsoft.com/office/powerpoint/2010/main" val="3499764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6" y="1219200"/>
            <a:ext cx="7882482" cy="3819868"/>
          </a:xfrm>
        </p:spPr>
        <p:txBody>
          <a:bodyPr>
            <a:normAutofit/>
          </a:bodyPr>
          <a:lstStyle/>
          <a:p>
            <a:pPr lvl="1"/>
            <a:r>
              <a:rPr lang="en-US" sz="1600" b="1" dirty="0">
                <a:latin typeface="Segoe UI" panose="020B0502040204020203" pitchFamily="34" charset="0"/>
                <a:cs typeface="Segoe UI" panose="020B0502040204020203" pitchFamily="34" charset="0"/>
              </a:rPr>
              <a:t>Jonathan Morton, Proceeding No. D2022-07 (USPTO Apr. 20, 2022)</a:t>
            </a:r>
            <a:r>
              <a:rPr lang="en-US" sz="1600" b="1" dirty="0">
                <a:solidFill>
                  <a:prstClr val="black"/>
                </a:solidFill>
                <a:latin typeface="Segoe UI" panose="020B0502040204020203" pitchFamily="34" charset="0"/>
                <a:cs typeface="Segoe UI" panose="020B0502040204020203" pitchFamily="34" charset="0"/>
              </a:rPr>
              <a:t> </a:t>
            </a:r>
          </a:p>
          <a:p>
            <a:pPr lvl="2"/>
            <a:r>
              <a:rPr lang="en-US" sz="1400" dirty="0">
                <a:solidFill>
                  <a:prstClr val="black"/>
                </a:solidFill>
                <a:latin typeface="Segoe UI" panose="020B0502040204020203" pitchFamily="34" charset="0"/>
                <a:cs typeface="Segoe UI" panose="020B0502040204020203" pitchFamily="34" charset="0"/>
              </a:rPr>
              <a:t>NY-licensed attorney contracted with foreign entities </a:t>
            </a:r>
          </a:p>
          <a:p>
            <a:pPr lvl="1"/>
            <a:r>
              <a:rPr lang="en-US" sz="1600" b="1" dirty="0">
                <a:latin typeface="Segoe UI" panose="020B0502040204020203" pitchFamily="34" charset="0"/>
                <a:cs typeface="Segoe UI" panose="020B0502040204020203" pitchFamily="34" charset="0"/>
              </a:rPr>
              <a:t>Kathy Hao, Proceeding No. D2021-14 (USPTO Apr. 27, 2022)</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California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Weibo Zhang, </a:t>
            </a:r>
            <a:r>
              <a:rPr lang="en-US" sz="1600" b="1" dirty="0">
                <a:latin typeface="Segoe UI" panose="020B0502040204020203" pitchFamily="34" charset="0"/>
                <a:cs typeface="Segoe UI" panose="020B0502040204020203" pitchFamily="34" charset="0"/>
              </a:rPr>
              <a:t>Proceeding No. D2022-16 (USPTO July 11, 2022)</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NY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Elizabeth Yang, </a:t>
            </a:r>
            <a:r>
              <a:rPr lang="en-US" sz="1600" b="1" dirty="0">
                <a:latin typeface="Segoe UI" panose="020B0502040204020203" pitchFamily="34" charset="0"/>
                <a:cs typeface="Segoe UI" panose="020B0502040204020203" pitchFamily="34" charset="0"/>
              </a:rPr>
              <a:t>Proceeding No. D2021-11 (USPTO Dec. 17, 2021)</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CA-licensed attorney contracted with foreign firm serving online retailers </a:t>
            </a:r>
          </a:p>
          <a:p>
            <a:pPr marL="114300" indent="0">
              <a:buNone/>
            </a:pPr>
            <a:r>
              <a:rPr lang="en-US" sz="2200" dirty="0">
                <a:solidFill>
                  <a:prstClr val="black"/>
                </a:solidFill>
                <a:latin typeface="Segoe UI" panose="020B0502040204020203" pitchFamily="34" charset="0"/>
                <a:cs typeface="Segoe UI" panose="020B0502040204020203" pitchFamily="34" charset="0"/>
              </a:rPr>
              <a:t>    _   </a:t>
            </a:r>
            <a:r>
              <a:rPr lang="en-US" sz="1600" b="1" dirty="0">
                <a:solidFill>
                  <a:prstClr val="black"/>
                </a:solidFill>
                <a:latin typeface="Segoe UI" panose="020B0502040204020203" pitchFamily="34" charset="0"/>
                <a:cs typeface="Segoe UI" panose="020B0502040204020203" pitchFamily="34" charset="0"/>
              </a:rPr>
              <a:t>Zhihua Han, Proceeding No. </a:t>
            </a:r>
            <a:r>
              <a:rPr lang="en-US" sz="1600" b="1" dirty="0">
                <a:solidFill>
                  <a:prstClr val="black"/>
                </a:solidFill>
              </a:rPr>
              <a:t>D2022-23 (USPTO Jan. 09, 2023)</a:t>
            </a:r>
            <a:r>
              <a:rPr lang="en-US" sz="2200" b="1" dirty="0">
                <a:solidFill>
                  <a:prstClr val="black"/>
                </a:solidFill>
                <a:latin typeface="Segoe UI" panose="020B0502040204020203" pitchFamily="34" charset="0"/>
                <a:cs typeface="Segoe UI" panose="020B0502040204020203" pitchFamily="34" charset="0"/>
              </a:rPr>
              <a:t> </a:t>
            </a:r>
            <a:r>
              <a:rPr lang="en-US" sz="2200" b="1" dirty="0">
                <a:solidFill>
                  <a:prstClr val="black"/>
                </a:solidFill>
              </a:rPr>
              <a:t> 		</a:t>
            </a:r>
            <a:r>
              <a:rPr lang="en-US" sz="2200" b="1" dirty="0">
                <a:solidFill>
                  <a:prstClr val="black"/>
                </a:solidFill>
                <a:latin typeface="Segoe UI" panose="020B0502040204020203" pitchFamily="34" charset="0"/>
                <a:cs typeface="Segoe UI" panose="020B0502040204020203" pitchFamily="34" charset="0"/>
              </a:rPr>
              <a:t> </a:t>
            </a:r>
          </a:p>
          <a:p>
            <a:pPr lvl="2"/>
            <a:r>
              <a:rPr lang="en-US" sz="1400" dirty="0">
                <a:solidFill>
                  <a:prstClr val="black"/>
                </a:solidFill>
                <a:latin typeface="Segoe UI" panose="020B0502040204020203" pitchFamily="34" charset="0"/>
                <a:cs typeface="Segoe UI" panose="020B0502040204020203" pitchFamily="34" charset="0"/>
              </a:rPr>
              <a:t>WA-licensed attorney contracted with several foreign firms to file both trademark and patent applications </a:t>
            </a:r>
          </a:p>
          <a:p>
            <a:pPr marL="740664" lvl="2" indent="0">
              <a:buNone/>
            </a:pPr>
            <a:endParaRPr lang="en-US" sz="1400" dirty="0">
              <a:solidFill>
                <a:prstClr val="black"/>
              </a:solidFill>
            </a:endParaRPr>
          </a:p>
          <a:p>
            <a:pPr marL="740664"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3"/>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fld id="{92DA454B-C859-4892-B9FA-68B588C9F547}" type="slidenum">
              <a:rPr lang="en-US" smtClean="0"/>
              <a:t>37</a:t>
            </a:fld>
            <a:endParaRPr lang="en-US" dirty="0"/>
          </a:p>
        </p:txBody>
      </p:sp>
    </p:spTree>
    <p:extLst>
      <p:ext uri="{BB962C8B-B14F-4D97-AF65-F5344CB8AC3E}">
        <p14:creationId xmlns:p14="http://schemas.microsoft.com/office/powerpoint/2010/main" val="2245499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3470563" y="2688910"/>
            <a:ext cx="4995949" cy="1200329"/>
          </a:xfrm>
          <a:prstGeom prst="rect">
            <a:avLst/>
          </a:prstGeom>
          <a:noFill/>
        </p:spPr>
        <p:txBody>
          <a:bodyPr wrap="square" rtlCol="0">
            <a:spAutoFit/>
          </a:bodyPr>
          <a:lstStyle/>
          <a:p>
            <a:pPr algn="ctr"/>
            <a:r>
              <a:rPr lang="en-US" sz="3600" b="1" dirty="0">
                <a:solidFill>
                  <a:schemeClr val="tx2">
                    <a:lumMod val="75000"/>
                  </a:schemeClr>
                </a:solidFill>
              </a:rPr>
              <a:t>Conflicts between clients</a:t>
            </a:r>
          </a:p>
        </p:txBody>
      </p:sp>
      <p:pic>
        <p:nvPicPr>
          <p:cNvPr id="5" name="Graphic 4" descr="Lightning">
            <a:extLst>
              <a:ext uri="{FF2B5EF4-FFF2-40B4-BE49-F238E27FC236}">
                <a16:creationId xmlns:a16="http://schemas.microsoft.com/office/drawing/2014/main" id="{2C35DD5E-9193-4CB9-B947-E53AA83A3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715" y="2080760"/>
            <a:ext cx="2057400" cy="2057400"/>
          </a:xfrm>
          <a:prstGeom prst="rect">
            <a:avLst/>
          </a:prstGeom>
        </p:spPr>
      </p:pic>
      <p:sp>
        <p:nvSpPr>
          <p:cNvPr id="6" name="Slide Number Placeholder 5">
            <a:extLst>
              <a:ext uri="{FF2B5EF4-FFF2-40B4-BE49-F238E27FC236}">
                <a16:creationId xmlns:a16="http://schemas.microsoft.com/office/drawing/2014/main" id="{EC05F864-F859-4B1B-8614-09FE4C184D8A}"/>
              </a:ext>
            </a:extLst>
          </p:cNvPr>
          <p:cNvSpPr>
            <a:spLocks noGrp="1"/>
          </p:cNvSpPr>
          <p:nvPr>
            <p:ph type="sldNum" sz="quarter" idx="10"/>
          </p:nvPr>
        </p:nvSpPr>
        <p:spPr/>
        <p:txBody>
          <a:bodyPr/>
          <a:lstStyle/>
          <a:p>
            <a:fld id="{92DA454B-C859-4892-B9FA-68B588C9F547}" type="slidenum">
              <a:rPr lang="en-US" smtClean="0"/>
              <a:t>38</a:t>
            </a:fld>
            <a:endParaRPr lang="en-US" dirty="0"/>
          </a:p>
        </p:txBody>
      </p:sp>
    </p:spTree>
    <p:extLst>
      <p:ext uri="{BB962C8B-B14F-4D97-AF65-F5344CB8AC3E}">
        <p14:creationId xmlns:p14="http://schemas.microsoft.com/office/powerpoint/2010/main" val="2280839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thics Video (Joint Inventors) May30-2018" descr="Video demonstrating conflicts of interest scenario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8800" y="1314450"/>
            <a:ext cx="5486400" cy="3086100"/>
          </a:xfrm>
          <a:prstGeom prst="rect">
            <a:avLst/>
          </a:prstGeom>
        </p:spPr>
      </p:pic>
      <p:sp>
        <p:nvSpPr>
          <p:cNvPr id="2" name="Slide Number Placeholder 1">
            <a:extLst>
              <a:ext uri="{FF2B5EF4-FFF2-40B4-BE49-F238E27FC236}">
                <a16:creationId xmlns:a16="http://schemas.microsoft.com/office/drawing/2014/main" id="{A768A01D-73C1-418F-9120-4A410CDB1068}"/>
              </a:ext>
            </a:extLst>
          </p:cNvPr>
          <p:cNvSpPr>
            <a:spLocks noGrp="1"/>
          </p:cNvSpPr>
          <p:nvPr>
            <p:ph type="sldNum" sz="quarter" idx="10"/>
          </p:nvPr>
        </p:nvSpPr>
        <p:spPr/>
        <p:txBody>
          <a:bodyPr/>
          <a:lstStyle/>
          <a:p>
            <a:fld id="{92DA454B-C859-4892-B9FA-68B588C9F547}" type="slidenum">
              <a:rPr lang="en-US" smtClean="0"/>
              <a:t>39</a:t>
            </a:fld>
            <a:endParaRPr lang="en-US" dirty="0"/>
          </a:p>
        </p:txBody>
      </p:sp>
    </p:spTree>
    <p:extLst>
      <p:ext uri="{BB962C8B-B14F-4D97-AF65-F5344CB8AC3E}">
        <p14:creationId xmlns:p14="http://schemas.microsoft.com/office/powerpoint/2010/main" val="956178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Referral to the Committee on Discipline (COD)</a:t>
            </a:r>
          </a:p>
          <a:p>
            <a:pPr lvl="1"/>
            <a:r>
              <a:rPr lang="en-US" dirty="0"/>
              <a:t>OED presents results of investigation to the COD;</a:t>
            </a:r>
          </a:p>
          <a:p>
            <a:pPr lvl="1"/>
            <a:r>
              <a:rPr lang="en-US" dirty="0"/>
              <a:t>COD determines if probable cause of misconduct exists;</a:t>
            </a:r>
          </a:p>
          <a:p>
            <a:pPr lvl="1"/>
            <a:r>
              <a:rPr lang="en-US" dirty="0"/>
              <a:t>If probable cause is found, Solicitor’s Office files formal complaint with Hearing Officer;</a:t>
            </a:r>
          </a:p>
          <a:p>
            <a:pPr lvl="1"/>
            <a:r>
              <a:rPr lang="en-US" dirty="0"/>
              <a:t>Hearing Officer issues an initial decision (37 C.F.R. § 11.54); and</a:t>
            </a:r>
          </a:p>
          <a:p>
            <a:pPr lvl="1"/>
            <a:r>
              <a:rPr lang="en-US" dirty="0"/>
              <a:t>Either party may appeal initial decision to USPTO Director, otherwise it becomes the final decision of the USPTO Director.</a:t>
            </a:r>
          </a:p>
          <a:p>
            <a:pPr marL="457200" lvl="1" indent="0">
              <a:buNone/>
            </a:pPr>
            <a:r>
              <a:rPr lang="en-US" dirty="0"/>
              <a:t>37 C.F.R. §§ 11.54 and 11.55.</a:t>
            </a:r>
          </a:p>
        </p:txBody>
      </p:sp>
      <p:sp>
        <p:nvSpPr>
          <p:cNvPr id="2" name="Title 1"/>
          <p:cNvSpPr>
            <a:spLocks noGrp="1"/>
          </p:cNvSpPr>
          <p:nvPr>
            <p:ph type="title"/>
          </p:nvPr>
        </p:nvSpPr>
        <p:spPr/>
        <p:txBody>
          <a:bodyPr/>
          <a:lstStyle/>
          <a:p>
            <a:r>
              <a:rPr lang="en-US" dirty="0"/>
              <a:t>OED: disciplinary process cont.</a:t>
            </a:r>
          </a:p>
        </p:txBody>
      </p:sp>
      <p:sp>
        <p:nvSpPr>
          <p:cNvPr id="5"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10310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347989"/>
          </a:xfrm>
        </p:spPr>
        <p:txBody>
          <a:bodyPr>
            <a:noAutofit/>
          </a:bodyPr>
          <a:lstStyle/>
          <a:p>
            <a:pPr>
              <a:spcBef>
                <a:spcPct val="0"/>
              </a:spcBef>
              <a:defRPr/>
            </a:pPr>
            <a:endParaRPr lang="en-US" altLang="en-US" sz="2200" i="1" dirty="0"/>
          </a:p>
          <a:p>
            <a:pPr>
              <a:spcBef>
                <a:spcPct val="0"/>
              </a:spcBef>
              <a:defRPr/>
            </a:pPr>
            <a:r>
              <a:rPr lang="en-US" altLang="en-US" sz="2400" i="1" dirty="0"/>
              <a:t>In re Radanovic, Proceeding No. D2014-29</a:t>
            </a:r>
            <a:r>
              <a:rPr lang="en-US" altLang="en-US" sz="2400" dirty="0"/>
              <a:t> (USPTO December 16, 2014)</a:t>
            </a:r>
          </a:p>
          <a:p>
            <a:pPr lvl="1">
              <a:spcBef>
                <a:spcPct val="0"/>
              </a:spcBef>
              <a:defRPr/>
            </a:pPr>
            <a:r>
              <a:rPr lang="en-US" altLang="en-US" sz="2000" dirty="0">
                <a:latin typeface="Segoe UI" panose="020B0502040204020203" pitchFamily="34" charset="0"/>
                <a:cs typeface="Segoe UI" panose="020B0502040204020203" pitchFamily="34" charset="0"/>
              </a:rPr>
              <a:t>Patent attorney:</a:t>
            </a:r>
          </a:p>
          <a:p>
            <a:pPr lvl="2">
              <a:spcBef>
                <a:spcPct val="0"/>
              </a:spcBef>
              <a:defRPr/>
            </a:pPr>
            <a:r>
              <a:rPr lang="en-US" altLang="en-US" sz="1600" dirty="0">
                <a:latin typeface="Segoe UI" panose="020B0502040204020203" pitchFamily="34" charset="0"/>
                <a:cs typeface="Segoe UI" panose="020B0502040204020203" pitchFamily="34" charset="0"/>
              </a:rPr>
              <a:t>Represented two joint inventors of patent application.</a:t>
            </a:r>
          </a:p>
          <a:p>
            <a:pPr lvl="2">
              <a:spcBef>
                <a:spcPct val="0"/>
              </a:spcBef>
              <a:defRPr/>
            </a:pPr>
            <a:r>
              <a:rPr lang="en-US" altLang="en-US" sz="1600" dirty="0">
                <a:latin typeface="Segoe UI" panose="020B0502040204020203" pitchFamily="34" charset="0"/>
                <a:cs typeface="Segoe UI" panose="020B0502040204020203" pitchFamily="34" charset="0"/>
              </a:rPr>
              <a:t>No written agreement regarding representation.</a:t>
            </a:r>
          </a:p>
          <a:p>
            <a:pPr lvl="2">
              <a:spcBef>
                <a:spcPct val="0"/>
              </a:spcBef>
              <a:defRPr/>
            </a:pPr>
            <a:r>
              <a:rPr lang="en-US" altLang="en-US" sz="1600" dirty="0">
                <a:latin typeface="Segoe UI" panose="020B0502040204020203" pitchFamily="34" charset="0"/>
                <a:cs typeface="Segoe UI" panose="020B0502040204020203" pitchFamily="34" charset="0"/>
              </a:rPr>
              <a:t>Attorney became aware of a dispute wherein one inventor alleged that the other did not contribute to allowed claims.</a:t>
            </a:r>
          </a:p>
          <a:p>
            <a:pPr lvl="2">
              <a:spcBef>
                <a:spcPct val="0"/>
              </a:spcBef>
              <a:defRPr/>
            </a:pPr>
            <a:r>
              <a:rPr lang="en-US" altLang="en-US" sz="1600" dirty="0">
                <a:latin typeface="Segoe UI" panose="020B0502040204020203" pitchFamily="34" charset="0"/>
                <a:cs typeface="Segoe UI" panose="020B0502040204020203" pitchFamily="34" charset="0"/>
              </a:rPr>
              <a:t>Continued to represent both inventors. </a:t>
            </a:r>
          </a:p>
          <a:p>
            <a:pPr lvl="2">
              <a:spcBef>
                <a:spcPct val="0"/>
              </a:spcBef>
              <a:defRPr/>
            </a:pPr>
            <a:r>
              <a:rPr lang="en-US" altLang="en-US" sz="1600" dirty="0">
                <a:latin typeface="Segoe UI" panose="020B0502040204020203" pitchFamily="34" charset="0"/>
                <a:cs typeface="Segoe UI" panose="020B0502040204020203" pitchFamily="34" charset="0"/>
              </a:rPr>
              <a:t>Expressly abandoned application naming both inventors in favor of continuation naming one.</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Mitigating factors included clean 50-year disciplinary history.</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Received public reprimand.</a:t>
            </a:r>
          </a:p>
          <a:p>
            <a:endParaRPr lang="en-US" dirty="0"/>
          </a:p>
        </p:txBody>
      </p:sp>
      <p:sp>
        <p:nvSpPr>
          <p:cNvPr id="2" name="Title 1"/>
          <p:cNvSpPr>
            <a:spLocks noGrp="1"/>
          </p:cNvSpPr>
          <p:nvPr>
            <p:ph type="title"/>
          </p:nvPr>
        </p:nvSpPr>
        <p:spPr/>
        <p:txBody>
          <a:bodyPr>
            <a:normAutofit/>
          </a:bodyPr>
          <a:lstStyle/>
          <a:p>
            <a:r>
              <a:rPr lang="en-US" altLang="en-US" dirty="0">
                <a:latin typeface="Segoe UI" pitchFamily="34" charset="0"/>
                <a:cs typeface="Times New Roman" pitchFamily="18" charset="0"/>
              </a:rPr>
              <a:t>Conflict of interest</a:t>
            </a:r>
            <a:endParaRPr lang="en-US"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fld id="{92DA454B-C859-4892-B9FA-68B588C9F547}" type="slidenum">
              <a:rPr lang="en-US" smtClean="0"/>
              <a:t>40</a:t>
            </a:fld>
            <a:endParaRPr lang="en-US" dirty="0"/>
          </a:p>
        </p:txBody>
      </p:sp>
    </p:spTree>
    <p:extLst>
      <p:ext uri="{BB962C8B-B14F-4D97-AF65-F5344CB8AC3E}">
        <p14:creationId xmlns:p14="http://schemas.microsoft.com/office/powerpoint/2010/main" val="1995832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mn-lt"/>
                <a:hlinkClick r:id="rId3" tooltip="FOIA reading room"/>
              </a:rPr>
              <a:t>foiadocuments.uspto.gov/oed/</a:t>
            </a:r>
            <a:r>
              <a:rPr lang="en-US" dirty="0">
                <a:latin typeface="+mn-lt"/>
              </a:rPr>
              <a:t> </a:t>
            </a:r>
            <a:endParaRPr lang="en-US" altLang="en-US" dirty="0">
              <a:latin typeface="+mn-lt"/>
            </a:endParaRPr>
          </a:p>
          <a:p>
            <a:r>
              <a:rPr lang="en-US" altLang="en-US" dirty="0">
                <a:latin typeface="+mn-lt"/>
              </a:rPr>
              <a:t>Official Gazette for Patents</a:t>
            </a:r>
          </a:p>
          <a:p>
            <a:pPr lvl="2"/>
            <a:r>
              <a:rPr lang="en-US" altLang="en-US" dirty="0">
                <a:latin typeface="+mn-lt"/>
                <a:hlinkClick r:id="rId4" tooltip="Official Gazette for Patents"/>
              </a:rPr>
              <a:t>www.uspto.gov/news/og/patent_og/index.jsp</a:t>
            </a:r>
            <a:r>
              <a:rPr lang="en-US" altLang="en-US" dirty="0">
                <a:latin typeface="+mn-lt"/>
              </a:rPr>
              <a:t> </a:t>
            </a:r>
          </a:p>
          <a:p>
            <a:pPr lvl="3"/>
            <a:r>
              <a:rPr lang="en-US" altLang="en-US" dirty="0">
                <a:latin typeface="+mn-lt"/>
                <a:cs typeface="Segoe UI" panose="020B0502040204020203" pitchFamily="34" charset="0"/>
              </a:rPr>
              <a:t>Select a published issue from the list, and click on the “Notices” link in the menu on the left side of the webpage</a:t>
            </a:r>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dirty="0"/>
              <a:t>Decisions imposing public discipline available in “FOIA Reading Room”</a:t>
            </a:r>
            <a:endParaRPr lang="en-US" dirty="0"/>
          </a:p>
        </p:txBody>
      </p:sp>
      <p:sp>
        <p:nvSpPr>
          <p:cNvPr id="5" name="Slide Number Placeholder 4">
            <a:extLst>
              <a:ext uri="{FF2B5EF4-FFF2-40B4-BE49-F238E27FC236}">
                <a16:creationId xmlns:a16="http://schemas.microsoft.com/office/drawing/2014/main" id="{869BA045-D563-46B5-98E4-32B3898DF8F1}"/>
              </a:ext>
            </a:extLst>
          </p:cNvPr>
          <p:cNvSpPr>
            <a:spLocks noGrp="1"/>
          </p:cNvSpPr>
          <p:nvPr>
            <p:ph type="sldNum" sz="quarter" idx="10"/>
          </p:nvPr>
        </p:nvSpPr>
        <p:spPr/>
        <p:txBody>
          <a:bodyPr/>
          <a:lstStyle/>
          <a:p>
            <a:fld id="{92DA454B-C859-4892-B9FA-68B588C9F547}" type="slidenum">
              <a:rPr lang="en-US" smtClean="0"/>
              <a:t>41</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sz="1800" dirty="0">
                <a:latin typeface="+mn-lt"/>
              </a:rPr>
              <a:t>USPTO Law School Clinic Certification Program:</a:t>
            </a:r>
          </a:p>
          <a:p>
            <a:pPr lvl="1"/>
            <a:r>
              <a:rPr lang="en-US" altLang="en-US" sz="1600" dirty="0">
                <a:latin typeface="+mn-lt"/>
              </a:rPr>
              <a:t>Allows students in a participating law school’s clinic program to practice before the USPTO under the strict guidance of a law school faculty clinic supervisor</a:t>
            </a:r>
          </a:p>
          <a:p>
            <a:pPr lvl="1"/>
            <a:r>
              <a:rPr lang="en-US" altLang="en-US" sz="1600" dirty="0">
                <a:latin typeface="+mn-lt"/>
              </a:rPr>
              <a:t>Limited recognition for participating students</a:t>
            </a:r>
          </a:p>
          <a:p>
            <a:pPr lvl="1"/>
            <a:r>
              <a:rPr lang="en-US" sz="1600" dirty="0">
                <a:latin typeface="+mn-lt"/>
                <a:hlinkClick r:id="rId3"/>
              </a:rPr>
              <a:t>www.uspto.gov/lawschoolclinic</a:t>
            </a:r>
            <a:endParaRPr lang="en-US" sz="1600" dirty="0">
              <a:latin typeface="+mn-lt"/>
            </a:endParaRPr>
          </a:p>
          <a:p>
            <a:r>
              <a:rPr lang="en-US" sz="1800" dirty="0">
                <a:latin typeface="+mn-lt"/>
              </a:rPr>
              <a:t>USPTO Patent Pro Bono Program:</a:t>
            </a:r>
          </a:p>
          <a:p>
            <a:pPr lvl="1"/>
            <a:r>
              <a:rPr lang="en-US" sz="1600" dirty="0">
                <a:latin typeface="+mn-lt"/>
              </a:rPr>
              <a:t>Independent regional programs located across the nation work to match financially under-resourced inventors and small businesses with volunteer practitioners to file and prosecute patent applications</a:t>
            </a:r>
          </a:p>
          <a:p>
            <a:pPr lvl="1"/>
            <a:r>
              <a:rPr lang="en-US" sz="1600" dirty="0">
                <a:latin typeface="+mn-lt"/>
              </a:rPr>
              <a:t>Inventors and interested attorneys can navigate the USPTO website to find links to their regional program: </a:t>
            </a:r>
            <a:r>
              <a:rPr lang="en-US" sz="1600" dirty="0">
                <a:latin typeface="+mn-lt"/>
                <a:hlinkClick r:id="rId4"/>
              </a:rPr>
              <a:t>www.uspto.gov/probonopatents</a:t>
            </a:r>
            <a:endParaRPr lang="en-US" sz="1600" dirty="0">
              <a:latin typeface="+mn-lt"/>
            </a:endParaRPr>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2" name="Title 1"/>
          <p:cNvSpPr>
            <a:spLocks noGrp="1"/>
          </p:cNvSpPr>
          <p:nvPr>
            <p:ph type="title"/>
          </p:nvPr>
        </p:nvSpPr>
        <p:spPr/>
        <p:txBody>
          <a:bodyPr/>
          <a:lstStyle/>
          <a:p>
            <a:r>
              <a:rPr lang="en-US" altLang="en-US" dirty="0"/>
              <a:t>Pro Bono Programs</a:t>
            </a:r>
            <a:endParaRPr lang="en-US" dirty="0"/>
          </a:p>
        </p:txBody>
      </p:sp>
      <p:sp>
        <p:nvSpPr>
          <p:cNvPr id="5" name="Slide Number Placeholder 4">
            <a:extLst>
              <a:ext uri="{FF2B5EF4-FFF2-40B4-BE49-F238E27FC236}">
                <a16:creationId xmlns:a16="http://schemas.microsoft.com/office/drawing/2014/main" id="{530BF869-99FA-4601-A6B3-140689DE81D8}"/>
              </a:ext>
            </a:extLst>
          </p:cNvPr>
          <p:cNvSpPr>
            <a:spLocks noGrp="1"/>
          </p:cNvSpPr>
          <p:nvPr>
            <p:ph type="sldNum" sz="quarter" idx="10"/>
          </p:nvPr>
        </p:nvSpPr>
        <p:spPr/>
        <p:txBody>
          <a:bodyPr/>
          <a:lstStyle/>
          <a:p>
            <a:fld id="{92DA454B-C859-4892-B9FA-68B588C9F547}" type="slidenum">
              <a:rPr lang="en-US" smtClean="0"/>
              <a:t>42</a:t>
            </a:fld>
            <a:endParaRPr lang="en-US" dirty="0"/>
          </a:p>
        </p:txBody>
      </p:sp>
    </p:spTree>
    <p:extLst>
      <p:ext uri="{BB962C8B-B14F-4D97-AF65-F5344CB8AC3E}">
        <p14:creationId xmlns:p14="http://schemas.microsoft.com/office/powerpoint/2010/main" val="372807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571-272-4097</a:t>
            </a:r>
          </a:p>
        </p:txBody>
      </p:sp>
      <p:sp>
        <p:nvSpPr>
          <p:cNvPr id="5" name="Text Placeholder 4"/>
          <p:cNvSpPr>
            <a:spLocks noGrp="1"/>
          </p:cNvSpPr>
          <p:nvPr>
            <p:ph type="body" sz="quarter" idx="10"/>
          </p:nvPr>
        </p:nvSpPr>
        <p:spPr/>
        <p:txBody>
          <a:bodyPr/>
          <a:lstStyle/>
          <a:p>
            <a:r>
              <a:rPr lang="en-US" dirty="0"/>
              <a:t>OED</a:t>
            </a:r>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ltLang="en-US" dirty="0"/>
              <a:t>Reciprocal discipline (37 C.F.R. § 11.24):</a:t>
            </a:r>
          </a:p>
          <a:p>
            <a:pPr lvl="1"/>
            <a:r>
              <a:rPr lang="en-US" altLang="en-US" dirty="0"/>
              <a:t>Based on discipline by a state or federal program or agency, and</a:t>
            </a:r>
          </a:p>
          <a:p>
            <a:pPr lvl="1"/>
            <a:r>
              <a:rPr lang="en-US" altLang="en-US" dirty="0"/>
              <a:t>Often conducted on documentary record only.</a:t>
            </a:r>
          </a:p>
          <a:p>
            <a:r>
              <a:rPr lang="en-US" altLang="en-US" dirty="0"/>
              <a:t>Interim suspension based on conviction of a serious crime (37 C.F.R. § 11.25):</a:t>
            </a:r>
          </a:p>
          <a:p>
            <a:pPr lvl="1"/>
            <a:r>
              <a:rPr lang="en-US" altLang="en-US" dirty="0"/>
              <a:t>Referred to a hearing officer for determination of final disciplinary action.</a:t>
            </a:r>
          </a:p>
          <a:p>
            <a:endParaRPr lang="en-US" dirty="0"/>
          </a:p>
        </p:txBody>
      </p:sp>
      <p:sp>
        <p:nvSpPr>
          <p:cNvPr id="2" name="Title 1"/>
          <p:cNvSpPr>
            <a:spLocks noGrp="1"/>
          </p:cNvSpPr>
          <p:nvPr>
            <p:ph type="title"/>
          </p:nvPr>
        </p:nvSpPr>
        <p:spPr/>
        <p:txBody>
          <a:bodyPr/>
          <a:lstStyle/>
          <a:p>
            <a:r>
              <a:rPr lang="en-US" altLang="en-US" dirty="0"/>
              <a:t>Other types of discipline</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507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0"/>
            <a:ext cx="8229600" cy="3971771"/>
          </a:xfrm>
        </p:spPr>
        <p:txBody>
          <a:bodyPr>
            <a:normAutofit fontScale="92500" lnSpcReduction="10000"/>
          </a:bodyPr>
          <a:lstStyle/>
          <a:p>
            <a:pPr>
              <a:lnSpc>
                <a:spcPct val="120000"/>
              </a:lnSpc>
            </a:pPr>
            <a:r>
              <a:rPr lang="en-US" altLang="en-US" sz="1800" dirty="0"/>
              <a:t>In 2016, the ABA Commission on Lawyer Assistance Programs and the Hazelden Betty Ford Foundation published a study of about 13,000 currently practicing attorneys and found the following:</a:t>
            </a:r>
          </a:p>
          <a:p>
            <a:pPr lvl="1">
              <a:lnSpc>
                <a:spcPct val="120000"/>
              </a:lnSpc>
            </a:pPr>
            <a:r>
              <a:rPr lang="en-US" altLang="en-US" sz="1600" dirty="0">
                <a:latin typeface="+mn-lt"/>
              </a:rPr>
              <a:t>About 21% qualify as problem drinkers</a:t>
            </a:r>
          </a:p>
          <a:p>
            <a:pPr lvl="1">
              <a:lnSpc>
                <a:spcPct val="120000"/>
              </a:lnSpc>
            </a:pPr>
            <a:r>
              <a:rPr lang="en-US" altLang="en-US" sz="1600" dirty="0">
                <a:latin typeface="+mn-lt"/>
              </a:rPr>
              <a:t>28% struggle with some level of depression</a:t>
            </a:r>
          </a:p>
          <a:p>
            <a:pPr lvl="1">
              <a:lnSpc>
                <a:spcPct val="120000"/>
              </a:lnSpc>
            </a:pPr>
            <a:r>
              <a:rPr lang="en-US" altLang="en-US" sz="1600" dirty="0">
                <a:latin typeface="+mn-lt"/>
              </a:rPr>
              <a:t>19% struggle with anxiety</a:t>
            </a:r>
          </a:p>
          <a:p>
            <a:pPr lvl="1">
              <a:lnSpc>
                <a:spcPct val="120000"/>
              </a:lnSpc>
            </a:pPr>
            <a:r>
              <a:rPr lang="en-US" altLang="en-US" sz="1600" dirty="0">
                <a:latin typeface="+mn-lt"/>
              </a:rPr>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The USPTO launched the Diversion Pilot Program in 2017 and is currently in the rulemaking phase. </a:t>
            </a:r>
          </a:p>
        </p:txBody>
      </p:sp>
      <p:sp>
        <p:nvSpPr>
          <p:cNvPr id="2" name="Title 1"/>
          <p:cNvSpPr>
            <a:spLocks noGrp="1"/>
          </p:cNvSpPr>
          <p:nvPr>
            <p:ph type="title"/>
          </p:nvPr>
        </p:nvSpPr>
        <p:spPr/>
        <p:txBody>
          <a:bodyPr/>
          <a:lstStyle/>
          <a:p>
            <a:r>
              <a:rPr lang="en-US" altLang="en-US" dirty="0"/>
              <a:t>OED Diversion Pilot Program</a:t>
            </a:r>
            <a:endParaRPr lang="en-US" dirty="0"/>
          </a:p>
        </p:txBody>
      </p:sp>
      <p:sp>
        <p:nvSpPr>
          <p:cNvPr id="5" name="Slide Number Placeholder 4">
            <a:extLst>
              <a:ext uri="{FF2B5EF4-FFF2-40B4-BE49-F238E27FC236}">
                <a16:creationId xmlns:a16="http://schemas.microsoft.com/office/drawing/2014/main" id="{766F99E0-BA41-4181-8533-9D5513FDC044}"/>
              </a:ext>
            </a:extLst>
          </p:cNvPr>
          <p:cNvSpPr>
            <a:spLocks noGrp="1"/>
          </p:cNvSpPr>
          <p:nvPr>
            <p:ph type="sldNum" sz="quarter" idx="10"/>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149961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dirty="0"/>
              <a:t>USPTO disciplinary matters</a:t>
            </a:r>
            <a:endParaRPr lang="en-US"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8EF3306-A20D-4A0C-8633-7D873F6C7515}"/>
              </a:ext>
            </a:extLst>
          </p:cNvPr>
          <p:cNvSpPr>
            <a:spLocks noGrp="1"/>
          </p:cNvSpPr>
          <p:nvPr>
            <p:ph type="sldNum" sz="quarter" idx="10"/>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34184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lstStyle/>
          <a:p>
            <a:r>
              <a:rPr lang="en-US" dirty="0"/>
              <a:t>USPTO disciplinary matters</a:t>
            </a:r>
          </a:p>
        </p:txBody>
      </p:sp>
      <p:graphicFrame>
        <p:nvGraphicFramePr>
          <p:cNvPr id="6" name="Chart 5" descr="FY 2018&#10;&#10;3 patent agents&#10;9 Trademark attorneys&#10;21 patent attorneys"/>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descr="FY 2022, through Q2&#10;2 patent agents&#10;2 patent attorneys &#10;5 trademark attorneys"/>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 name="Slide Number Placeholder 1">
            <a:extLst>
              <a:ext uri="{FF2B5EF4-FFF2-40B4-BE49-F238E27FC236}">
                <a16:creationId xmlns:a16="http://schemas.microsoft.com/office/drawing/2014/main" id="{D3A8379C-C468-4393-B63C-0668CDAC71C2}"/>
              </a:ext>
            </a:extLst>
          </p:cNvPr>
          <p:cNvSpPr>
            <a:spLocks noGrp="1"/>
          </p:cNvSpPr>
          <p:nvPr>
            <p:ph type="sldNum" sz="quarter" idx="10"/>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387913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pPr marL="0" indent="0">
              <a:buNone/>
            </a:pPr>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4.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35989442-0E82-464F-B6A9-3F8DA2E1B1A4}"/>
    </a:ext>
  </a:extLst>
</a:theme>
</file>

<file path=ppt/theme/theme5.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6.xml><?xml version="1.0" encoding="utf-8"?>
<a:theme xmlns:a="http://schemas.openxmlformats.org/drawingml/2006/main" name="9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7.xml><?xml version="1.0" encoding="utf-8"?>
<a:theme xmlns:a="http://schemas.openxmlformats.org/drawingml/2006/main" name="8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8.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4700</Words>
  <Application>Microsoft Office PowerPoint</Application>
  <PresentationFormat>On-screen Show (16:10)</PresentationFormat>
  <Paragraphs>381</Paragraphs>
  <Slides>43</Slides>
  <Notes>37</Notes>
  <HiddenSlides>0</HiddenSlides>
  <MMClips>2</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43</vt:i4>
      </vt:variant>
    </vt:vector>
  </HeadingPairs>
  <TitlesOfParts>
    <vt:vector size="59" baseType="lpstr">
      <vt:lpstr>Arial</vt:lpstr>
      <vt:lpstr>Calibri</vt:lpstr>
      <vt:lpstr>Courier New</vt:lpstr>
      <vt:lpstr>Segoe UI</vt:lpstr>
      <vt:lpstr>Segoe UI Light</vt:lpstr>
      <vt:lpstr>Segoe UI Semibold</vt:lpstr>
      <vt:lpstr>Times New Roman</vt:lpstr>
      <vt:lpstr>Wingdings</vt:lpstr>
      <vt:lpstr>Brand master navy</vt:lpstr>
      <vt:lpstr>Brand master navy no logo</vt:lpstr>
      <vt:lpstr>1_Brand master navy</vt:lpstr>
      <vt:lpstr>3_Brand master navy no logo</vt:lpstr>
      <vt:lpstr>2_Brand master navy</vt:lpstr>
      <vt:lpstr>9_Brand master navy</vt:lpstr>
      <vt:lpstr>8_Brand master navy</vt:lpstr>
      <vt:lpstr>4_Brand master navy</vt:lpstr>
      <vt:lpstr> Professional responsibility and  practice before the USPTO </vt:lpstr>
      <vt:lpstr>Practice before the USPTO</vt:lpstr>
      <vt:lpstr>OED: discipline</vt:lpstr>
      <vt:lpstr>OED: disciplinary process cont.</vt:lpstr>
      <vt:lpstr>Other types of discipline</vt:lpstr>
      <vt:lpstr>OED Diversion Pilot Program</vt:lpstr>
      <vt:lpstr>USPTO disciplinary matters</vt:lpstr>
      <vt:lpstr>USPTO disciplinary matters</vt:lpstr>
      <vt:lpstr>Ethics scenarios and select case law</vt:lpstr>
      <vt:lpstr>PowerPoint Presentation</vt:lpstr>
      <vt:lpstr>PowerPoint Presentation</vt:lpstr>
      <vt:lpstr>Patent agent privilege</vt:lpstr>
      <vt:lpstr>Patent agent privilege</vt:lpstr>
      <vt:lpstr>Patent agent privilege </vt:lpstr>
      <vt:lpstr>Unauthorized practice of law (UPL)</vt:lpstr>
      <vt:lpstr>Conflict of interest/UPL</vt:lpstr>
      <vt:lpstr>PowerPoint Presentation</vt:lpstr>
      <vt:lpstr>Pop Quiz – Rule 1.56</vt:lpstr>
      <vt:lpstr>Pop Quiz – Rule 1.56</vt:lpstr>
      <vt:lpstr>Inequitable conduct: Ohio Willow Wood Co. v. Alps South, LLC,  813 F.3d 1350 (Fed. Cir. 2016) </vt:lpstr>
      <vt:lpstr>Inequitable conduct: In re Tendler, Proceeding No. D2013-17 (USPTO Jan. 8, 2014) </vt:lpstr>
      <vt:lpstr>Candor toward tribunal In re Hicks, Proceeding No. D2013-11 (USPTO Sept. 10, 2013) </vt:lpstr>
      <vt:lpstr>PowerPoint Presentation</vt:lpstr>
      <vt:lpstr>Pop Quiz - signature</vt:lpstr>
      <vt:lpstr>Pop Quiz – signature</vt:lpstr>
      <vt:lpstr>Pop Quiz – signature</vt:lpstr>
      <vt:lpstr>Pop Quiz – signature</vt:lpstr>
      <vt:lpstr>Conflicts of interest/signatures</vt:lpstr>
      <vt:lpstr>Conflicts of interest/client communication</vt:lpstr>
      <vt:lpstr>Signatures on patent documents</vt:lpstr>
      <vt:lpstr>Signatures on trademark documents</vt:lpstr>
      <vt:lpstr>PowerPoint Presentation</vt:lpstr>
      <vt:lpstr>Trademarks: U.S. counsel rule</vt:lpstr>
      <vt:lpstr>Trademarks: U.S. Counsel Rule</vt:lpstr>
      <vt:lpstr>U.S. Counsel Rule – solicitation</vt:lpstr>
      <vt:lpstr>U.S. Counsel Rule Decisions</vt:lpstr>
      <vt:lpstr>U.S. Counsel Rule Decisions</vt:lpstr>
      <vt:lpstr>PowerPoint Presentation</vt:lpstr>
      <vt:lpstr>PowerPoint Presentation</vt:lpstr>
      <vt:lpstr>Conflict of interest</vt:lpstr>
      <vt:lpstr>Decisions imposing public discipline available in “FOIA Reading Room”</vt:lpstr>
      <vt:lpstr>Pro Bono Programs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2023-01-17T18:24:00Z</dcterms:modified>
</cp:coreProperties>
</file>