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0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700" r:id="rId3"/>
    <p:sldMasterId id="2147483713" r:id="rId4"/>
    <p:sldMasterId id="2147483726" r:id="rId5"/>
    <p:sldMasterId id="2147483739" r:id="rId6"/>
  </p:sldMasterIdLst>
  <p:notesMasterIdLst>
    <p:notesMasterId r:id="rId163"/>
  </p:notesMasterIdLst>
  <p:handoutMasterIdLst>
    <p:handoutMasterId r:id="rId164"/>
  </p:handoutMasterIdLst>
  <p:sldIdLst>
    <p:sldId id="264" r:id="rId7"/>
    <p:sldId id="261" r:id="rId8"/>
    <p:sldId id="266" r:id="rId9"/>
    <p:sldId id="267" r:id="rId10"/>
    <p:sldId id="268" r:id="rId11"/>
    <p:sldId id="269" r:id="rId12"/>
    <p:sldId id="512" r:id="rId13"/>
    <p:sldId id="513" r:id="rId14"/>
    <p:sldId id="514" r:id="rId15"/>
    <p:sldId id="515" r:id="rId16"/>
    <p:sldId id="516" r:id="rId17"/>
    <p:sldId id="270" r:id="rId18"/>
    <p:sldId id="271" r:id="rId19"/>
    <p:sldId id="494" r:id="rId20"/>
    <p:sldId id="495" r:id="rId21"/>
    <p:sldId id="496" r:id="rId22"/>
    <p:sldId id="497" r:id="rId23"/>
    <p:sldId id="498" r:id="rId24"/>
    <p:sldId id="499" r:id="rId25"/>
    <p:sldId id="500" r:id="rId26"/>
    <p:sldId id="501" r:id="rId27"/>
    <p:sldId id="502" r:id="rId28"/>
    <p:sldId id="503" r:id="rId29"/>
    <p:sldId id="504" r:id="rId30"/>
    <p:sldId id="505" r:id="rId31"/>
    <p:sldId id="506" r:id="rId32"/>
    <p:sldId id="452" r:id="rId33"/>
    <p:sldId id="404" r:id="rId34"/>
    <p:sldId id="405" r:id="rId35"/>
    <p:sldId id="480" r:id="rId36"/>
    <p:sldId id="481" r:id="rId37"/>
    <p:sldId id="454" r:id="rId38"/>
    <p:sldId id="456" r:id="rId39"/>
    <p:sldId id="457" r:id="rId40"/>
    <p:sldId id="482" r:id="rId41"/>
    <p:sldId id="483" r:id="rId42"/>
    <p:sldId id="458" r:id="rId43"/>
    <p:sldId id="484" r:id="rId44"/>
    <p:sldId id="408" r:id="rId45"/>
    <p:sldId id="409" r:id="rId46"/>
    <p:sldId id="410" r:id="rId47"/>
    <p:sldId id="411" r:id="rId48"/>
    <p:sldId id="412" r:id="rId49"/>
    <p:sldId id="413" r:id="rId50"/>
    <p:sldId id="414" r:id="rId51"/>
    <p:sldId id="415" r:id="rId52"/>
    <p:sldId id="416" r:id="rId53"/>
    <p:sldId id="417" r:id="rId54"/>
    <p:sldId id="296" r:id="rId55"/>
    <p:sldId id="297" r:id="rId56"/>
    <p:sldId id="485" r:id="rId57"/>
    <p:sldId id="486" r:id="rId58"/>
    <p:sldId id="487" r:id="rId59"/>
    <p:sldId id="461" r:id="rId60"/>
    <p:sldId id="488" r:id="rId61"/>
    <p:sldId id="507" r:id="rId62"/>
    <p:sldId id="508" r:id="rId63"/>
    <p:sldId id="421" r:id="rId64"/>
    <p:sldId id="422" r:id="rId65"/>
    <p:sldId id="509" r:id="rId66"/>
    <p:sldId id="489" r:id="rId67"/>
    <p:sldId id="424" r:id="rId68"/>
    <p:sldId id="491" r:id="rId69"/>
    <p:sldId id="492" r:id="rId70"/>
    <p:sldId id="510" r:id="rId71"/>
    <p:sldId id="511" r:id="rId72"/>
    <p:sldId id="429" r:id="rId73"/>
    <p:sldId id="493" r:id="rId74"/>
    <p:sldId id="430" r:id="rId75"/>
    <p:sldId id="431" r:id="rId76"/>
    <p:sldId id="432" r:id="rId77"/>
    <p:sldId id="435" r:id="rId78"/>
    <p:sldId id="434" r:id="rId79"/>
    <p:sldId id="436" r:id="rId80"/>
    <p:sldId id="437" r:id="rId81"/>
    <p:sldId id="438" r:id="rId82"/>
    <p:sldId id="439" r:id="rId83"/>
    <p:sldId id="440" r:id="rId84"/>
    <p:sldId id="441" r:id="rId85"/>
    <p:sldId id="320" r:id="rId86"/>
    <p:sldId id="321" r:id="rId87"/>
    <p:sldId id="322" r:id="rId88"/>
    <p:sldId id="323" r:id="rId89"/>
    <p:sldId id="324" r:id="rId90"/>
    <p:sldId id="325" r:id="rId91"/>
    <p:sldId id="326" r:id="rId92"/>
    <p:sldId id="327" r:id="rId93"/>
    <p:sldId id="328" r:id="rId94"/>
    <p:sldId id="329" r:id="rId95"/>
    <p:sldId id="330" r:id="rId96"/>
    <p:sldId id="331" r:id="rId97"/>
    <p:sldId id="332" r:id="rId98"/>
    <p:sldId id="333" r:id="rId99"/>
    <p:sldId id="334" r:id="rId100"/>
    <p:sldId id="336" r:id="rId101"/>
    <p:sldId id="335" r:id="rId102"/>
    <p:sldId id="337" r:id="rId103"/>
    <p:sldId id="466" r:id="rId104"/>
    <p:sldId id="465" r:id="rId105"/>
    <p:sldId id="464" r:id="rId106"/>
    <p:sldId id="468" r:id="rId107"/>
    <p:sldId id="469" r:id="rId108"/>
    <p:sldId id="467" r:id="rId109"/>
    <p:sldId id="338" r:id="rId110"/>
    <p:sldId id="442" r:id="rId111"/>
    <p:sldId id="443" r:id="rId112"/>
    <p:sldId id="444" r:id="rId113"/>
    <p:sldId id="445" r:id="rId114"/>
    <p:sldId id="446" r:id="rId115"/>
    <p:sldId id="447" r:id="rId116"/>
    <p:sldId id="448" r:id="rId117"/>
    <p:sldId id="449" r:id="rId118"/>
    <p:sldId id="450" r:id="rId119"/>
    <p:sldId id="451" r:id="rId120"/>
    <p:sldId id="343" r:id="rId121"/>
    <p:sldId id="344" r:id="rId122"/>
    <p:sldId id="345" r:id="rId123"/>
    <p:sldId id="347" r:id="rId124"/>
    <p:sldId id="348" r:id="rId125"/>
    <p:sldId id="401" r:id="rId126"/>
    <p:sldId id="402" r:id="rId127"/>
    <p:sldId id="346" r:id="rId128"/>
    <p:sldId id="353" r:id="rId129"/>
    <p:sldId id="354" r:id="rId130"/>
    <p:sldId id="359" r:id="rId131"/>
    <p:sldId id="356" r:id="rId132"/>
    <p:sldId id="355" r:id="rId133"/>
    <p:sldId id="357" r:id="rId134"/>
    <p:sldId id="360" r:id="rId135"/>
    <p:sldId id="387" r:id="rId136"/>
    <p:sldId id="362" r:id="rId137"/>
    <p:sldId id="363" r:id="rId138"/>
    <p:sldId id="364" r:id="rId139"/>
    <p:sldId id="365" r:id="rId140"/>
    <p:sldId id="384" r:id="rId141"/>
    <p:sldId id="366" r:id="rId142"/>
    <p:sldId id="367" r:id="rId143"/>
    <p:sldId id="368" r:id="rId144"/>
    <p:sldId id="369" r:id="rId145"/>
    <p:sldId id="370" r:id="rId146"/>
    <p:sldId id="471" r:id="rId147"/>
    <p:sldId id="472" r:id="rId148"/>
    <p:sldId id="474" r:id="rId149"/>
    <p:sldId id="372" r:id="rId150"/>
    <p:sldId id="385" r:id="rId151"/>
    <p:sldId id="373" r:id="rId152"/>
    <p:sldId id="374" r:id="rId153"/>
    <p:sldId id="375" r:id="rId154"/>
    <p:sldId id="376" r:id="rId155"/>
    <p:sldId id="377" r:id="rId156"/>
    <p:sldId id="378" r:id="rId157"/>
    <p:sldId id="379" r:id="rId158"/>
    <p:sldId id="380" r:id="rId159"/>
    <p:sldId id="381" r:id="rId160"/>
    <p:sldId id="473" r:id="rId161"/>
    <p:sldId id="382" r:id="rId162"/>
  </p:sldIdLst>
  <p:sldSz cx="10160000" cy="5715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2FF"/>
    <a:srgbClr val="121BD4"/>
    <a:srgbClr val="FF9900"/>
    <a:srgbClr val="008200"/>
    <a:srgbClr val="0099FF"/>
    <a:srgbClr val="3366FF"/>
    <a:srgbClr val="FF822D"/>
    <a:srgbClr val="FF6600"/>
    <a:srgbClr val="E127AC"/>
    <a:srgbClr val="0E15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60" autoAdjust="0"/>
    <p:restoredTop sz="92757" autoAdjust="0"/>
  </p:normalViewPr>
  <p:slideViewPr>
    <p:cSldViewPr snapToGrid="0" snapToObjects="1">
      <p:cViewPr varScale="1">
        <p:scale>
          <a:sx n="104" d="100"/>
          <a:sy n="104" d="100"/>
        </p:scale>
        <p:origin x="106" y="250"/>
      </p:cViewPr>
      <p:guideLst>
        <p:guide orient="horz" pos="1800"/>
        <p:guide pos="3200"/>
      </p:guideLst>
    </p:cSldViewPr>
  </p:slideViewPr>
  <p:notesTextViewPr>
    <p:cViewPr>
      <p:scale>
        <a:sx n="100" d="100"/>
        <a:sy n="100" d="100"/>
      </p:scale>
      <p:origin x="0" y="0"/>
    </p:cViewPr>
  </p:notesTextViewPr>
  <p:sorterViewPr>
    <p:cViewPr varScale="1">
      <p:scale>
        <a:sx n="1" d="1"/>
        <a:sy n="1" d="1"/>
      </p:scale>
      <p:origin x="0" y="-339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6"/>
                <c:pt idx="0">
                  <c:v>Interviews at all stages</c:v>
                </c:pt>
                <c:pt idx="1">
                  <c:v>Initiate contact with Applicant</c:v>
                </c:pt>
                <c:pt idx="2">
                  <c:v>Willing to discuss via phone/email</c:v>
                </c:pt>
                <c:pt idx="3">
                  <c:v>Well prepared for meetings</c:v>
                </c:pt>
                <c:pt idx="4">
                  <c:v>Well written responses</c:v>
                </c:pt>
                <c:pt idx="5">
                  <c:v>Collaborative, constructive, makes suggestions</c:v>
                </c:pt>
              </c:strCache>
            </c:strRef>
          </c:cat>
          <c:val>
            <c:numRef>
              <c:f>Sheet1!$B$2:$B$7</c:f>
              <c:numCache>
                <c:formatCode>General</c:formatCode>
                <c:ptCount val="6"/>
              </c:numCache>
            </c:numRef>
          </c:val>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Interviews at all stages</c:v>
                </c:pt>
                <c:pt idx="1">
                  <c:v>Initiate contact with Applicant</c:v>
                </c:pt>
                <c:pt idx="2">
                  <c:v>Willing to discuss via phone/email</c:v>
                </c:pt>
                <c:pt idx="3">
                  <c:v>Well prepared for meetings</c:v>
                </c:pt>
                <c:pt idx="4">
                  <c:v>Well written responses</c:v>
                </c:pt>
                <c:pt idx="5">
                  <c:v>Collaborative, constructive, makes suggestions</c:v>
                </c:pt>
              </c:strCache>
            </c:strRef>
          </c:cat>
          <c:val>
            <c:numRef>
              <c:f>Sheet1!$C$2:$C$7</c:f>
              <c:numCache>
                <c:formatCode>General</c:formatCode>
                <c:ptCount val="6"/>
                <c:pt idx="0">
                  <c:v>192</c:v>
                </c:pt>
                <c:pt idx="1">
                  <c:v>151</c:v>
                </c:pt>
                <c:pt idx="2">
                  <c:v>146</c:v>
                </c:pt>
                <c:pt idx="3">
                  <c:v>117</c:v>
                </c:pt>
                <c:pt idx="4">
                  <c:v>108</c:v>
                </c:pt>
                <c:pt idx="5">
                  <c:v>528</c:v>
                </c:pt>
              </c:numCache>
            </c:numRef>
          </c:val>
        </c:ser>
        <c:ser>
          <c:idx val="2"/>
          <c:order val="2"/>
          <c:tx>
            <c:strRef>
              <c:f>Sheet1!$D$1</c:f>
              <c:strCache>
                <c:ptCount val="1"/>
                <c:pt idx="0">
                  <c:v>Series 3</c:v>
                </c:pt>
              </c:strCache>
            </c:strRef>
          </c:tx>
          <c:spPr>
            <a:solidFill>
              <a:schemeClr val="accent3"/>
            </a:solidFill>
            <a:ln>
              <a:noFill/>
            </a:ln>
            <a:effectLst/>
          </c:spPr>
          <c:invertIfNegative val="0"/>
          <c:cat>
            <c:strRef>
              <c:f>Sheet1!$A$2:$A$7</c:f>
              <c:strCache>
                <c:ptCount val="6"/>
                <c:pt idx="0">
                  <c:v>Interviews at all stages</c:v>
                </c:pt>
                <c:pt idx="1">
                  <c:v>Initiate contact with Applicant</c:v>
                </c:pt>
                <c:pt idx="2">
                  <c:v>Willing to discuss via phone/email</c:v>
                </c:pt>
                <c:pt idx="3">
                  <c:v>Well prepared for meetings</c:v>
                </c:pt>
                <c:pt idx="4">
                  <c:v>Well written responses</c:v>
                </c:pt>
                <c:pt idx="5">
                  <c:v>Collaborative, constructive, makes suggestions</c:v>
                </c:pt>
              </c:strCache>
            </c:strRef>
          </c:cat>
          <c:val>
            <c:numRef>
              <c:f>Sheet1!$D$2:$D$7</c:f>
              <c:numCache>
                <c:formatCode>General</c:formatCode>
                <c:ptCount val="6"/>
              </c:numCache>
            </c:numRef>
          </c:val>
        </c:ser>
        <c:dLbls>
          <c:showLegendKey val="0"/>
          <c:showVal val="0"/>
          <c:showCatName val="0"/>
          <c:showSerName val="0"/>
          <c:showPercent val="0"/>
          <c:showBubbleSize val="0"/>
        </c:dLbls>
        <c:gapWidth val="182"/>
        <c:axId val="305703056"/>
        <c:axId val="305714800"/>
      </c:barChart>
      <c:catAx>
        <c:axId val="305703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noFill/>
                </a:ln>
                <a:solidFill>
                  <a:srgbClr val="164469"/>
                </a:solidFill>
                <a:latin typeface="+mn-lt"/>
                <a:ea typeface="+mn-ea"/>
                <a:cs typeface="+mn-cs"/>
              </a:defRPr>
            </a:pPr>
            <a:endParaRPr lang="en-US"/>
          </a:p>
        </c:txPr>
        <c:crossAx val="305714800"/>
        <c:crosses val="autoZero"/>
        <c:auto val="1"/>
        <c:lblAlgn val="ctr"/>
        <c:lblOffset val="100"/>
        <c:noMultiLvlLbl val="0"/>
      </c:catAx>
      <c:valAx>
        <c:axId val="305714800"/>
        <c:scaling>
          <c:orientation val="minMax"/>
          <c:max val="6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5703056"/>
        <c:crosses val="autoZero"/>
        <c:crossBetween val="between"/>
      </c:valAx>
      <c:spPr>
        <a:noFill/>
        <a:ln>
          <a:solidFill>
            <a:schemeClr val="bg1">
              <a:lumMod val="65000"/>
            </a:schemeClr>
          </a:solidFill>
        </a:ln>
        <a:effectLst/>
      </c:spPr>
    </c:plotArea>
    <c:plotVisOnly val="1"/>
    <c:dispBlanksAs val="gap"/>
    <c:showDLblsOverMax val="0"/>
  </c:chart>
  <c:spPr>
    <a:noFill/>
    <a:ln w="25400">
      <a:solidFill>
        <a:srgbClr val="164469"/>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072630942591398E-2"/>
          <c:y val="3.5079051137565154E-2"/>
          <c:w val="0.74045621979655973"/>
          <c:h val="0.82005249343832021"/>
        </c:manualLayout>
      </c:layout>
      <c:lineChart>
        <c:grouping val="standard"/>
        <c:varyColors val="0"/>
        <c:ser>
          <c:idx val="0"/>
          <c:order val="0"/>
          <c:tx>
            <c:strRef>
              <c:f>'Q9- slide 17'!$O$64</c:f>
              <c:strCache>
                <c:ptCount val="1"/>
                <c:pt idx="0">
                  <c:v>Large degree of inconsistency</c:v>
                </c:pt>
              </c:strCache>
            </c:strRef>
          </c:tx>
          <c:spPr>
            <a:ln w="28575" cap="rnd" cmpd="sng" algn="ctr">
              <a:solidFill>
                <a:schemeClr val="accent2">
                  <a:shade val="95000"/>
                  <a:satMod val="105000"/>
                </a:schemeClr>
              </a:solidFill>
              <a:prstDash val="solid"/>
              <a:round/>
            </a:ln>
            <a:effectLst/>
          </c:spPr>
          <c:marker>
            <c:symbol val="circle"/>
            <c:size val="6"/>
            <c:spPr>
              <a:solidFill>
                <a:schemeClr val="accent2"/>
              </a:solidFill>
              <a:ln w="9525" cap="flat" cmpd="sng" algn="ctr">
                <a:solidFill>
                  <a:schemeClr val="accent2">
                    <a:shade val="95000"/>
                    <a:satMod val="105000"/>
                  </a:schemeClr>
                </a:solidFill>
                <a:prstDash val="solid"/>
                <a:round/>
              </a:ln>
              <a:effectLst/>
            </c:spPr>
          </c:marker>
          <c:dLbls>
            <c:dLbl>
              <c:idx val="15"/>
              <c:layout>
                <c:manualLayout>
                  <c:x val="9.5531569789731346E-2"/>
                  <c:y val="1.9935258092738408E-2"/>
                </c:manualLayout>
              </c:layout>
              <c:tx>
                <c:rich>
                  <a:bodyPr rot="0" spcFirstLastPara="1" vertOverflow="ellipsis" vert="horz" wrap="square" anchor="ctr" anchorCtr="1"/>
                  <a:lstStyle/>
                  <a:p>
                    <a:pPr>
                      <a:defRPr sz="1000" b="1" i="0" u="none" strike="noStrike" kern="1200" baseline="0">
                        <a:solidFill>
                          <a:srgbClr val="C00000"/>
                        </a:solidFill>
                        <a:latin typeface="+mn-lt"/>
                        <a:ea typeface="+mn-ea"/>
                        <a:cs typeface="+mn-cs"/>
                      </a:defRPr>
                    </a:pPr>
                    <a:r>
                      <a:rPr lang="en-US" sz="1000" dirty="0">
                        <a:solidFill>
                          <a:srgbClr val="C00000"/>
                        </a:solidFill>
                        <a:latin typeface="+mn-lt"/>
                      </a:rPr>
                      <a:t>Large degree of inconsistency</a:t>
                    </a:r>
                    <a:endParaRPr lang="en-US" dirty="0">
                      <a:solidFill>
                        <a:srgbClr val="C00000"/>
                      </a:solidFill>
                      <a:latin typeface="+mn-lt"/>
                    </a:endParaRPr>
                  </a:p>
                </c:rich>
              </c:tx>
              <c:spPr>
                <a:noFill/>
                <a:ln>
                  <a:noFill/>
                </a:ln>
                <a:effectLst/>
              </c:spPr>
              <c:txPr>
                <a:bodyPr rot="0" spcFirstLastPara="1" vertOverflow="ellipsis" vert="horz" wrap="square" anchor="ctr" anchorCtr="1"/>
                <a:lstStyle/>
                <a:p>
                  <a:pPr>
                    <a:defRPr sz="1000" b="1" i="0" u="none" strike="noStrike" kern="1200" baseline="0">
                      <a:solidFill>
                        <a:srgbClr val="C00000"/>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000" b="1" i="0" u="none" strike="noStrike" kern="1200" baseline="0">
                    <a:solidFill>
                      <a:srgbClr val="367BA6"/>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'Q9- slide 17'!$B$94:$S$94</c:f>
              <c:strCache>
                <c:ptCount val="18"/>
                <c:pt idx="0">
                  <c:v>FY07
Q1</c:v>
                </c:pt>
                <c:pt idx="1">
                  <c:v>FY07
Q3</c:v>
                </c:pt>
                <c:pt idx="2">
                  <c:v>FY08
Q3</c:v>
                </c:pt>
                <c:pt idx="3">
                  <c:v>FY09
Q1</c:v>
                </c:pt>
                <c:pt idx="4">
                  <c:v>FY09
Q3</c:v>
                </c:pt>
                <c:pt idx="5">
                  <c:v>FY10
Q1</c:v>
                </c:pt>
                <c:pt idx="6">
                  <c:v>FY10
Q3</c:v>
                </c:pt>
                <c:pt idx="7">
                  <c:v>FY11
Q1</c:v>
                </c:pt>
                <c:pt idx="8">
                  <c:v>FY11
Q3</c:v>
                </c:pt>
                <c:pt idx="9">
                  <c:v>FY12
Q1</c:v>
                </c:pt>
                <c:pt idx="10">
                  <c:v>FY12
Q3</c:v>
                </c:pt>
                <c:pt idx="11">
                  <c:v>FY13
Q1</c:v>
                </c:pt>
                <c:pt idx="12">
                  <c:v>FY13
Q3</c:v>
                </c:pt>
                <c:pt idx="13">
                  <c:v>FY14
Q1</c:v>
                </c:pt>
                <c:pt idx="14">
                  <c:v>FY14
Q3</c:v>
                </c:pt>
                <c:pt idx="15">
                  <c:v>FY15
Q1</c:v>
                </c:pt>
                <c:pt idx="16">
                  <c:v>FY15
Q3</c:v>
                </c:pt>
                <c:pt idx="17">
                  <c:v>FY16
Q1</c:v>
                </c:pt>
              </c:strCache>
            </c:strRef>
          </c:cat>
          <c:val>
            <c:numRef>
              <c:f>'Q9- slide 17'!$B$4:$S$4</c:f>
              <c:numCache>
                <c:formatCode>General</c:formatCode>
                <c:ptCount val="18"/>
                <c:pt idx="0">
                  <c:v>0.47</c:v>
                </c:pt>
                <c:pt idx="1">
                  <c:v>0.43</c:v>
                </c:pt>
                <c:pt idx="2">
                  <c:v>0.4</c:v>
                </c:pt>
                <c:pt idx="3">
                  <c:v>0.45</c:v>
                </c:pt>
                <c:pt idx="4">
                  <c:v>0.48</c:v>
                </c:pt>
                <c:pt idx="5">
                  <c:v>0.4</c:v>
                </c:pt>
                <c:pt idx="6">
                  <c:v>0.39</c:v>
                </c:pt>
                <c:pt idx="7">
                  <c:v>0.41</c:v>
                </c:pt>
                <c:pt idx="8">
                  <c:v>0.39</c:v>
                </c:pt>
                <c:pt idx="9">
                  <c:v>0.36</c:v>
                </c:pt>
                <c:pt idx="10">
                  <c:v>0.36</c:v>
                </c:pt>
                <c:pt idx="11">
                  <c:v>0.35</c:v>
                </c:pt>
                <c:pt idx="12">
                  <c:v>0.36</c:v>
                </c:pt>
                <c:pt idx="13">
                  <c:v>0.36</c:v>
                </c:pt>
                <c:pt idx="14">
                  <c:v>0.34</c:v>
                </c:pt>
                <c:pt idx="15">
                  <c:v>0.38</c:v>
                </c:pt>
                <c:pt idx="16">
                  <c:v>0.4</c:v>
                </c:pt>
                <c:pt idx="17">
                  <c:v>0.34</c:v>
                </c:pt>
              </c:numCache>
            </c:numRef>
          </c:val>
          <c:smooth val="0"/>
        </c:ser>
        <c:ser>
          <c:idx val="1"/>
          <c:order val="1"/>
          <c:tx>
            <c:strRef>
              <c:f>'Q9- slide 17'!$O$65</c:f>
              <c:strCache>
                <c:ptCount val="1"/>
                <c:pt idx="0">
                  <c:v>Small degree of inconsistency</c:v>
                </c:pt>
              </c:strCache>
            </c:strRef>
          </c:tx>
          <c:spPr>
            <a:ln w="28575" cap="rnd" cmpd="sng" algn="ctr">
              <a:solidFill>
                <a:schemeClr val="accent4">
                  <a:shade val="95000"/>
                  <a:satMod val="105000"/>
                </a:schemeClr>
              </a:solidFill>
              <a:prstDash val="solid"/>
              <a:round/>
            </a:ln>
            <a:effectLst/>
          </c:spPr>
          <c:marker>
            <c:symbol val="circle"/>
            <c:size val="6"/>
            <c:spPr>
              <a:solidFill>
                <a:schemeClr val="accent4"/>
              </a:solidFill>
              <a:ln w="9525" cap="flat" cmpd="sng" algn="ctr">
                <a:solidFill>
                  <a:schemeClr val="accent4">
                    <a:shade val="95000"/>
                    <a:satMod val="105000"/>
                  </a:schemeClr>
                </a:solidFill>
                <a:prstDash val="solid"/>
                <a:round/>
              </a:ln>
              <a:effectLst/>
            </c:spPr>
          </c:marker>
          <c:dLbls>
            <c:dLbl>
              <c:idx val="15"/>
              <c:layout>
                <c:manualLayout>
                  <c:x val="9.5541744079742835E-2"/>
                  <c:y val="-4.0640419947506563E-2"/>
                </c:manualLayout>
              </c:layout>
              <c:tx>
                <c:rich>
                  <a:bodyPr rot="0" spcFirstLastPara="1" vertOverflow="ellipsis" vert="horz" wrap="square" anchor="ctr" anchorCtr="1"/>
                  <a:lstStyle/>
                  <a:p>
                    <a:pPr>
                      <a:defRPr sz="1000" b="1" i="0" u="none" strike="noStrike" kern="1200" baseline="0">
                        <a:solidFill>
                          <a:srgbClr val="7030A0"/>
                        </a:solidFill>
                        <a:latin typeface="+mn-lt"/>
                        <a:ea typeface="+mn-ea"/>
                        <a:cs typeface="+mn-cs"/>
                      </a:defRPr>
                    </a:pPr>
                    <a:r>
                      <a:rPr lang="en-US" sz="1000" dirty="0">
                        <a:solidFill>
                          <a:srgbClr val="7030A0"/>
                        </a:solidFill>
                        <a:latin typeface="+mn-lt"/>
                      </a:rPr>
                      <a:t>Small degree of inconsistency</a:t>
                    </a:r>
                    <a:endParaRPr lang="en-US" dirty="0">
                      <a:solidFill>
                        <a:srgbClr val="7030A0"/>
                      </a:solidFill>
                      <a:latin typeface="+mn-lt"/>
                    </a:endParaRPr>
                  </a:p>
                </c:rich>
              </c:tx>
              <c:spPr>
                <a:noFill/>
                <a:ln>
                  <a:noFill/>
                </a:ln>
                <a:effectLst/>
              </c:spPr>
              <c:txPr>
                <a:bodyPr rot="0" spcFirstLastPara="1" vertOverflow="ellipsis" vert="horz" wrap="square" anchor="ctr" anchorCtr="1"/>
                <a:lstStyle/>
                <a:p>
                  <a:pPr>
                    <a:defRPr sz="1000" b="1" i="0" u="none" strike="noStrike" kern="1200" baseline="0">
                      <a:solidFill>
                        <a:srgbClr val="7030A0"/>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000" b="1" i="0" u="none" strike="noStrike" kern="1200" baseline="0">
                    <a:solidFill>
                      <a:srgbClr val="529AC6"/>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'Q9- slide 17'!$B$94:$S$94</c:f>
              <c:strCache>
                <c:ptCount val="18"/>
                <c:pt idx="0">
                  <c:v>FY07
Q1</c:v>
                </c:pt>
                <c:pt idx="1">
                  <c:v>FY07
Q3</c:v>
                </c:pt>
                <c:pt idx="2">
                  <c:v>FY08
Q3</c:v>
                </c:pt>
                <c:pt idx="3">
                  <c:v>FY09
Q1</c:v>
                </c:pt>
                <c:pt idx="4">
                  <c:v>FY09
Q3</c:v>
                </c:pt>
                <c:pt idx="5">
                  <c:v>FY10
Q1</c:v>
                </c:pt>
                <c:pt idx="6">
                  <c:v>FY10
Q3</c:v>
                </c:pt>
                <c:pt idx="7">
                  <c:v>FY11
Q1</c:v>
                </c:pt>
                <c:pt idx="8">
                  <c:v>FY11
Q3</c:v>
                </c:pt>
                <c:pt idx="9">
                  <c:v>FY12
Q1</c:v>
                </c:pt>
                <c:pt idx="10">
                  <c:v>FY12
Q3</c:v>
                </c:pt>
                <c:pt idx="11">
                  <c:v>FY13
Q1</c:v>
                </c:pt>
                <c:pt idx="12">
                  <c:v>FY13
Q3</c:v>
                </c:pt>
                <c:pt idx="13">
                  <c:v>FY14
Q1</c:v>
                </c:pt>
                <c:pt idx="14">
                  <c:v>FY14
Q3</c:v>
                </c:pt>
                <c:pt idx="15">
                  <c:v>FY15
Q1</c:v>
                </c:pt>
                <c:pt idx="16">
                  <c:v>FY15
Q3</c:v>
                </c:pt>
                <c:pt idx="17">
                  <c:v>FY16
Q1</c:v>
                </c:pt>
              </c:strCache>
            </c:strRef>
          </c:cat>
          <c:val>
            <c:numRef>
              <c:f>'Q9- slide 17'!$B$5:$S$5</c:f>
              <c:numCache>
                <c:formatCode>General</c:formatCode>
                <c:ptCount val="18"/>
                <c:pt idx="0">
                  <c:v>0.39</c:v>
                </c:pt>
                <c:pt idx="1">
                  <c:v>0.41</c:v>
                </c:pt>
                <c:pt idx="2">
                  <c:v>0.42</c:v>
                </c:pt>
                <c:pt idx="3">
                  <c:v>0.4</c:v>
                </c:pt>
                <c:pt idx="4">
                  <c:v>0.39</c:v>
                </c:pt>
                <c:pt idx="5">
                  <c:v>0.41</c:v>
                </c:pt>
                <c:pt idx="6">
                  <c:v>0.43</c:v>
                </c:pt>
                <c:pt idx="7">
                  <c:v>0.42</c:v>
                </c:pt>
                <c:pt idx="8">
                  <c:v>0.42</c:v>
                </c:pt>
                <c:pt idx="9">
                  <c:v>0.44</c:v>
                </c:pt>
                <c:pt idx="10">
                  <c:v>0.44</c:v>
                </c:pt>
                <c:pt idx="11">
                  <c:v>0.44</c:v>
                </c:pt>
                <c:pt idx="12">
                  <c:v>0.45</c:v>
                </c:pt>
                <c:pt idx="13">
                  <c:v>0.44</c:v>
                </c:pt>
                <c:pt idx="14">
                  <c:v>0.48</c:v>
                </c:pt>
                <c:pt idx="15">
                  <c:v>0.43</c:v>
                </c:pt>
                <c:pt idx="16">
                  <c:v>0.44</c:v>
                </c:pt>
                <c:pt idx="17">
                  <c:v>0.48</c:v>
                </c:pt>
              </c:numCache>
            </c:numRef>
          </c:val>
          <c:smooth val="0"/>
        </c:ser>
        <c:ser>
          <c:idx val="2"/>
          <c:order val="2"/>
          <c:tx>
            <c:strRef>
              <c:f>'Q9- slide 17'!$O$66</c:f>
              <c:strCache>
                <c:ptCount val="1"/>
                <c:pt idx="0">
                  <c:v>No inconsistency</c:v>
                </c:pt>
              </c:strCache>
            </c:strRef>
          </c:tx>
          <c:spPr>
            <a:ln w="28575" cap="rnd" cmpd="sng" algn="ctr">
              <a:solidFill>
                <a:schemeClr val="accent6">
                  <a:shade val="95000"/>
                  <a:satMod val="105000"/>
                </a:schemeClr>
              </a:solidFill>
              <a:prstDash val="solid"/>
              <a:round/>
            </a:ln>
            <a:effectLst/>
          </c:spPr>
          <c:marker>
            <c:symbol val="circle"/>
            <c:size val="6"/>
            <c:spPr>
              <a:solidFill>
                <a:schemeClr val="accent6"/>
              </a:solidFill>
              <a:ln w="9525" cap="flat" cmpd="sng" algn="ctr">
                <a:solidFill>
                  <a:schemeClr val="accent6">
                    <a:shade val="95000"/>
                    <a:satMod val="105000"/>
                  </a:schemeClr>
                </a:solidFill>
                <a:prstDash val="solid"/>
                <a:round/>
              </a:ln>
              <a:effectLst/>
            </c:spPr>
          </c:marker>
          <c:dLbls>
            <c:dLbl>
              <c:idx val="15"/>
              <c:layout>
                <c:manualLayout>
                  <c:x val="9.5717508626028486E-2"/>
                  <c:y val="3.2909303003791128E-2"/>
                </c:manualLayout>
              </c:layout>
              <c:tx>
                <c:rich>
                  <a:bodyPr rot="0" spcFirstLastPara="1" vertOverflow="ellipsis" vert="horz" wrap="square" anchor="ctr" anchorCtr="1"/>
                  <a:lstStyle/>
                  <a:p>
                    <a:pPr>
                      <a:defRPr sz="1000" b="1" i="0" u="none" strike="noStrike" kern="1200" baseline="0">
                        <a:solidFill>
                          <a:schemeClr val="accent6">
                            <a:lumMod val="75000"/>
                          </a:schemeClr>
                        </a:solidFill>
                        <a:latin typeface="+mn-lt"/>
                        <a:ea typeface="+mn-ea"/>
                        <a:cs typeface="+mn-cs"/>
                      </a:defRPr>
                    </a:pPr>
                    <a:r>
                      <a:rPr lang="en-US" sz="1000" dirty="0">
                        <a:solidFill>
                          <a:schemeClr val="accent6">
                            <a:lumMod val="75000"/>
                          </a:schemeClr>
                        </a:solidFill>
                        <a:latin typeface="+mn-lt"/>
                      </a:rPr>
                      <a:t>No inconsistency</a:t>
                    </a:r>
                    <a:endParaRPr lang="en-US" dirty="0">
                      <a:solidFill>
                        <a:schemeClr val="accent6">
                          <a:lumMod val="75000"/>
                        </a:schemeClr>
                      </a:solidFill>
                      <a:latin typeface="+mn-lt"/>
                    </a:endParaRPr>
                  </a:p>
                </c:rich>
              </c:tx>
              <c:spPr>
                <a:noFill/>
                <a:ln>
                  <a:noFill/>
                </a:ln>
                <a:effectLst/>
              </c:spPr>
              <c:txPr>
                <a:bodyPr rot="0" spcFirstLastPara="1" vertOverflow="ellipsis" vert="horz" wrap="square" anchor="ctr" anchorCtr="1"/>
                <a:lstStyle/>
                <a:p>
                  <a:pPr>
                    <a:defRPr sz="1000" b="1" i="0" u="none" strike="noStrike" kern="1200" baseline="0">
                      <a:solidFill>
                        <a:schemeClr val="accent6">
                          <a:lumMod val="7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000" b="1" i="0" u="none" strike="noStrike" kern="1200" baseline="0">
                    <a:solidFill>
                      <a:srgbClr val="FB703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'Q9- slide 17'!$B$94:$S$94</c:f>
              <c:strCache>
                <c:ptCount val="18"/>
                <c:pt idx="0">
                  <c:v>FY07
Q1</c:v>
                </c:pt>
                <c:pt idx="1">
                  <c:v>FY07
Q3</c:v>
                </c:pt>
                <c:pt idx="2">
                  <c:v>FY08
Q3</c:v>
                </c:pt>
                <c:pt idx="3">
                  <c:v>FY09
Q1</c:v>
                </c:pt>
                <c:pt idx="4">
                  <c:v>FY09
Q3</c:v>
                </c:pt>
                <c:pt idx="5">
                  <c:v>FY10
Q1</c:v>
                </c:pt>
                <c:pt idx="6">
                  <c:v>FY10
Q3</c:v>
                </c:pt>
                <c:pt idx="7">
                  <c:v>FY11
Q1</c:v>
                </c:pt>
                <c:pt idx="8">
                  <c:v>FY11
Q3</c:v>
                </c:pt>
                <c:pt idx="9">
                  <c:v>FY12
Q1</c:v>
                </c:pt>
                <c:pt idx="10">
                  <c:v>FY12
Q3</c:v>
                </c:pt>
                <c:pt idx="11">
                  <c:v>FY13
Q1</c:v>
                </c:pt>
                <c:pt idx="12">
                  <c:v>FY13
Q3</c:v>
                </c:pt>
                <c:pt idx="13">
                  <c:v>FY14
Q1</c:v>
                </c:pt>
                <c:pt idx="14">
                  <c:v>FY14
Q3</c:v>
                </c:pt>
                <c:pt idx="15">
                  <c:v>FY15
Q1</c:v>
                </c:pt>
                <c:pt idx="16">
                  <c:v>FY15
Q3</c:v>
                </c:pt>
                <c:pt idx="17">
                  <c:v>FY16
Q1</c:v>
                </c:pt>
              </c:strCache>
            </c:strRef>
          </c:cat>
          <c:val>
            <c:numRef>
              <c:f>'Q9- slide 17'!$B$6:$S$6</c:f>
              <c:numCache>
                <c:formatCode>General</c:formatCode>
                <c:ptCount val="18"/>
                <c:pt idx="0">
                  <c:v>0.14000000000000001</c:v>
                </c:pt>
                <c:pt idx="1">
                  <c:v>0.16</c:v>
                </c:pt>
                <c:pt idx="2">
                  <c:v>0.18</c:v>
                </c:pt>
                <c:pt idx="3">
                  <c:v>0.15</c:v>
                </c:pt>
                <c:pt idx="4">
                  <c:v>0.13</c:v>
                </c:pt>
                <c:pt idx="5">
                  <c:v>0.18</c:v>
                </c:pt>
                <c:pt idx="6">
                  <c:v>0.17</c:v>
                </c:pt>
                <c:pt idx="7">
                  <c:v>0.17</c:v>
                </c:pt>
                <c:pt idx="8">
                  <c:v>0.19</c:v>
                </c:pt>
                <c:pt idx="9">
                  <c:v>0.2</c:v>
                </c:pt>
                <c:pt idx="10">
                  <c:v>0.2</c:v>
                </c:pt>
                <c:pt idx="11">
                  <c:v>0.21</c:v>
                </c:pt>
                <c:pt idx="12">
                  <c:v>0.19</c:v>
                </c:pt>
                <c:pt idx="13">
                  <c:v>0.2</c:v>
                </c:pt>
                <c:pt idx="14">
                  <c:v>0.18</c:v>
                </c:pt>
                <c:pt idx="15">
                  <c:v>0.19</c:v>
                </c:pt>
                <c:pt idx="16">
                  <c:v>0.16</c:v>
                </c:pt>
                <c:pt idx="17">
                  <c:v>0.18</c:v>
                </c:pt>
              </c:numCache>
            </c:numRef>
          </c:val>
          <c:smooth val="0"/>
        </c:ser>
        <c:dLbls>
          <c:showLegendKey val="0"/>
          <c:showVal val="0"/>
          <c:showCatName val="0"/>
          <c:showSerName val="0"/>
          <c:showPercent val="0"/>
          <c:showBubbleSize val="0"/>
        </c:dLbls>
        <c:marker val="1"/>
        <c:smooth val="0"/>
        <c:axId val="305276232"/>
        <c:axId val="305276624"/>
      </c:lineChart>
      <c:catAx>
        <c:axId val="305276232"/>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05276624"/>
        <c:crosses val="autoZero"/>
        <c:auto val="1"/>
        <c:lblAlgn val="ctr"/>
        <c:lblOffset val="100"/>
        <c:noMultiLvlLbl val="0"/>
      </c:catAx>
      <c:valAx>
        <c:axId val="305276624"/>
        <c:scaling>
          <c:orientation val="minMax"/>
        </c:scaling>
        <c:delete val="0"/>
        <c:axPos val="l"/>
        <c:majorGridlines>
          <c:spPr>
            <a:ln w="9525" cap="flat" cmpd="sng" algn="ctr">
              <a:solidFill>
                <a:schemeClr val="bg1">
                  <a:lumMod val="85000"/>
                </a:schemeClr>
              </a:solidFill>
              <a:prstDash val="solid"/>
              <a:round/>
            </a:ln>
            <a:effectLst/>
          </c:spPr>
        </c:majorGridlines>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0527623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029128711852198E-2"/>
          <c:y val="3.4913583915218142E-2"/>
          <c:w val="0.74662446605938959"/>
          <c:h val="0.84792700440746793"/>
        </c:manualLayout>
      </c:layout>
      <c:areaChart>
        <c:grouping val="standard"/>
        <c:varyColors val="0"/>
        <c:ser>
          <c:idx val="2"/>
          <c:order val="2"/>
          <c:tx>
            <c:strRef>
              <c:f>'Q7- slide 12'!$A$7</c:f>
              <c:strCache>
                <c:ptCount val="1"/>
                <c:pt idx="0">
                  <c:v>upper positive rating CI</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val>
            <c:numRef>
              <c:f>'Q7- slide 12'!$B$7:$S$7</c:f>
              <c:numCache>
                <c:formatCode>0%</c:formatCode>
                <c:ptCount val="18"/>
                <c:pt idx="0">
                  <c:v>0.34</c:v>
                </c:pt>
                <c:pt idx="1">
                  <c:v>0.36</c:v>
                </c:pt>
                <c:pt idx="2">
                  <c:v>0.33</c:v>
                </c:pt>
                <c:pt idx="3">
                  <c:v>0.3</c:v>
                </c:pt>
                <c:pt idx="4">
                  <c:v>0.31</c:v>
                </c:pt>
                <c:pt idx="5">
                  <c:v>0.35</c:v>
                </c:pt>
                <c:pt idx="6">
                  <c:v>0.44</c:v>
                </c:pt>
                <c:pt idx="7">
                  <c:v>0.42</c:v>
                </c:pt>
                <c:pt idx="8">
                  <c:v>0.46</c:v>
                </c:pt>
                <c:pt idx="9">
                  <c:v>0.48</c:v>
                </c:pt>
                <c:pt idx="10">
                  <c:v>0.49</c:v>
                </c:pt>
                <c:pt idx="11">
                  <c:v>0.55000000000000004</c:v>
                </c:pt>
                <c:pt idx="12">
                  <c:v>0.55000000000000004</c:v>
                </c:pt>
                <c:pt idx="13">
                  <c:v>0.54</c:v>
                </c:pt>
                <c:pt idx="14">
                  <c:v>0.54</c:v>
                </c:pt>
                <c:pt idx="15">
                  <c:v>0.53</c:v>
                </c:pt>
                <c:pt idx="16">
                  <c:v>0.51</c:v>
                </c:pt>
                <c:pt idx="17">
                  <c:v>0.56999999999999995</c:v>
                </c:pt>
              </c:numCache>
            </c:numRef>
          </c:val>
        </c:ser>
        <c:ser>
          <c:idx val="3"/>
          <c:order val="3"/>
          <c:tx>
            <c:strRef>
              <c:f>'Q7- slide 12'!$A$5</c:f>
              <c:strCache>
                <c:ptCount val="1"/>
                <c:pt idx="0">
                  <c:v>lower positive rating CI</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val>
            <c:numRef>
              <c:f>'Q7- slide 12'!$B$5:$S$5</c:f>
              <c:numCache>
                <c:formatCode>0%</c:formatCode>
                <c:ptCount val="18"/>
                <c:pt idx="0">
                  <c:v>0.28000000000000003</c:v>
                </c:pt>
                <c:pt idx="1">
                  <c:v>0.3</c:v>
                </c:pt>
                <c:pt idx="2">
                  <c:v>0.26</c:v>
                </c:pt>
                <c:pt idx="3">
                  <c:v>0.25</c:v>
                </c:pt>
                <c:pt idx="4">
                  <c:v>0.25</c:v>
                </c:pt>
                <c:pt idx="5">
                  <c:v>0.28000000000000003</c:v>
                </c:pt>
                <c:pt idx="6">
                  <c:v>0.37</c:v>
                </c:pt>
                <c:pt idx="7">
                  <c:v>0.35</c:v>
                </c:pt>
                <c:pt idx="8">
                  <c:v>0.38</c:v>
                </c:pt>
                <c:pt idx="9">
                  <c:v>0.42</c:v>
                </c:pt>
                <c:pt idx="10">
                  <c:v>0.44</c:v>
                </c:pt>
                <c:pt idx="11">
                  <c:v>0.48</c:v>
                </c:pt>
                <c:pt idx="12">
                  <c:v>0.49</c:v>
                </c:pt>
                <c:pt idx="13">
                  <c:v>0.47</c:v>
                </c:pt>
                <c:pt idx="14">
                  <c:v>0.48</c:v>
                </c:pt>
                <c:pt idx="15">
                  <c:v>0.47</c:v>
                </c:pt>
                <c:pt idx="16">
                  <c:v>0.44</c:v>
                </c:pt>
                <c:pt idx="17">
                  <c:v>0.5</c:v>
                </c:pt>
              </c:numCache>
            </c:numRef>
          </c:val>
        </c:ser>
        <c:ser>
          <c:idx val="4"/>
          <c:order val="4"/>
          <c:tx>
            <c:strRef>
              <c:f>'Q7- slide 12'!$A$10</c:f>
              <c:strCache>
                <c:ptCount val="1"/>
                <c:pt idx="0">
                  <c:v>upper negative rating CI</c:v>
                </c:pt>
              </c:strCache>
            </c:strRef>
          </c:tx>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val>
            <c:numRef>
              <c:f>'Q7- slide 12'!$B$10:$S$10</c:f>
              <c:numCache>
                <c:formatCode>0%</c:formatCode>
                <c:ptCount val="18"/>
                <c:pt idx="0">
                  <c:v>0.25</c:v>
                </c:pt>
                <c:pt idx="1">
                  <c:v>0.24</c:v>
                </c:pt>
                <c:pt idx="2">
                  <c:v>0.26</c:v>
                </c:pt>
                <c:pt idx="3">
                  <c:v>0.28000000000000003</c:v>
                </c:pt>
                <c:pt idx="4">
                  <c:v>0.27</c:v>
                </c:pt>
                <c:pt idx="5">
                  <c:v>0.2</c:v>
                </c:pt>
                <c:pt idx="6">
                  <c:v>0.13</c:v>
                </c:pt>
                <c:pt idx="7">
                  <c:v>0.17</c:v>
                </c:pt>
                <c:pt idx="8">
                  <c:v>0.16</c:v>
                </c:pt>
                <c:pt idx="9">
                  <c:v>0.11</c:v>
                </c:pt>
                <c:pt idx="10">
                  <c:v>0.11</c:v>
                </c:pt>
                <c:pt idx="11">
                  <c:v>0.1</c:v>
                </c:pt>
                <c:pt idx="12">
                  <c:v>0.11</c:v>
                </c:pt>
                <c:pt idx="13">
                  <c:v>0.11</c:v>
                </c:pt>
                <c:pt idx="14">
                  <c:v>0.09</c:v>
                </c:pt>
                <c:pt idx="15">
                  <c:v>0.11</c:v>
                </c:pt>
                <c:pt idx="16">
                  <c:v>0.13</c:v>
                </c:pt>
                <c:pt idx="17">
                  <c:v>0.11</c:v>
                </c:pt>
              </c:numCache>
            </c:numRef>
          </c:val>
        </c:ser>
        <c:ser>
          <c:idx val="5"/>
          <c:order val="5"/>
          <c:tx>
            <c:strRef>
              <c:f>'Q7- slide 12'!$A$8</c:f>
              <c:strCache>
                <c:ptCount val="1"/>
                <c:pt idx="0">
                  <c:v>lower negative rating CI</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val>
            <c:numRef>
              <c:f>'Q7- slide 12'!$B$8:$S$8</c:f>
              <c:numCache>
                <c:formatCode>0%</c:formatCode>
                <c:ptCount val="18"/>
                <c:pt idx="0">
                  <c:v>0.17</c:v>
                </c:pt>
                <c:pt idx="1">
                  <c:v>0.17</c:v>
                </c:pt>
                <c:pt idx="2">
                  <c:v>0.2</c:v>
                </c:pt>
                <c:pt idx="3">
                  <c:v>0.22</c:v>
                </c:pt>
                <c:pt idx="4">
                  <c:v>0.21</c:v>
                </c:pt>
                <c:pt idx="5">
                  <c:v>0.15</c:v>
                </c:pt>
                <c:pt idx="6">
                  <c:v>0.09</c:v>
                </c:pt>
                <c:pt idx="7">
                  <c:v>0.12</c:v>
                </c:pt>
                <c:pt idx="8">
                  <c:v>0.12</c:v>
                </c:pt>
                <c:pt idx="9">
                  <c:v>7.0000000000000007E-2</c:v>
                </c:pt>
                <c:pt idx="10">
                  <c:v>7.0000000000000007E-2</c:v>
                </c:pt>
                <c:pt idx="11">
                  <c:v>0.06</c:v>
                </c:pt>
                <c:pt idx="12">
                  <c:v>7.0000000000000007E-2</c:v>
                </c:pt>
                <c:pt idx="13">
                  <c:v>7.0000000000000007E-2</c:v>
                </c:pt>
                <c:pt idx="14">
                  <c:v>0.06</c:v>
                </c:pt>
                <c:pt idx="15">
                  <c:v>7.0000000000000007E-2</c:v>
                </c:pt>
                <c:pt idx="16">
                  <c:v>0.09</c:v>
                </c:pt>
                <c:pt idx="17">
                  <c:v>7.0000000000000007E-2</c:v>
                </c:pt>
              </c:numCache>
            </c:numRef>
          </c:val>
        </c:ser>
        <c:dLbls>
          <c:showLegendKey val="0"/>
          <c:showVal val="0"/>
          <c:showCatName val="0"/>
          <c:showSerName val="0"/>
          <c:showPercent val="0"/>
          <c:showBubbleSize val="0"/>
        </c:dLbls>
        <c:axId val="305026856"/>
        <c:axId val="197318256"/>
      </c:areaChart>
      <c:lineChart>
        <c:grouping val="standard"/>
        <c:varyColors val="0"/>
        <c:ser>
          <c:idx val="0"/>
          <c:order val="0"/>
          <c:tx>
            <c:strRef>
              <c:f>'Q7- slide 12'!$A$6</c:f>
              <c:strCache>
                <c:ptCount val="1"/>
                <c:pt idx="0">
                  <c:v>Percent reporting "good" or "excellent"</c:v>
                </c:pt>
              </c:strCache>
            </c:strRef>
          </c:tx>
          <c:spPr>
            <a:ln w="15875" cap="rnd">
              <a:solidFill>
                <a:schemeClr val="accent1"/>
              </a:solidFill>
              <a:round/>
            </a:ln>
            <a:effectLst>
              <a:outerShdw blurRad="40000" dist="20000" dir="5400000" rotWithShape="0">
                <a:srgbClr val="000000">
                  <a:alpha val="38000"/>
                </a:srgbClr>
              </a:outerShdw>
            </a:effectLst>
          </c:spPr>
          <c:marker>
            <c:symbol val="circle"/>
            <c:size val="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marker>
          <c:dLbls>
            <c:dLbl>
              <c:idx val="17"/>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'Q7- slide 12'!$B$35:$S$35</c:f>
              <c:strCache>
                <c:ptCount val="18"/>
                <c:pt idx="0">
                  <c:v>FY07
Q1</c:v>
                </c:pt>
                <c:pt idx="1">
                  <c:v>FY07
Q3</c:v>
                </c:pt>
                <c:pt idx="2">
                  <c:v>FY08
Q3</c:v>
                </c:pt>
                <c:pt idx="3">
                  <c:v>FY09
Q1</c:v>
                </c:pt>
                <c:pt idx="4">
                  <c:v>FY09
Q3</c:v>
                </c:pt>
                <c:pt idx="5">
                  <c:v>FY10
Q1</c:v>
                </c:pt>
                <c:pt idx="6">
                  <c:v>FY10
Q3</c:v>
                </c:pt>
                <c:pt idx="7">
                  <c:v>FY11
Q1</c:v>
                </c:pt>
                <c:pt idx="8">
                  <c:v>FY11
Q3</c:v>
                </c:pt>
                <c:pt idx="9">
                  <c:v>FY12
Q1</c:v>
                </c:pt>
                <c:pt idx="10">
                  <c:v>FY12
Q3</c:v>
                </c:pt>
                <c:pt idx="11">
                  <c:v>FY13
Q1</c:v>
                </c:pt>
                <c:pt idx="12">
                  <c:v>FY13
Q3</c:v>
                </c:pt>
                <c:pt idx="13">
                  <c:v>FY14
Q1</c:v>
                </c:pt>
                <c:pt idx="14">
                  <c:v>FY14
Q3</c:v>
                </c:pt>
                <c:pt idx="15">
                  <c:v>FY15
Q1</c:v>
                </c:pt>
                <c:pt idx="16">
                  <c:v>FY15
Q3</c:v>
                </c:pt>
                <c:pt idx="17">
                  <c:v>FY16
Q1</c:v>
                </c:pt>
              </c:strCache>
            </c:strRef>
          </c:cat>
          <c:val>
            <c:numRef>
              <c:f>'Q7- slide 12'!$B$6:$S$6</c:f>
              <c:numCache>
                <c:formatCode>0%</c:formatCode>
                <c:ptCount val="18"/>
                <c:pt idx="0">
                  <c:v>0.31</c:v>
                </c:pt>
                <c:pt idx="1">
                  <c:v>0.33</c:v>
                </c:pt>
                <c:pt idx="2">
                  <c:v>0.3</c:v>
                </c:pt>
                <c:pt idx="3">
                  <c:v>0.27</c:v>
                </c:pt>
                <c:pt idx="4">
                  <c:v>0.28000000000000003</c:v>
                </c:pt>
                <c:pt idx="5">
                  <c:v>0.32</c:v>
                </c:pt>
                <c:pt idx="6">
                  <c:v>0.4</c:v>
                </c:pt>
                <c:pt idx="7">
                  <c:v>0.38</c:v>
                </c:pt>
                <c:pt idx="8">
                  <c:v>0.42</c:v>
                </c:pt>
                <c:pt idx="9">
                  <c:v>0.45</c:v>
                </c:pt>
                <c:pt idx="10">
                  <c:v>0.47</c:v>
                </c:pt>
                <c:pt idx="11">
                  <c:v>0.51</c:v>
                </c:pt>
                <c:pt idx="12">
                  <c:v>0.52</c:v>
                </c:pt>
                <c:pt idx="13">
                  <c:v>0.51</c:v>
                </c:pt>
                <c:pt idx="14">
                  <c:v>0.51</c:v>
                </c:pt>
                <c:pt idx="15">
                  <c:v>0.5</c:v>
                </c:pt>
                <c:pt idx="16">
                  <c:v>0.47</c:v>
                </c:pt>
                <c:pt idx="17">
                  <c:v>0.54</c:v>
                </c:pt>
              </c:numCache>
            </c:numRef>
          </c:val>
          <c:smooth val="0"/>
        </c:ser>
        <c:ser>
          <c:idx val="1"/>
          <c:order val="1"/>
          <c:tx>
            <c:strRef>
              <c:f>'Q7- slide 12'!$A$9</c:f>
              <c:strCache>
                <c:ptCount val="1"/>
                <c:pt idx="0">
                  <c:v>Percent reporting "poor" or "very poor"</c:v>
                </c:pt>
              </c:strCache>
            </c:strRef>
          </c:tx>
          <c:spPr>
            <a:ln w="15875" cap="rnd">
              <a:solidFill>
                <a:schemeClr val="accent2"/>
              </a:solidFill>
              <a:round/>
            </a:ln>
            <a:effectLst>
              <a:outerShdw blurRad="40000" dist="20000" dir="5400000" rotWithShape="0">
                <a:srgbClr val="000000">
                  <a:alpha val="38000"/>
                </a:srgbClr>
              </a:outerShdw>
            </a:effectLst>
          </c:spPr>
          <c:marker>
            <c:symbol val="circle"/>
            <c:size val="5"/>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marker>
          <c:dLbls>
            <c:dLbl>
              <c:idx val="17"/>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'Q7- slide 12'!$B$35:$S$35</c:f>
              <c:strCache>
                <c:ptCount val="18"/>
                <c:pt idx="0">
                  <c:v>FY07
Q1</c:v>
                </c:pt>
                <c:pt idx="1">
                  <c:v>FY07
Q3</c:v>
                </c:pt>
                <c:pt idx="2">
                  <c:v>FY08
Q3</c:v>
                </c:pt>
                <c:pt idx="3">
                  <c:v>FY09
Q1</c:v>
                </c:pt>
                <c:pt idx="4">
                  <c:v>FY09
Q3</c:v>
                </c:pt>
                <c:pt idx="5">
                  <c:v>FY10
Q1</c:v>
                </c:pt>
                <c:pt idx="6">
                  <c:v>FY10
Q3</c:v>
                </c:pt>
                <c:pt idx="7">
                  <c:v>FY11
Q1</c:v>
                </c:pt>
                <c:pt idx="8">
                  <c:v>FY11
Q3</c:v>
                </c:pt>
                <c:pt idx="9">
                  <c:v>FY12
Q1</c:v>
                </c:pt>
                <c:pt idx="10">
                  <c:v>FY12
Q3</c:v>
                </c:pt>
                <c:pt idx="11">
                  <c:v>FY13
Q1</c:v>
                </c:pt>
                <c:pt idx="12">
                  <c:v>FY13
Q3</c:v>
                </c:pt>
                <c:pt idx="13">
                  <c:v>FY14
Q1</c:v>
                </c:pt>
                <c:pt idx="14">
                  <c:v>FY14
Q3</c:v>
                </c:pt>
                <c:pt idx="15">
                  <c:v>FY15
Q1</c:v>
                </c:pt>
                <c:pt idx="16">
                  <c:v>FY15
Q3</c:v>
                </c:pt>
                <c:pt idx="17">
                  <c:v>FY16
Q1</c:v>
                </c:pt>
              </c:strCache>
            </c:strRef>
          </c:cat>
          <c:val>
            <c:numRef>
              <c:f>'Q7- slide 12'!$B$9:$S$9</c:f>
              <c:numCache>
                <c:formatCode>0%</c:formatCode>
                <c:ptCount val="18"/>
                <c:pt idx="0">
                  <c:v>0.21</c:v>
                </c:pt>
                <c:pt idx="1">
                  <c:v>0.2</c:v>
                </c:pt>
                <c:pt idx="2">
                  <c:v>0.23</c:v>
                </c:pt>
                <c:pt idx="3">
                  <c:v>0.25</c:v>
                </c:pt>
                <c:pt idx="4">
                  <c:v>0.24</c:v>
                </c:pt>
                <c:pt idx="5">
                  <c:v>0.18</c:v>
                </c:pt>
                <c:pt idx="6">
                  <c:v>0.11</c:v>
                </c:pt>
                <c:pt idx="7">
                  <c:v>0.14000000000000001</c:v>
                </c:pt>
                <c:pt idx="8">
                  <c:v>0.14000000000000001</c:v>
                </c:pt>
                <c:pt idx="9">
                  <c:v>0.09</c:v>
                </c:pt>
                <c:pt idx="10">
                  <c:v>0.09</c:v>
                </c:pt>
                <c:pt idx="11">
                  <c:v>0.08</c:v>
                </c:pt>
                <c:pt idx="12">
                  <c:v>0.09</c:v>
                </c:pt>
                <c:pt idx="13">
                  <c:v>0.09</c:v>
                </c:pt>
                <c:pt idx="14">
                  <c:v>0.08</c:v>
                </c:pt>
                <c:pt idx="15">
                  <c:v>0.09</c:v>
                </c:pt>
                <c:pt idx="16">
                  <c:v>0.11</c:v>
                </c:pt>
                <c:pt idx="17">
                  <c:v>0.09</c:v>
                </c:pt>
              </c:numCache>
            </c:numRef>
          </c:val>
          <c:smooth val="0"/>
        </c:ser>
        <c:dLbls>
          <c:showLegendKey val="0"/>
          <c:showVal val="0"/>
          <c:showCatName val="0"/>
          <c:showSerName val="0"/>
          <c:showPercent val="0"/>
          <c:showBubbleSize val="0"/>
        </c:dLbls>
        <c:marker val="1"/>
        <c:smooth val="0"/>
        <c:axId val="305026856"/>
        <c:axId val="197318256"/>
      </c:lineChart>
      <c:catAx>
        <c:axId val="305026856"/>
        <c:scaling>
          <c:orientation val="minMax"/>
        </c:scaling>
        <c:delete val="0"/>
        <c:axPos val="b"/>
        <c:numFmt formatCode="@"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97318256"/>
        <c:crosses val="autoZero"/>
        <c:auto val="0"/>
        <c:lblAlgn val="ctr"/>
        <c:lblOffset val="100"/>
        <c:noMultiLvlLbl val="0"/>
      </c:catAx>
      <c:valAx>
        <c:axId val="197318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05026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Good or Excellent</c:v>
                </c:pt>
              </c:strCache>
            </c:strRef>
          </c:tx>
          <c:spPr>
            <a:solidFill>
              <a:srgbClr val="00B050"/>
            </a:solidFill>
            <a:ln>
              <a:solidFill>
                <a:schemeClr val="bg1">
                  <a:lumMod val="8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 Inconsistency</c:v>
                </c:pt>
                <c:pt idx="1">
                  <c:v>Small Degee of Inconsistency</c:v>
                </c:pt>
                <c:pt idx="2">
                  <c:v>Large Degree of Inconsistency</c:v>
                </c:pt>
              </c:strCache>
            </c:strRef>
          </c:cat>
          <c:val>
            <c:numRef>
              <c:f>Sheet1!$B$2:$B$4</c:f>
              <c:numCache>
                <c:formatCode>0%</c:formatCode>
                <c:ptCount val="3"/>
                <c:pt idx="0">
                  <c:v>0.75</c:v>
                </c:pt>
                <c:pt idx="1">
                  <c:v>0.65</c:v>
                </c:pt>
                <c:pt idx="2">
                  <c:v>0.27</c:v>
                </c:pt>
              </c:numCache>
            </c:numRef>
          </c:val>
        </c:ser>
        <c:ser>
          <c:idx val="1"/>
          <c:order val="1"/>
          <c:tx>
            <c:strRef>
              <c:f>Sheet1!$C$1</c:f>
              <c:strCache>
                <c:ptCount val="1"/>
                <c:pt idx="0">
                  <c:v>Fair</c:v>
                </c:pt>
              </c:strCache>
            </c:strRef>
          </c:tx>
          <c:spPr>
            <a:solidFill>
              <a:srgbClr val="FFC000"/>
            </a:solidFill>
            <a:ln>
              <a:solidFill>
                <a:schemeClr val="bg1">
                  <a:lumMod val="8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 Inconsistency</c:v>
                </c:pt>
                <c:pt idx="1">
                  <c:v>Small Degee of Inconsistency</c:v>
                </c:pt>
                <c:pt idx="2">
                  <c:v>Large Degree of Inconsistency</c:v>
                </c:pt>
              </c:strCache>
            </c:strRef>
          </c:cat>
          <c:val>
            <c:numRef>
              <c:f>Sheet1!$C$2:$C$4</c:f>
              <c:numCache>
                <c:formatCode>0%</c:formatCode>
                <c:ptCount val="3"/>
                <c:pt idx="0">
                  <c:v>0.23</c:v>
                </c:pt>
                <c:pt idx="1">
                  <c:v>0.32</c:v>
                </c:pt>
                <c:pt idx="2">
                  <c:v>0.53</c:v>
                </c:pt>
              </c:numCache>
            </c:numRef>
          </c:val>
        </c:ser>
        <c:ser>
          <c:idx val="2"/>
          <c:order val="2"/>
          <c:tx>
            <c:strRef>
              <c:f>Sheet1!$D$1</c:f>
              <c:strCache>
                <c:ptCount val="1"/>
                <c:pt idx="0">
                  <c:v>Poor or Very Poor</c:v>
                </c:pt>
              </c:strCache>
            </c:strRef>
          </c:tx>
          <c:spPr>
            <a:solidFill>
              <a:schemeClr val="accent2">
                <a:lumMod val="40000"/>
                <a:lumOff val="60000"/>
              </a:schemeClr>
            </a:solidFill>
            <a:ln>
              <a:solidFill>
                <a:schemeClr val="bg1">
                  <a:lumMod val="8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 Inconsistency</c:v>
                </c:pt>
                <c:pt idx="1">
                  <c:v>Small Degee of Inconsistency</c:v>
                </c:pt>
                <c:pt idx="2">
                  <c:v>Large Degree of Inconsistency</c:v>
                </c:pt>
              </c:strCache>
            </c:strRef>
          </c:cat>
          <c:val>
            <c:numRef>
              <c:f>Sheet1!$D$2:$D$4</c:f>
              <c:numCache>
                <c:formatCode>0%</c:formatCode>
                <c:ptCount val="3"/>
                <c:pt idx="0">
                  <c:v>0.03</c:v>
                </c:pt>
                <c:pt idx="1">
                  <c:v>0.03</c:v>
                </c:pt>
                <c:pt idx="2">
                  <c:v>0.2</c:v>
                </c:pt>
              </c:numCache>
            </c:numRef>
          </c:val>
        </c:ser>
        <c:dLbls>
          <c:showLegendKey val="0"/>
          <c:showVal val="0"/>
          <c:showCatName val="0"/>
          <c:showSerName val="0"/>
          <c:showPercent val="0"/>
          <c:showBubbleSize val="0"/>
        </c:dLbls>
        <c:gapWidth val="150"/>
        <c:overlap val="100"/>
        <c:axId val="197318648"/>
        <c:axId val="197317472"/>
      </c:barChart>
      <c:catAx>
        <c:axId val="197318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7317472"/>
        <c:crosses val="autoZero"/>
        <c:auto val="1"/>
        <c:lblAlgn val="ctr"/>
        <c:lblOffset val="100"/>
        <c:noMultiLvlLbl val="0"/>
      </c:catAx>
      <c:valAx>
        <c:axId val="1973174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7318648"/>
        <c:crosses val="autoZero"/>
        <c:crossBetween val="between"/>
      </c:valAx>
      <c:spPr>
        <a:noFill/>
        <a:ln>
          <a:noFill/>
        </a:ln>
        <a:effectLst/>
      </c:spPr>
    </c:plotArea>
    <c:legend>
      <c:legendPos val="r"/>
      <c:layout>
        <c:manualLayout>
          <c:xMode val="edge"/>
          <c:yMode val="edge"/>
          <c:x val="0.78840099807594299"/>
          <c:y val="0.14698470257619689"/>
          <c:w val="0.20121328116157827"/>
          <c:h val="0.1994945569669702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drawing1.xml><?xml version="1.0" encoding="utf-8"?>
<c:userShapes xmlns:c="http://schemas.openxmlformats.org/drawingml/2006/chart">
  <cdr:relSizeAnchor xmlns:cdr="http://schemas.openxmlformats.org/drawingml/2006/chartDrawing">
    <cdr:from>
      <cdr:x>0.7898</cdr:x>
      <cdr:y>0.12736</cdr:y>
    </cdr:from>
    <cdr:to>
      <cdr:x>1</cdr:x>
      <cdr:y>0.34685</cdr:y>
    </cdr:to>
    <cdr:sp macro="" textlink="">
      <cdr:nvSpPr>
        <cdr:cNvPr id="2" name="TextBox 1"/>
        <cdr:cNvSpPr txBox="1"/>
      </cdr:nvSpPr>
      <cdr:spPr>
        <a:xfrm xmlns:a="http://schemas.openxmlformats.org/drawingml/2006/main">
          <a:off x="5777545" y="430894"/>
          <a:ext cx="1537655" cy="7425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rtl="0" eaLnBrk="1" fontAlgn="auto" latinLnBrk="0" hangingPunct="1">
            <a:lnSpc>
              <a:spcPct val="100000"/>
            </a:lnSpc>
            <a:spcBef>
              <a:spcPts val="0"/>
            </a:spcBef>
            <a:spcAft>
              <a:spcPts val="0"/>
            </a:spcAft>
            <a:buClrTx/>
            <a:buSzTx/>
            <a:buFontTx/>
            <a:buNone/>
            <a:tabLst/>
            <a:defRPr/>
          </a:pPr>
          <a:r>
            <a:rPr lang="en-US" sz="1000" b="1" i="0" baseline="0" dirty="0">
              <a:solidFill>
                <a:sysClr val="windowText" lastClr="000000"/>
              </a:solidFill>
              <a:effectLst/>
              <a:latin typeface="+mn-lt"/>
              <a:ea typeface="+mn-ea"/>
              <a:cs typeface="+mn-cs"/>
            </a:rPr>
            <a:t>Percent reporting "good" or "excellent"</a:t>
          </a:r>
          <a:endParaRPr lang="en-US" sz="1000" b="1" dirty="0">
            <a:solidFill>
              <a:sysClr val="windowText" lastClr="000000"/>
            </a:solidFill>
            <a:effectLst/>
            <a:latin typeface="+mn-lt"/>
          </a:endParaRPr>
        </a:p>
        <a:p xmlns:a="http://schemas.openxmlformats.org/drawingml/2006/main">
          <a:endParaRPr lang="en-US" sz="1000" b="1" dirty="0">
            <a:solidFill>
              <a:srgbClr val="FB621D"/>
            </a:solidFill>
            <a:latin typeface="+mn-lt"/>
          </a:endParaRPr>
        </a:p>
      </cdr:txBody>
    </cdr:sp>
  </cdr:relSizeAnchor>
  <cdr:relSizeAnchor xmlns:cdr="http://schemas.openxmlformats.org/drawingml/2006/chartDrawing">
    <cdr:from>
      <cdr:x>0.7898</cdr:x>
      <cdr:y>0.69418</cdr:y>
    </cdr:from>
    <cdr:to>
      <cdr:x>0.98881</cdr:x>
      <cdr:y>0.81211</cdr:y>
    </cdr:to>
    <cdr:sp macro="" textlink="">
      <cdr:nvSpPr>
        <cdr:cNvPr id="3" name="TextBox 1"/>
        <cdr:cNvSpPr txBox="1"/>
      </cdr:nvSpPr>
      <cdr:spPr>
        <a:xfrm xmlns:a="http://schemas.openxmlformats.org/drawingml/2006/main">
          <a:off x="6048374" y="2803525"/>
          <a:ext cx="1524000" cy="476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rtl="0"/>
          <a:r>
            <a:rPr lang="en-US" sz="1000" b="1" i="0" baseline="0" dirty="0">
              <a:solidFill>
                <a:schemeClr val="tx1"/>
              </a:solidFill>
              <a:effectLst/>
              <a:latin typeface="+mn-lt"/>
              <a:ea typeface="+mn-ea"/>
              <a:cs typeface="+mn-cs"/>
            </a:rPr>
            <a:t>Percent reporting "poor" or "very poor"</a:t>
          </a:r>
          <a:endParaRPr lang="en-US" sz="1000" b="1" dirty="0">
            <a:solidFill>
              <a:schemeClr val="tx1"/>
            </a:solidFill>
            <a:effectLst/>
            <a:latin typeface="+mn-lt"/>
          </a:endParaRPr>
        </a:p>
        <a:p xmlns:a="http://schemas.openxmlformats.org/drawingml/2006/main">
          <a:endParaRPr lang="en-US" sz="1000" b="1" dirty="0">
            <a:solidFill>
              <a:schemeClr val="tx1"/>
            </a:solidFill>
            <a:latin typeface="+mn-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latin typeface="Segoe UI"/>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950A3BB-CAF4-1D4E-B3B2-E95D9B9E66DF}" type="datetimeFigureOut">
              <a:rPr lang="en-US" smtClean="0">
                <a:latin typeface="Segoe UI"/>
              </a:rPr>
              <a:t>4/28/2016</a:t>
            </a:fld>
            <a:endParaRPr lang="en-US" dirty="0">
              <a:latin typeface="Segoe UI"/>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latin typeface="Segoe UI"/>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F44BD52-4119-7642-B93F-8F4EDBD635EC}" type="slidenum">
              <a:rPr lang="en-US" smtClean="0">
                <a:latin typeface="Segoe UI"/>
              </a:rPr>
              <a:t>‹#›</a:t>
            </a:fld>
            <a:endParaRPr lang="en-US" dirty="0">
              <a:latin typeface="Segoe UI"/>
            </a:endParaRPr>
          </a:p>
        </p:txBody>
      </p:sp>
    </p:spTree>
    <p:extLst>
      <p:ext uri="{BB962C8B-B14F-4D97-AF65-F5344CB8AC3E}">
        <p14:creationId xmlns:p14="http://schemas.microsoft.com/office/powerpoint/2010/main" val="35876647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Segoe UI"/>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Segoe UI"/>
              </a:defRPr>
            </a:lvl1pPr>
          </a:lstStyle>
          <a:p>
            <a:fld id="{139B48F8-1A14-4941-902A-1D33547A0B6A}" type="datetimeFigureOut">
              <a:rPr lang="en-US" smtClean="0"/>
              <a:pPr/>
              <a:t>4/28/2016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Segoe UI"/>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Segoe UI"/>
              </a:defRPr>
            </a:lvl1pPr>
          </a:lstStyle>
          <a:p>
            <a:fld id="{C74B1ACE-5EB2-B245-8DCB-331A9858E083}" type="slidenum">
              <a:rPr lang="en-US" smtClean="0"/>
              <a:pPr/>
              <a:t>‹#›</a:t>
            </a:fld>
            <a:endParaRPr lang="en-US" dirty="0"/>
          </a:p>
        </p:txBody>
      </p:sp>
    </p:spTree>
    <p:extLst>
      <p:ext uri="{BB962C8B-B14F-4D97-AF65-F5344CB8AC3E}">
        <p14:creationId xmlns:p14="http://schemas.microsoft.com/office/powerpoint/2010/main" val="4178931794"/>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Segoe UI"/>
        <a:ea typeface="+mn-ea"/>
        <a:cs typeface="+mn-cs"/>
      </a:defRPr>
    </a:lvl1pPr>
    <a:lvl2pPr marL="457200" algn="l" defTabSz="457200" rtl="0" eaLnBrk="1" latinLnBrk="0" hangingPunct="1">
      <a:defRPr sz="1200" kern="1200">
        <a:solidFill>
          <a:schemeClr val="tx1"/>
        </a:solidFill>
        <a:latin typeface="Segoe UI"/>
        <a:ea typeface="+mn-ea"/>
        <a:cs typeface="+mn-cs"/>
      </a:defRPr>
    </a:lvl2pPr>
    <a:lvl3pPr marL="914400" algn="l" defTabSz="457200" rtl="0" eaLnBrk="1" latinLnBrk="0" hangingPunct="1">
      <a:defRPr sz="1200" kern="1200">
        <a:solidFill>
          <a:schemeClr val="tx1"/>
        </a:solidFill>
        <a:latin typeface="Segoe UI"/>
        <a:ea typeface="+mn-ea"/>
        <a:cs typeface="+mn-cs"/>
      </a:defRPr>
    </a:lvl3pPr>
    <a:lvl4pPr marL="1371600" algn="l" defTabSz="457200" rtl="0" eaLnBrk="1" latinLnBrk="0" hangingPunct="1">
      <a:defRPr sz="1200" kern="1200">
        <a:solidFill>
          <a:schemeClr val="tx1"/>
        </a:solidFill>
        <a:latin typeface="Segoe UI"/>
        <a:ea typeface="+mn-ea"/>
        <a:cs typeface="+mn-cs"/>
      </a:defRPr>
    </a:lvl4pPr>
    <a:lvl5pPr marL="1828800" algn="l" defTabSz="457200" rtl="0" eaLnBrk="1" latinLnBrk="0" hangingPunct="1">
      <a:defRPr sz="1200" kern="1200">
        <a:solidFill>
          <a:schemeClr val="tx1"/>
        </a:solidFill>
        <a:latin typeface="Segoe U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uspto.gov/patent/initiatives/patent-examiner-technical-training-program-pettp-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uspto.gov/patent/initiatives/site-experience-education-see-progra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uspto.gov/patent/initiatives/stakeholder-training-examination-practice-and-procedure-stepp"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uspto.gov/patent/ombudsman-progra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uspto.gov/patent/laws-and-regulations/interview-practic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uspto.gov/patents-application-process/petitions/timeline/patents-petitions-timeline#step1"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uspto.gov/patent/initiatives/clarity-record-pilot"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developer.uspto.gov/"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developer.uspto.gov/visualization/utility-patents-state-over-time"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developer.uspto.gov/community"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4506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41261225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endParaRPr lang="en-US" sz="1300" dirty="0" smtClean="0"/>
          </a:p>
          <a:p>
            <a:pPr defTabSz="483306">
              <a:defRPr/>
            </a:pPr>
            <a:r>
              <a:rPr lang="en-US" sz="1300" dirty="0" smtClean="0"/>
              <a:t>Link between perception of consistency and Overall quality Examination </a:t>
            </a:r>
            <a:r>
              <a:rPr lang="en-US" sz="1300" dirty="0"/>
              <a:t>Quality (Q7) by Inconsistency in Examination Quality </a:t>
            </a:r>
            <a:endParaRPr lang="en-US" sz="1300" dirty="0" smtClean="0"/>
          </a:p>
          <a:p>
            <a:pPr marL="285750" indent="-285750" defTabSz="483306">
              <a:buFont typeface="Arial" panose="020B0604020202020204" pitchFamily="34" charset="0"/>
              <a:buChar char="•"/>
              <a:defRPr/>
            </a:pPr>
            <a:r>
              <a:rPr lang="en-US" sz="1300" dirty="0" smtClean="0"/>
              <a:t>The bar graph shows a that the level of degree of inconsistency has decreased from</a:t>
            </a:r>
            <a:r>
              <a:rPr lang="en-US" sz="1300" baseline="0" dirty="0" smtClean="0"/>
              <a:t> 75% to 27%</a:t>
            </a:r>
            <a:endParaRPr lang="en-US" sz="1300" dirty="0" smtClean="0"/>
          </a:p>
          <a:p>
            <a:pPr defTabSz="483306">
              <a:defRPr/>
            </a:pPr>
            <a:endParaRPr lang="en-US" sz="1300" dirty="0" smtClean="0"/>
          </a:p>
          <a:p>
            <a:pPr defTabSz="483306">
              <a:defRPr/>
            </a:pPr>
            <a:endParaRPr lang="en-US" sz="1300" dirty="0" smtClean="0"/>
          </a:p>
          <a:p>
            <a:pPr defTabSz="483306">
              <a:defRPr/>
            </a:pPr>
            <a:endParaRPr lang="en-US" sz="1300" dirty="0" smtClean="0"/>
          </a:p>
          <a:p>
            <a:pPr defTabSz="483306">
              <a:defRPr/>
            </a:pPr>
            <a:endParaRPr lang="en-US" sz="1300" dirty="0" smtClean="0"/>
          </a:p>
          <a:p>
            <a:pPr defTabSz="483306">
              <a:defRPr/>
            </a:pPr>
            <a:endParaRPr lang="en-US" sz="1300" dirty="0"/>
          </a:p>
          <a:p>
            <a:endParaRPr lang="en-US" dirty="0" smtClean="0"/>
          </a:p>
          <a:p>
            <a:endParaRPr lang="en-US" dirty="0" smtClean="0"/>
          </a:p>
          <a:p>
            <a:r>
              <a:rPr lang="en-US" dirty="0" smtClean="0"/>
              <a:t>We’re on the right track with consistency driving overall quality</a:t>
            </a:r>
            <a:r>
              <a:rPr lang="en-US" baseline="0" dirty="0" smtClean="0"/>
              <a:t> perception</a:t>
            </a:r>
            <a:endParaRPr lang="en-US" dirty="0"/>
          </a:p>
        </p:txBody>
      </p:sp>
    </p:spTree>
    <p:extLst>
      <p:ext uri="{BB962C8B-B14F-4D97-AF65-F5344CB8AC3E}">
        <p14:creationId xmlns:p14="http://schemas.microsoft.com/office/powerpoint/2010/main" val="37737022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C00000"/>
                </a:solidFill>
              </a:rPr>
              <a:t>Today</a:t>
            </a:r>
            <a:r>
              <a:rPr lang="en-US" dirty="0" smtClean="0"/>
              <a:t>: Master Review Form Workshop</a:t>
            </a:r>
          </a:p>
          <a:p>
            <a:pPr lvl="1"/>
            <a:r>
              <a:rPr lang="en-US" dirty="0" smtClean="0"/>
              <a:t>Familiarize yourself with structure/direction</a:t>
            </a:r>
          </a:p>
          <a:p>
            <a:pPr lvl="1"/>
            <a:r>
              <a:rPr lang="en-US" dirty="0" smtClean="0"/>
              <a:t>Does it lend itself to answering your quality questions? </a:t>
            </a:r>
          </a:p>
          <a:p>
            <a:r>
              <a:rPr lang="en-US" b="1" dirty="0" smtClean="0">
                <a:solidFill>
                  <a:schemeClr val="tx2">
                    <a:lumMod val="75000"/>
                  </a:schemeClr>
                </a:solidFill>
              </a:rPr>
              <a:t>Tomorrow</a:t>
            </a:r>
            <a:r>
              <a:rPr lang="en-US" dirty="0" smtClean="0"/>
              <a:t>: Federal Register Notice</a:t>
            </a:r>
          </a:p>
          <a:p>
            <a:pPr lvl="1"/>
            <a:r>
              <a:rPr lang="en-US" dirty="0" smtClean="0"/>
              <a:t>Tell us how to improve the Master Review Form</a:t>
            </a:r>
          </a:p>
          <a:p>
            <a:pPr lvl="1"/>
            <a:r>
              <a:rPr lang="en-US" dirty="0" smtClean="0"/>
              <a:t>Suggest metrics that you can use and provide feedback on past metrics</a:t>
            </a:r>
          </a:p>
          <a:p>
            <a:endParaRPr lang="en-US" dirty="0"/>
          </a:p>
        </p:txBody>
      </p:sp>
    </p:spTree>
    <p:extLst>
      <p:ext uri="{BB962C8B-B14F-4D97-AF65-F5344CB8AC3E}">
        <p14:creationId xmlns:p14="http://schemas.microsoft.com/office/powerpoint/2010/main" val="13117983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4515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23672923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81253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form begins with the reviewer, any reviewer,</a:t>
            </a:r>
            <a:r>
              <a:rPr lang="en-US" baseline="0" dirty="0" smtClean="0"/>
              <a:t> checking off all sections that would apply based on the Office action rejections made.</a:t>
            </a:r>
            <a:endParaRPr lang="en-US" dirty="0"/>
          </a:p>
        </p:txBody>
      </p:sp>
    </p:spTree>
    <p:extLst>
      <p:ext uri="{BB962C8B-B14F-4D97-AF65-F5344CB8AC3E}">
        <p14:creationId xmlns:p14="http://schemas.microsoft.com/office/powerpoint/2010/main" val="1871141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 form asks about rejections omitted.  Now, when reviewing, it’s not enough to say something was omitted.  You must explain</a:t>
            </a:r>
            <a:r>
              <a:rPr lang="en-US" baseline="0" dirty="0" smtClean="0"/>
              <a:t> the omitted rejection.  That is – provide the art. Write out the rationale for a 112 rejection.  Provide the conflicting patents in a missed double patenting rejection.  These are extensive sections that we won’t take much more time with today.  They focus on correctness inasmuch as a rejection was missed.  Moreover, the reviewer is expected to be clear in their write-up.</a:t>
            </a:r>
            <a:endParaRPr lang="en-US" dirty="0" smtClean="0"/>
          </a:p>
          <a:p>
            <a:endParaRPr lang="en-US" dirty="0" smtClean="0"/>
          </a:p>
          <a:p>
            <a:r>
              <a:rPr lang="en-US" dirty="0" smtClean="0"/>
              <a:t>The form then goes</a:t>
            </a:r>
            <a:r>
              <a:rPr lang="en-US" baseline="0" dirty="0" smtClean="0"/>
              <a:t> on to ask specific questions about the quality of the search.  Again, </a:t>
            </a:r>
            <a:endParaRPr lang="en-US" dirty="0"/>
          </a:p>
        </p:txBody>
      </p:sp>
    </p:spTree>
    <p:extLst>
      <p:ext uri="{BB962C8B-B14F-4D97-AF65-F5344CB8AC3E}">
        <p14:creationId xmlns:p14="http://schemas.microsoft.com/office/powerpoint/2010/main" val="6969893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form then goes</a:t>
            </a:r>
            <a:r>
              <a:rPr lang="en-US" baseline="0" dirty="0" smtClean="0"/>
              <a:t> on to ask specific questions about the quality of the search.  </a:t>
            </a:r>
          </a:p>
          <a:p>
            <a:endParaRPr lang="en-US" baseline="0" dirty="0" smtClean="0"/>
          </a:p>
          <a:p>
            <a:r>
              <a:rPr lang="en-US" baseline="0" dirty="0" smtClean="0"/>
              <a:t>Now I want to draw your attention to the Comments box at the bottom.  This additional field exists at the end of each section in the form.</a:t>
            </a:r>
          </a:p>
          <a:p>
            <a:endParaRPr lang="en-US" baseline="0" dirty="0" smtClean="0"/>
          </a:p>
          <a:p>
            <a:r>
              <a:rPr lang="en-US" baseline="0" dirty="0" smtClean="0"/>
              <a:t>These comment boxes are meant to allow the reviewer to explain more about issues raise above in a radial button, or perhaps address something that there is no radial button provides for.  However, we wanted to draw to your attention that comments in the box will be “lost” to big data mining.  Though useful on an individual basis to the examiner when provided as feedback via their supervisor, these comments will likely die there.</a:t>
            </a:r>
          </a:p>
          <a:p>
            <a:endParaRPr lang="en-US" baseline="0" dirty="0" smtClean="0"/>
          </a:p>
          <a:p>
            <a:r>
              <a:rPr lang="en-US" baseline="0" dirty="0" smtClean="0"/>
              <a:t>Only items reflected in a radial button can be mass-tabulated and used to direct overall training, best practices, and quality metrics.</a:t>
            </a:r>
          </a:p>
          <a:p>
            <a:endParaRPr lang="en-US" baseline="0" dirty="0" smtClean="0"/>
          </a:p>
          <a:p>
            <a:r>
              <a:rPr lang="en-US" baseline="0" dirty="0" smtClean="0"/>
              <a:t>So this is important as we go through the workshop today – with our goal of evaluating the form.</a:t>
            </a:r>
            <a:endParaRPr lang="en-US" dirty="0"/>
          </a:p>
        </p:txBody>
      </p:sp>
    </p:spTree>
    <p:extLst>
      <p:ext uri="{BB962C8B-B14F-4D97-AF65-F5344CB8AC3E}">
        <p14:creationId xmlns:p14="http://schemas.microsoft.com/office/powerpoint/2010/main" val="2553899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look at correctness and clarity sections</a:t>
            </a:r>
          </a:p>
          <a:p>
            <a:endParaRPr lang="en-US" dirty="0" smtClean="0"/>
          </a:p>
        </p:txBody>
      </p:sp>
    </p:spTree>
    <p:extLst>
      <p:ext uri="{BB962C8B-B14F-4D97-AF65-F5344CB8AC3E}">
        <p14:creationId xmlns:p14="http://schemas.microsoft.com/office/powerpoint/2010/main" val="32963532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look at correctness and clarity sections</a:t>
            </a:r>
          </a:p>
          <a:p>
            <a:endParaRPr lang="en-US" dirty="0" smtClean="0"/>
          </a:p>
        </p:txBody>
      </p:sp>
    </p:spTree>
    <p:extLst>
      <p:ext uri="{BB962C8B-B14F-4D97-AF65-F5344CB8AC3E}">
        <p14:creationId xmlns:p14="http://schemas.microsoft.com/office/powerpoint/2010/main" val="252063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29131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88828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of Boat Tracker System</a:t>
            </a:r>
            <a:endParaRPr lang="en-US" dirty="0"/>
          </a:p>
        </p:txBody>
      </p:sp>
    </p:spTree>
    <p:extLst>
      <p:ext uri="{BB962C8B-B14F-4D97-AF65-F5344CB8AC3E}">
        <p14:creationId xmlns:p14="http://schemas.microsoft.com/office/powerpoint/2010/main" val="28264119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06866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88642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97501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1790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596409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15812744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88929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11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Improving Global </a:t>
            </a:r>
            <a:r>
              <a:rPr lang="en-US" dirty="0" err="1" smtClean="0"/>
              <a:t>Worksharing</a:t>
            </a:r>
            <a:r>
              <a:rPr lang="en-US" dirty="0" smtClean="0"/>
              <a:t> shows improving</a:t>
            </a:r>
            <a:r>
              <a:rPr lang="en-US" baseline="0" dirty="0" smtClean="0"/>
              <a:t> the quality efficiency and predictability of patent family prosecution, thereby </a:t>
            </a:r>
            <a:r>
              <a:rPr lang="en-US" baseline="0" dirty="0" err="1" smtClean="0"/>
              <a:t>improvingthe</a:t>
            </a:r>
            <a:r>
              <a:rPr lang="en-US" baseline="0" dirty="0" smtClean="0"/>
              <a:t> certainty of global patent rights.</a:t>
            </a:r>
            <a:endParaRPr lang="en-US" dirty="0" smtClean="0"/>
          </a:p>
          <a:p>
            <a:pPr marL="171450" indent="-171450">
              <a:buFont typeface="Arial" panose="020B0604020202020204" pitchFamily="34" charset="0"/>
              <a:buChar char="•"/>
            </a:pPr>
            <a:r>
              <a:rPr lang="en-US" dirty="0" smtClean="0"/>
              <a:t>Develop</a:t>
            </a:r>
            <a:r>
              <a:rPr lang="en-US" baseline="0" dirty="0" smtClean="0"/>
              <a:t> office processes to assist in global </a:t>
            </a:r>
            <a:r>
              <a:rPr lang="en-US" baseline="0" dirty="0" err="1" smtClean="0"/>
              <a:t>worksharing</a:t>
            </a:r>
            <a:endParaRPr lang="en-US" baseline="0" dirty="0" smtClean="0"/>
          </a:p>
          <a:p>
            <a:pPr marL="171450" indent="-171450">
              <a:buFont typeface="Arial" panose="020B0604020202020204" pitchFamily="34" charset="0"/>
              <a:buChar char="•"/>
            </a:pPr>
            <a:r>
              <a:rPr lang="en-US" baseline="0" dirty="0" smtClean="0"/>
              <a:t>Increase efficiency of applicant processes to improve global </a:t>
            </a:r>
            <a:r>
              <a:rPr lang="en-US" baseline="0" dirty="0" err="1" smtClean="0"/>
              <a:t>worksharing</a:t>
            </a:r>
            <a:endParaRPr lang="en-US" baseline="0" dirty="0" smtClean="0"/>
          </a:p>
          <a:p>
            <a:pPr marL="171450" indent="-171450">
              <a:buFont typeface="Arial" panose="020B0604020202020204" pitchFamily="34" charset="0"/>
              <a:buChar char="•"/>
            </a:pPr>
            <a:r>
              <a:rPr lang="en-US" baseline="0" dirty="0" smtClean="0"/>
              <a:t>Resolve legal issues hindering global </a:t>
            </a:r>
            <a:r>
              <a:rPr lang="en-US" baseline="0" dirty="0" err="1" smtClean="0"/>
              <a:t>worksharing</a:t>
            </a:r>
            <a:r>
              <a:rPr lang="en-US" baseline="0" dirty="0" smtClean="0"/>
              <a:t> Provide IT solutions to enhance global </a:t>
            </a:r>
            <a:r>
              <a:rPr lang="en-US" baseline="0" dirty="0" err="1" smtClean="0"/>
              <a:t>worksharing</a:t>
            </a:r>
            <a:endParaRPr lang="en-US" dirty="0"/>
          </a:p>
        </p:txBody>
      </p:sp>
    </p:spTree>
    <p:extLst>
      <p:ext uri="{BB962C8B-B14F-4D97-AF65-F5344CB8AC3E}">
        <p14:creationId xmlns:p14="http://schemas.microsoft.com/office/powerpoint/2010/main" val="32698257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2496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0327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646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57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Global Dossier is a set of business of business services modernizing the global patent system and delivering benefits to all stakeholders </a:t>
            </a:r>
          </a:p>
          <a:p>
            <a:pPr marL="171450" indent="-171450">
              <a:buFont typeface="Arial" panose="020B0604020202020204" pitchFamily="34" charset="0"/>
              <a:buChar char="•"/>
            </a:pPr>
            <a:r>
              <a:rPr lang="en-US" baseline="0" dirty="0" smtClean="0"/>
              <a:t>The diagram shows the five participating IP% Offices - JPO, EPO, USPTO, SIPO and KIPO</a:t>
            </a:r>
          </a:p>
          <a:p>
            <a:endParaRPr lang="en-US" dirty="0"/>
          </a:p>
        </p:txBody>
      </p:sp>
    </p:spTree>
    <p:extLst>
      <p:ext uri="{BB962C8B-B14F-4D97-AF65-F5344CB8AC3E}">
        <p14:creationId xmlns:p14="http://schemas.microsoft.com/office/powerpoint/2010/main" val="2404278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3019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Dossier Public Access online</a:t>
            </a:r>
            <a:r>
              <a:rPr lang="en-US" baseline="0" dirty="0" smtClean="0"/>
              <a:t> screenshot at </a:t>
            </a:r>
            <a:r>
              <a:rPr kumimoji="0" lang="en-US" sz="2600" b="1" i="0" u="sng" strike="noStrike" kern="1200" cap="none" spc="0" normalizeH="0" baseline="0" noProof="0" dirty="0" smtClean="0">
                <a:ln>
                  <a:noFill/>
                </a:ln>
                <a:solidFill>
                  <a:srgbClr val="121BD4"/>
                </a:solidFill>
                <a:effectLst/>
                <a:uLnTx/>
                <a:uFillTx/>
                <a:latin typeface="Segoe UI"/>
                <a:ea typeface="+mj-ea"/>
                <a:cs typeface="+mj-cs"/>
              </a:rPr>
              <a:t>http://globaldossier.uspto.gov/#/</a:t>
            </a:r>
          </a:p>
          <a:p>
            <a:endParaRPr lang="en-US" dirty="0"/>
          </a:p>
        </p:txBody>
      </p:sp>
    </p:spTree>
    <p:extLst>
      <p:ext uri="{BB962C8B-B14F-4D97-AF65-F5344CB8AC3E}">
        <p14:creationId xmlns:p14="http://schemas.microsoft.com/office/powerpoint/2010/main" val="1597988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3700" b="0" i="0" u="none" strike="noStrike" kern="1200" cap="none" spc="0" normalizeH="0" baseline="0" noProof="0" dirty="0" smtClean="0">
                <a:ln>
                  <a:noFill/>
                </a:ln>
                <a:solidFill>
                  <a:prstClr val="black"/>
                </a:solidFill>
                <a:effectLst/>
                <a:uLnTx/>
                <a:uFillTx/>
                <a:latin typeface="Segoe UI"/>
                <a:ea typeface="+mj-ea"/>
                <a:cs typeface="+mj-cs"/>
              </a:rPr>
              <a:t>Global Dossier Public Access Service online screenshot at </a:t>
            </a:r>
            <a:r>
              <a:rPr kumimoji="0" lang="en-US" sz="2600" b="1" i="0" u="sng" strike="noStrike" kern="1200" cap="none" spc="0" normalizeH="0" baseline="0" noProof="0" dirty="0" smtClean="0">
                <a:ln>
                  <a:noFill/>
                </a:ln>
                <a:solidFill>
                  <a:srgbClr val="121BD4"/>
                </a:solidFill>
                <a:effectLst/>
                <a:uLnTx/>
                <a:uFillTx/>
                <a:latin typeface="Segoe UI"/>
                <a:ea typeface="+mj-ea"/>
                <a:cs typeface="+mj-cs"/>
              </a:rPr>
              <a:t>http://globaldossier.uspto.gov/#/</a:t>
            </a:r>
          </a:p>
          <a:p>
            <a:endParaRPr kumimoji="0" lang="en-US" sz="2600" b="0" i="0" u="sng" strike="noStrike" kern="1200" cap="none" spc="0" normalizeH="0" baseline="0" noProof="0" dirty="0" smtClean="0">
              <a:ln>
                <a:noFill/>
              </a:ln>
              <a:solidFill>
                <a:srgbClr val="121BD4"/>
              </a:solidFill>
              <a:effectLst/>
              <a:uLnTx/>
              <a:uFillTx/>
              <a:latin typeface="Segoe UI"/>
              <a:ea typeface="+mj-ea"/>
              <a:cs typeface="+mj-cs"/>
            </a:endParaRPr>
          </a:p>
          <a:p>
            <a:endParaRPr kumimoji="0" lang="en-US" sz="2600" b="0" i="0" u="sng" strike="noStrike" kern="1200" cap="none" spc="0" normalizeH="0" baseline="0" noProof="0" dirty="0" smtClean="0">
              <a:ln>
                <a:noFill/>
              </a:ln>
              <a:solidFill>
                <a:srgbClr val="121BD4"/>
              </a:solidFill>
              <a:effectLst/>
              <a:uLnTx/>
              <a:uFillTx/>
              <a:latin typeface="Segoe UI"/>
              <a:ea typeface="+mj-ea"/>
              <a:cs typeface="+mj-cs"/>
            </a:endParaRPr>
          </a:p>
          <a:p>
            <a:r>
              <a:rPr kumimoji="0" lang="en-US" sz="3000" b="1" i="0" u="none" strike="noStrike" kern="1200" cap="none" spc="0" normalizeH="0" baseline="0" noProof="0" dirty="0" smtClean="0">
                <a:ln>
                  <a:noFill/>
                </a:ln>
                <a:solidFill>
                  <a:prstClr val="black"/>
                </a:solidFill>
                <a:effectLst/>
                <a:uLnTx/>
                <a:uFillTx/>
                <a:latin typeface="Segoe UI"/>
                <a:ea typeface="+mj-ea"/>
                <a:cs typeface="+mj-cs"/>
              </a:rPr>
              <a:t/>
            </a:r>
            <a:br>
              <a:rPr kumimoji="0" lang="en-US" sz="3000" b="1" i="0" u="none" strike="noStrike" kern="1200" cap="none" spc="0" normalizeH="0" baseline="0" noProof="0" dirty="0" smtClean="0">
                <a:ln>
                  <a:noFill/>
                </a:ln>
                <a:solidFill>
                  <a:prstClr val="black"/>
                </a:solidFill>
                <a:effectLst/>
                <a:uLnTx/>
                <a:uFillTx/>
                <a:latin typeface="Segoe UI"/>
                <a:ea typeface="+mj-ea"/>
                <a:cs typeface="+mj-cs"/>
              </a:rPr>
            </a:br>
            <a:endParaRPr lang="en-US" dirty="0"/>
          </a:p>
        </p:txBody>
      </p:sp>
    </p:spTree>
    <p:extLst>
      <p:ext uri="{BB962C8B-B14F-4D97-AF65-F5344CB8AC3E}">
        <p14:creationId xmlns:p14="http://schemas.microsoft.com/office/powerpoint/2010/main" val="379528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Q&amp;A will be conducted after each agenda segment to collect participant feedback </a:t>
            </a:r>
            <a:endParaRPr lang="en-US" b="0" dirty="0" smtClean="0"/>
          </a:p>
          <a:p>
            <a:endParaRPr lang="en-US" b="0" dirty="0" smtClean="0"/>
          </a:p>
          <a:p>
            <a:r>
              <a:rPr lang="en-US" b="0" dirty="0" smtClean="0"/>
              <a:t>After opening remarks, we have 4 segments on our quality enhancing</a:t>
            </a:r>
            <a:r>
              <a:rPr lang="en-US" b="0" baseline="0" dirty="0" smtClean="0"/>
              <a:t> programs directed at various points in patent prosecution…</a:t>
            </a:r>
          </a:p>
          <a:p>
            <a:r>
              <a:rPr lang="en-US" b="0" u="sng" baseline="0" dirty="0" smtClean="0"/>
              <a:t>Morning Agenda</a:t>
            </a:r>
            <a:endParaRPr lang="en-US" b="0" u="sng" dirty="0" smtClean="0"/>
          </a:p>
          <a:p>
            <a:pPr marL="171450" indent="-171450">
              <a:buFont typeface="Arial" panose="020B0604020202020204" pitchFamily="34" charset="0"/>
              <a:buChar char="•"/>
            </a:pPr>
            <a:r>
              <a:rPr lang="en-US" b="0" dirty="0" smtClean="0"/>
              <a:t>Welcome</a:t>
            </a:r>
          </a:p>
          <a:p>
            <a:pPr marL="171450" indent="-171450">
              <a:buFont typeface="Arial" panose="020B0604020202020204" pitchFamily="34" charset="0"/>
              <a:buChar char="•"/>
            </a:pPr>
            <a:r>
              <a:rPr lang="en-US" b="0" dirty="0" smtClean="0"/>
              <a:t>Opening</a:t>
            </a:r>
            <a:r>
              <a:rPr lang="en-US" b="0" baseline="0" dirty="0" smtClean="0"/>
              <a:t> Remarks</a:t>
            </a:r>
          </a:p>
          <a:p>
            <a:pPr marL="171450" indent="-171450">
              <a:buFont typeface="Arial" panose="020B0604020202020204" pitchFamily="34" charset="0"/>
              <a:buChar char="•"/>
            </a:pPr>
            <a:r>
              <a:rPr lang="en-US" b="0" baseline="0" dirty="0" smtClean="0"/>
              <a:t>(1) Search and Training Enhancements</a:t>
            </a:r>
          </a:p>
          <a:p>
            <a:pPr marL="171450" indent="-171450">
              <a:buFont typeface="Arial" panose="020B0604020202020204" pitchFamily="34" charset="0"/>
              <a:buChar char="•"/>
            </a:pPr>
            <a:r>
              <a:rPr lang="en-US" b="0" baseline="0" dirty="0" smtClean="0"/>
              <a:t>(II) Prosecution Enhancements</a:t>
            </a:r>
          </a:p>
          <a:p>
            <a:pPr marL="171450" indent="-171450">
              <a:buFont typeface="Arial" panose="020B0604020202020204" pitchFamily="34" charset="0"/>
              <a:buChar char="•"/>
            </a:pPr>
            <a:r>
              <a:rPr lang="en-US" b="0" baseline="0" dirty="0" smtClean="0"/>
              <a:t>(III) Post Examination Enhancements</a:t>
            </a:r>
          </a:p>
          <a:p>
            <a:pPr marL="171450" indent="-171450">
              <a:buFont typeface="Arial" panose="020B0604020202020204" pitchFamily="34" charset="0"/>
              <a:buChar char="•"/>
            </a:pPr>
            <a:r>
              <a:rPr lang="en-US" b="0" baseline="0" dirty="0" smtClean="0"/>
              <a:t>(IV) Improving Evaluation of Examination</a:t>
            </a:r>
            <a:endParaRPr lang="en-US" b="0" dirty="0" smtClean="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129797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an open application, select the Application Data tab and click View IPF.</a:t>
            </a:r>
            <a:r>
              <a:rPr lang="en-US" baseline="0" dirty="0" smtClean="0"/>
              <a:t> </a:t>
            </a:r>
            <a:r>
              <a:rPr lang="en-US" dirty="0" smtClean="0"/>
              <a:t>The IPF Application List window opens, with an International Patent Family List (IPF). The list contains applications that share a common priority to the US application, and includes publication numbers, publication dates, priority data, titles, applicant’s names, and Office Action availability status. Click an application in the list to view the dossier data of a specific application.</a:t>
            </a:r>
            <a:endParaRPr lang="en-US" dirty="0"/>
          </a:p>
        </p:txBody>
      </p:sp>
    </p:spTree>
    <p:extLst>
      <p:ext uri="{BB962C8B-B14F-4D97-AF65-F5344CB8AC3E}">
        <p14:creationId xmlns:p14="http://schemas.microsoft.com/office/powerpoint/2010/main" val="3985442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3520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198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Online</a:t>
            </a:r>
            <a:r>
              <a:rPr lang="en-US" baseline="0" dirty="0" smtClean="0"/>
              <a:t> screenshot of Scientific and Technical Information Center (STIC) resource page.</a:t>
            </a:r>
          </a:p>
          <a:p>
            <a:pPr marL="171450" indent="-171450">
              <a:buFontTx/>
              <a:buChar char="-"/>
            </a:pPr>
            <a:r>
              <a:rPr lang="en-US" baseline="0" dirty="0" smtClean="0"/>
              <a:t>Search and Discover NPL</a:t>
            </a:r>
          </a:p>
          <a:p>
            <a:pPr marL="171450" indent="-171450">
              <a:buFontTx/>
              <a:buChar char="-"/>
            </a:pPr>
            <a:r>
              <a:rPr lang="en-US" baseline="0" dirty="0" smtClean="0"/>
              <a:t>_online Catalog</a:t>
            </a:r>
          </a:p>
          <a:p>
            <a:pPr marL="171450" indent="-171450">
              <a:buFontTx/>
              <a:buChar char="-"/>
            </a:pPr>
            <a:r>
              <a:rPr lang="en-US" baseline="0" dirty="0" smtClean="0"/>
              <a:t>Find a </a:t>
            </a:r>
            <a:r>
              <a:rPr lang="en-US" baseline="0" dirty="0" err="1" smtClean="0"/>
              <a:t>Reource</a:t>
            </a:r>
            <a:endParaRPr lang="en-US" baseline="0" dirty="0" smtClean="0"/>
          </a:p>
          <a:p>
            <a:pPr marL="171450" indent="-171450">
              <a:buFontTx/>
              <a:buChar char="-"/>
            </a:pPr>
            <a:r>
              <a:rPr lang="en-US" baseline="0" dirty="0" smtClean="0"/>
              <a:t>Featured Sites</a:t>
            </a:r>
          </a:p>
          <a:p>
            <a:pPr marL="171450" indent="-171450">
              <a:buFontTx/>
              <a:buChar char="-"/>
            </a:pPr>
            <a:r>
              <a:rPr lang="en-US" baseline="0" dirty="0" smtClean="0"/>
              <a:t>15- Minute Demos</a:t>
            </a:r>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969347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02738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kern="1200" dirty="0" smtClean="0">
              <a:solidFill>
                <a:schemeClr val="tx1"/>
              </a:solidFill>
              <a:effectLst/>
              <a:latin typeface="Segoe UI"/>
              <a:ea typeface="+mn-ea"/>
              <a:cs typeface="+mn-cs"/>
            </a:endParaRPr>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614417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Segoe UI"/>
              <a:ea typeface="+mn-ea"/>
              <a:cs typeface="+mn-cs"/>
            </a:endParaRPr>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468843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Patent</a:t>
            </a:r>
            <a:r>
              <a:rPr lang="en-US" baseline="0" dirty="0" smtClean="0"/>
              <a:t> Examiner Technical Training Program (PETTP) online screenshot at </a:t>
            </a:r>
            <a:r>
              <a:rPr kumimoji="0" lang="en-US" sz="2000" b="1" i="0" u="none" strike="noStrike" kern="1200" cap="none" spc="0" normalizeH="0" baseline="0" noProof="0" dirty="0" smtClean="0">
                <a:ln>
                  <a:noFill/>
                </a:ln>
                <a:solidFill>
                  <a:prstClr val="black"/>
                </a:solidFill>
                <a:effectLst/>
                <a:uLnTx/>
                <a:uFillTx/>
                <a:latin typeface="Segoe UI"/>
                <a:ea typeface="+mj-ea"/>
                <a:cs typeface="+mj-cs"/>
                <a:hlinkClick r:id="rId3"/>
              </a:rPr>
              <a:t>http://www.uspto.gov/patent/initiatives/patent-examiner-technical-training-program-pettp-0</a:t>
            </a:r>
            <a:endParaRPr kumimoji="0" lang="en-US" sz="2000" b="1" i="0" u="none" strike="noStrike" kern="1200" cap="none" spc="0" normalizeH="0" baseline="0" noProof="0" dirty="0" smtClean="0">
              <a:ln>
                <a:noFill/>
              </a:ln>
              <a:solidFill>
                <a:prstClr val="black"/>
              </a:solidFill>
              <a:effectLst/>
              <a:uLnTx/>
              <a:uFillTx/>
              <a:latin typeface="Segoe UI"/>
              <a:ea typeface="+mj-ea"/>
              <a:cs typeface="+mj-cs"/>
            </a:endParaRPr>
          </a:p>
          <a:p>
            <a:endParaRPr kumimoji="0" lang="en-US" sz="2000" b="1" i="0" u="none" strike="noStrike" kern="1200" cap="none" spc="0" normalizeH="0" baseline="0" noProof="0" dirty="0" smtClean="0">
              <a:ln>
                <a:noFill/>
              </a:ln>
              <a:solidFill>
                <a:prstClr val="black"/>
              </a:solidFill>
              <a:effectLst/>
              <a:uLnTx/>
              <a:uFillTx/>
              <a:latin typeface="Segoe UI"/>
              <a:ea typeface="+mj-ea"/>
              <a:cs typeface="+mj-cs"/>
            </a:endParaRPr>
          </a:p>
          <a:p>
            <a:r>
              <a:rPr kumimoji="0" lang="en-US" sz="2000" b="0" i="0" u="none" strike="noStrike" kern="1200" cap="none" spc="0" normalizeH="0" baseline="0" noProof="0" dirty="0" smtClean="0">
                <a:ln>
                  <a:noFill/>
                </a:ln>
                <a:solidFill>
                  <a:prstClr val="black"/>
                </a:solidFill>
                <a:effectLst/>
                <a:uLnTx/>
                <a:uFillTx/>
                <a:latin typeface="Segoe UI"/>
                <a:ea typeface="+mj-ea"/>
                <a:cs typeface="+mj-cs"/>
              </a:rPr>
              <a:t>The USPTO is expanding its Patent Examiner Technical Training program (PETTP) and requesting voluntary assistance from Scientists, Engineers, professors and industrial designers to participate as guest lecturers.</a:t>
            </a:r>
            <a:endParaRPr lang="en-US" b="0"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133786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kern="1200" dirty="0" smtClean="0">
              <a:solidFill>
                <a:schemeClr val="tx1"/>
              </a:solidFill>
              <a:effectLst/>
              <a:latin typeface="Segoe UI"/>
              <a:ea typeface="+mn-ea"/>
              <a:cs typeface="+mn-cs"/>
            </a:endParaRPr>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00749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Experience Education (SEE) Program online screenshot at </a:t>
            </a:r>
            <a:r>
              <a:rPr kumimoji="0" lang="en-US" sz="2000" b="1" i="0" u="none" strike="noStrike" kern="1200" cap="none" spc="0" normalizeH="0" baseline="0" noProof="0" dirty="0" smtClean="0">
                <a:ln>
                  <a:noFill/>
                </a:ln>
                <a:solidFill>
                  <a:prstClr val="black"/>
                </a:solidFill>
                <a:effectLst/>
                <a:uLnTx/>
                <a:uFillTx/>
                <a:latin typeface="Segoe UI"/>
                <a:ea typeface="+mj-ea"/>
                <a:cs typeface="+mj-cs"/>
                <a:hlinkClick r:id="rId3"/>
              </a:rPr>
              <a:t>http://www.uspto.gov/patent/initiatives/site-experience-education-see-program</a:t>
            </a:r>
            <a:endParaRPr kumimoji="0" lang="en-US" sz="2000" b="1" i="0" u="none" strike="noStrike" kern="1200" cap="none" spc="0" normalizeH="0" baseline="0" noProof="0" dirty="0" smtClean="0">
              <a:ln>
                <a:noFill/>
              </a:ln>
              <a:solidFill>
                <a:prstClr val="black"/>
              </a:solidFill>
              <a:effectLst/>
              <a:uLnTx/>
              <a:uFillTx/>
              <a:latin typeface="Segoe UI"/>
              <a:ea typeface="+mj-ea"/>
              <a:cs typeface="+mj-cs"/>
            </a:endParaRPr>
          </a:p>
          <a:p>
            <a:endParaRPr kumimoji="0" lang="en-US" sz="2000" b="1" i="0" u="none" strike="noStrike" kern="1200" cap="none" spc="0" normalizeH="0" baseline="0" noProof="0" dirty="0" smtClean="0">
              <a:ln>
                <a:noFill/>
              </a:ln>
              <a:solidFill>
                <a:prstClr val="black"/>
              </a:solidFill>
              <a:effectLst/>
              <a:uLnTx/>
              <a:uFillTx/>
              <a:latin typeface="Segoe UI"/>
              <a:ea typeface="+mj-ea"/>
              <a:cs typeface="+mj-cs"/>
            </a:endParaRPr>
          </a:p>
          <a:p>
            <a:r>
              <a:rPr kumimoji="0" lang="en-US" sz="2000" b="0" i="0" u="none" strike="noStrike" kern="1200" cap="none" spc="0" normalizeH="0" baseline="0" noProof="0" dirty="0" smtClean="0">
                <a:ln>
                  <a:noFill/>
                </a:ln>
                <a:solidFill>
                  <a:prstClr val="black"/>
                </a:solidFill>
                <a:effectLst/>
                <a:uLnTx/>
                <a:uFillTx/>
                <a:latin typeface="Segoe UI"/>
                <a:ea typeface="+mj-ea"/>
                <a:cs typeface="+mj-cs"/>
              </a:rPr>
              <a:t>The See program is designe0 to provide patent examiners with an opportunity to visit organizations and learn about state of the art technology.</a:t>
            </a:r>
            <a:endParaRPr lang="en-US" b="0"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6485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Afternoon Agenda</a:t>
            </a:r>
          </a:p>
          <a:p>
            <a:pPr marL="171450" indent="-171450">
              <a:buFont typeface="Arial" panose="020B0604020202020204" pitchFamily="34" charset="0"/>
              <a:buChar char="•"/>
            </a:pPr>
            <a:r>
              <a:rPr lang="en-US" u="none" dirty="0" smtClean="0"/>
              <a:t>Quality Metrics</a:t>
            </a:r>
          </a:p>
          <a:p>
            <a:pPr marL="171450" indent="-171450">
              <a:buFont typeface="Arial" panose="020B0604020202020204" pitchFamily="34" charset="0"/>
              <a:buChar char="•"/>
            </a:pPr>
            <a:r>
              <a:rPr lang="en-US" u="none" dirty="0" smtClean="0"/>
              <a:t>Master Review Form (MRF) Hands-on Workshop</a:t>
            </a:r>
          </a:p>
          <a:p>
            <a:pPr marL="171450" indent="-171450">
              <a:buFont typeface="Arial" panose="020B0604020202020204" pitchFamily="34" charset="0"/>
              <a:buChar char="•"/>
            </a:pPr>
            <a:r>
              <a:rPr lang="en-US" u="none" dirty="0" smtClean="0"/>
              <a:t>Panel</a:t>
            </a:r>
            <a:r>
              <a:rPr lang="en-US" u="none" baseline="0" dirty="0" smtClean="0"/>
              <a:t> Discussion</a:t>
            </a:r>
          </a:p>
          <a:p>
            <a:pPr marL="171450" indent="-171450">
              <a:buFont typeface="Arial" panose="020B0604020202020204" pitchFamily="34" charset="0"/>
              <a:buChar char="•"/>
            </a:pPr>
            <a:r>
              <a:rPr lang="en-US" u="none" baseline="0" dirty="0" smtClean="0"/>
              <a:t>Q&amp;A with Panel</a:t>
            </a:r>
          </a:p>
          <a:p>
            <a:pPr marL="171450" indent="-171450">
              <a:buFont typeface="Arial" panose="020B0604020202020204" pitchFamily="34" charset="0"/>
              <a:buChar char="•"/>
            </a:pPr>
            <a:r>
              <a:rPr lang="en-US" u="none" baseline="0" dirty="0" smtClean="0"/>
              <a:t>Closing Remarks</a:t>
            </a:r>
            <a:endParaRPr lang="en-US" u="none" dirty="0"/>
          </a:p>
        </p:txBody>
      </p:sp>
    </p:spTree>
    <p:extLst>
      <p:ext uri="{BB962C8B-B14F-4D97-AF65-F5344CB8AC3E}">
        <p14:creationId xmlns:p14="http://schemas.microsoft.com/office/powerpoint/2010/main" val="2807040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kern="1200" dirty="0" smtClean="0">
              <a:solidFill>
                <a:schemeClr val="tx1"/>
              </a:solidFill>
              <a:effectLst/>
              <a:latin typeface="Segoe UI"/>
              <a:ea typeface="+mn-ea"/>
              <a:cs typeface="+mn-cs"/>
            </a:endParaRPr>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376775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kern="1200" dirty="0" smtClean="0">
              <a:solidFill>
                <a:schemeClr val="tx1"/>
              </a:solidFill>
              <a:effectLst/>
              <a:latin typeface="Segoe UI"/>
              <a:ea typeface="+mn-ea"/>
              <a:cs typeface="+mn-cs"/>
            </a:endParaRPr>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908206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Stakeholder training on Examination Practice and Procedure (STEPP) online screenshot at </a:t>
            </a:r>
            <a:r>
              <a:rPr kumimoji="0" lang="en-US" sz="2000" b="1" i="0" u="none" strike="noStrike" kern="1200" cap="none" spc="0" normalizeH="0" baseline="0" noProof="0" dirty="0" smtClean="0">
                <a:ln>
                  <a:noFill/>
                </a:ln>
                <a:solidFill>
                  <a:prstClr val="black"/>
                </a:solidFill>
                <a:effectLst/>
                <a:uLnTx/>
                <a:uFillTx/>
                <a:latin typeface="Segoe UI"/>
                <a:ea typeface="+mj-ea"/>
                <a:cs typeface="+mj-cs"/>
                <a:hlinkClick r:id="rId3"/>
              </a:rPr>
              <a:t>http://www.uspto.gov/patent/initiatives/stakeholder-training-examination-practice-and-procedure-stepp</a:t>
            </a:r>
            <a:endParaRPr kumimoji="0" lang="en-US" sz="2000" b="1" i="0" u="none" strike="noStrike" kern="1200" cap="none" spc="0" normalizeH="0" baseline="0" noProof="0" dirty="0" smtClean="0">
              <a:ln>
                <a:noFill/>
              </a:ln>
              <a:solidFill>
                <a:prstClr val="black"/>
              </a:solidFill>
              <a:effectLst/>
              <a:uLnTx/>
              <a:uFillTx/>
              <a:latin typeface="Segoe UI"/>
              <a:ea typeface="+mj-ea"/>
              <a:cs typeface="+mj-cs"/>
            </a:endParaRPr>
          </a:p>
          <a:p>
            <a:endParaRPr kumimoji="0" lang="en-US" sz="2000" b="1" i="0" u="none" strike="noStrike" kern="1200" cap="none" spc="0" normalizeH="0" baseline="0" noProof="0" dirty="0" smtClean="0">
              <a:ln>
                <a:noFill/>
              </a:ln>
              <a:solidFill>
                <a:prstClr val="black"/>
              </a:solidFill>
              <a:effectLst/>
              <a:uLnTx/>
              <a:uFillTx/>
              <a:latin typeface="Segoe UI"/>
              <a:ea typeface="+mj-ea"/>
              <a:cs typeface="+mj-cs"/>
            </a:endParaRPr>
          </a:p>
          <a:p>
            <a:r>
              <a:rPr kumimoji="0" lang="en-US" sz="2000" b="0" i="0" u="none" strike="noStrike" kern="1200" cap="none" spc="0" normalizeH="0" baseline="0" noProof="0" dirty="0" smtClean="0">
                <a:ln>
                  <a:noFill/>
                </a:ln>
                <a:solidFill>
                  <a:prstClr val="black"/>
                </a:solidFill>
                <a:effectLst/>
                <a:uLnTx/>
                <a:uFillTx/>
                <a:latin typeface="Segoe UI"/>
                <a:ea typeface="+mj-ea"/>
                <a:cs typeface="+mj-cs"/>
              </a:rPr>
              <a:t>The USPTO is offering in person Training to members of the public based on courses available to employees of the USPTO.  The training focuses on examination practice and procedure.</a:t>
            </a:r>
            <a:endParaRPr lang="en-US" b="0"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634756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Segoe UI"/>
              <a:ea typeface="+mn-ea"/>
              <a:cs typeface="+mn-cs"/>
            </a:endParaRPr>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4211896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1E76D-796E-42F9-95AE-F84DCFD89736}" type="slidenum">
              <a:rPr lang="en-US" smtClean="0"/>
              <a:t>39</a:t>
            </a:fld>
            <a:endParaRPr lang="en-US" dirty="0"/>
          </a:p>
        </p:txBody>
      </p:sp>
    </p:spTree>
    <p:extLst>
      <p:ext uri="{BB962C8B-B14F-4D97-AF65-F5344CB8AC3E}">
        <p14:creationId xmlns:p14="http://schemas.microsoft.com/office/powerpoint/2010/main" val="410844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1E76D-796E-42F9-95AE-F84DCFD89736}" type="slidenum">
              <a:rPr lang="en-US" smtClean="0"/>
              <a:t>40</a:t>
            </a:fld>
            <a:endParaRPr lang="en-US" dirty="0"/>
          </a:p>
        </p:txBody>
      </p:sp>
    </p:spTree>
    <p:extLst>
      <p:ext uri="{BB962C8B-B14F-4D97-AF65-F5344CB8AC3E}">
        <p14:creationId xmlns:p14="http://schemas.microsoft.com/office/powerpoint/2010/main" val="3194610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1E76D-796E-42F9-95AE-F84DCFD89736}" type="slidenum">
              <a:rPr lang="en-US" smtClean="0"/>
              <a:t>41</a:t>
            </a:fld>
            <a:endParaRPr lang="en-US" dirty="0"/>
          </a:p>
        </p:txBody>
      </p:sp>
    </p:spTree>
    <p:extLst>
      <p:ext uri="{BB962C8B-B14F-4D97-AF65-F5344CB8AC3E}">
        <p14:creationId xmlns:p14="http://schemas.microsoft.com/office/powerpoint/2010/main" val="70341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1E76D-796E-42F9-95AE-F84DCFD89736}" type="slidenum">
              <a:rPr lang="en-US" smtClean="0"/>
              <a:t>42</a:t>
            </a:fld>
            <a:endParaRPr lang="en-US" dirty="0"/>
          </a:p>
        </p:txBody>
      </p:sp>
    </p:spTree>
    <p:extLst>
      <p:ext uri="{BB962C8B-B14F-4D97-AF65-F5344CB8AC3E}">
        <p14:creationId xmlns:p14="http://schemas.microsoft.com/office/powerpoint/2010/main" val="673400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1E76D-796E-42F9-95AE-F84DCFD89736}" type="slidenum">
              <a:rPr lang="en-US" smtClean="0"/>
              <a:t>43</a:t>
            </a:fld>
            <a:endParaRPr lang="en-US" dirty="0"/>
          </a:p>
        </p:txBody>
      </p:sp>
    </p:spTree>
    <p:extLst>
      <p:ext uri="{BB962C8B-B14F-4D97-AF65-F5344CB8AC3E}">
        <p14:creationId xmlns:p14="http://schemas.microsoft.com/office/powerpoint/2010/main" val="957279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471955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879683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023657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51</a:t>
            </a:fld>
            <a:endParaRPr lang="en-US" dirty="0"/>
          </a:p>
        </p:txBody>
      </p:sp>
    </p:spTree>
    <p:extLst>
      <p:ext uri="{BB962C8B-B14F-4D97-AF65-F5344CB8AC3E}">
        <p14:creationId xmlns:p14="http://schemas.microsoft.com/office/powerpoint/2010/main" val="3064886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52</a:t>
            </a:fld>
            <a:endParaRPr lang="en-US" dirty="0"/>
          </a:p>
        </p:txBody>
      </p:sp>
    </p:spTree>
    <p:extLst>
      <p:ext uri="{BB962C8B-B14F-4D97-AF65-F5344CB8AC3E}">
        <p14:creationId xmlns:p14="http://schemas.microsoft.com/office/powerpoint/2010/main" val="3119511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53</a:t>
            </a:fld>
            <a:endParaRPr lang="en-US" dirty="0"/>
          </a:p>
        </p:txBody>
      </p:sp>
    </p:spTree>
    <p:extLst>
      <p:ext uri="{BB962C8B-B14F-4D97-AF65-F5344CB8AC3E}">
        <p14:creationId xmlns:p14="http://schemas.microsoft.com/office/powerpoint/2010/main" val="3769462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Patents Ombudsman website on screenshot at </a:t>
            </a:r>
            <a:r>
              <a:rPr kumimoji="0" lang="en-US" sz="2000" b="1" i="0" u="none" strike="noStrike" kern="1200" cap="none" spc="0" normalizeH="0" baseline="0" noProof="0" dirty="0" smtClean="0">
                <a:ln>
                  <a:noFill/>
                </a:ln>
                <a:solidFill>
                  <a:prstClr val="black"/>
                </a:solidFill>
                <a:effectLst/>
                <a:uLnTx/>
                <a:uFillTx/>
                <a:latin typeface="Segoe UI"/>
                <a:ea typeface="+mj-ea"/>
                <a:cs typeface="+mj-cs"/>
                <a:hlinkClick r:id="rId3"/>
              </a:rPr>
              <a:t>http://www.uspto.gov/patent/ombudsman-program</a:t>
            </a:r>
            <a:endParaRPr kumimoji="0" lang="en-US" sz="2000" b="1" i="0" u="none" strike="noStrike" kern="1200" cap="none" spc="0" normalizeH="0" baseline="0" noProof="0" dirty="0" smtClean="0">
              <a:ln>
                <a:noFill/>
              </a:ln>
              <a:solidFill>
                <a:prstClr val="black"/>
              </a:solidFill>
              <a:effectLst/>
              <a:uLnTx/>
              <a:uFillTx/>
              <a:latin typeface="Segoe UI"/>
              <a:ea typeface="+mj-ea"/>
              <a:cs typeface="+mj-cs"/>
            </a:endParaRPr>
          </a:p>
          <a:p>
            <a:pPr marL="171450" indent="-171450">
              <a:buFont typeface="Arial" panose="020B0604020202020204" pitchFamily="34" charset="0"/>
              <a:buChar char="•"/>
            </a:pPr>
            <a:r>
              <a:rPr kumimoji="0" lang="en-US" sz="2000" b="0" i="0" u="none" strike="noStrike" kern="1200" cap="none" spc="0" normalizeH="0" baseline="0" noProof="0" dirty="0" smtClean="0">
                <a:ln>
                  <a:noFill/>
                </a:ln>
                <a:solidFill>
                  <a:prstClr val="black"/>
                </a:solidFill>
                <a:effectLst/>
                <a:uLnTx/>
                <a:uFillTx/>
                <a:latin typeface="Segoe UI"/>
                <a:ea typeface="+mj-ea"/>
                <a:cs typeface="+mj-cs"/>
              </a:rPr>
              <a:t>The Patents Ombudsman program enhances the USPTO’s ability to assist applicants or their representatives with issues that arise during patent application prosecution.  More specifically, when there is a breakdown in the normally application process, including before and after prosecution, the Patents Ombudsman Program can assist in getting the application back on track.</a:t>
            </a:r>
            <a:endParaRPr lang="en-US" b="0" dirty="0"/>
          </a:p>
        </p:txBody>
      </p:sp>
    </p:spTree>
    <p:extLst>
      <p:ext uri="{BB962C8B-B14F-4D97-AF65-F5344CB8AC3E}">
        <p14:creationId xmlns:p14="http://schemas.microsoft.com/office/powerpoint/2010/main" val="3691827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493529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23590">
              <a:defRPr sz="2700" b="1">
                <a:solidFill>
                  <a:schemeClr val="hlink"/>
                </a:solidFill>
                <a:latin typeface="Tw Cen MT" pitchFamily="34" charset="0"/>
              </a:defRPr>
            </a:lvl1pPr>
            <a:lvl2pPr marL="728904" indent="-280348" defTabSz="923590">
              <a:defRPr sz="2700" b="1">
                <a:solidFill>
                  <a:schemeClr val="hlink"/>
                </a:solidFill>
                <a:latin typeface="Tw Cen MT" pitchFamily="34" charset="0"/>
              </a:defRPr>
            </a:lvl2pPr>
            <a:lvl3pPr marL="1121389" indent="-224277" defTabSz="923590">
              <a:defRPr sz="2700" b="1">
                <a:solidFill>
                  <a:schemeClr val="hlink"/>
                </a:solidFill>
                <a:latin typeface="Tw Cen MT" pitchFamily="34" charset="0"/>
              </a:defRPr>
            </a:lvl3pPr>
            <a:lvl4pPr marL="1569946" indent="-224277" defTabSz="923590">
              <a:defRPr sz="2700" b="1">
                <a:solidFill>
                  <a:schemeClr val="hlink"/>
                </a:solidFill>
                <a:latin typeface="Tw Cen MT" pitchFamily="34" charset="0"/>
              </a:defRPr>
            </a:lvl4pPr>
            <a:lvl5pPr marL="2018501" indent="-224277" defTabSz="923590">
              <a:defRPr sz="2700" b="1">
                <a:solidFill>
                  <a:schemeClr val="hlink"/>
                </a:solidFill>
                <a:latin typeface="Tw Cen MT" pitchFamily="34" charset="0"/>
              </a:defRPr>
            </a:lvl5pPr>
            <a:lvl6pPr marL="2467057" indent="-224277" defTabSz="923590" eaLnBrk="0" fontAlgn="base" hangingPunct="0">
              <a:spcBef>
                <a:spcPct val="0"/>
              </a:spcBef>
              <a:spcAft>
                <a:spcPct val="0"/>
              </a:spcAft>
              <a:defRPr sz="2700" b="1">
                <a:solidFill>
                  <a:schemeClr val="hlink"/>
                </a:solidFill>
                <a:latin typeface="Tw Cen MT" pitchFamily="34" charset="0"/>
              </a:defRPr>
            </a:lvl6pPr>
            <a:lvl7pPr marL="2915612" indent="-224277" defTabSz="923590" eaLnBrk="0" fontAlgn="base" hangingPunct="0">
              <a:spcBef>
                <a:spcPct val="0"/>
              </a:spcBef>
              <a:spcAft>
                <a:spcPct val="0"/>
              </a:spcAft>
              <a:defRPr sz="2700" b="1">
                <a:solidFill>
                  <a:schemeClr val="hlink"/>
                </a:solidFill>
                <a:latin typeface="Tw Cen MT" pitchFamily="34" charset="0"/>
              </a:defRPr>
            </a:lvl7pPr>
            <a:lvl8pPr marL="3364167" indent="-224277" defTabSz="923590" eaLnBrk="0" fontAlgn="base" hangingPunct="0">
              <a:spcBef>
                <a:spcPct val="0"/>
              </a:spcBef>
              <a:spcAft>
                <a:spcPct val="0"/>
              </a:spcAft>
              <a:defRPr sz="2700" b="1">
                <a:solidFill>
                  <a:schemeClr val="hlink"/>
                </a:solidFill>
                <a:latin typeface="Tw Cen MT" pitchFamily="34" charset="0"/>
              </a:defRPr>
            </a:lvl8pPr>
            <a:lvl9pPr marL="3812723" indent="-224277" defTabSz="923590" eaLnBrk="0" fontAlgn="base" hangingPunct="0">
              <a:spcBef>
                <a:spcPct val="0"/>
              </a:spcBef>
              <a:spcAft>
                <a:spcPct val="0"/>
              </a:spcAft>
              <a:defRPr sz="2700" b="1">
                <a:solidFill>
                  <a:schemeClr val="hlink"/>
                </a:solidFill>
                <a:latin typeface="Tw Cen MT" pitchFamily="34" charset="0"/>
              </a:defRPr>
            </a:lvl9pPr>
          </a:lstStyle>
          <a:p>
            <a:fld id="{86C6F7AA-1776-4C57-8544-805CC0E7D749}" type="slidenum">
              <a:rPr lang="en-US" sz="1200" b="0">
                <a:solidFill>
                  <a:prstClr val="black"/>
                </a:solidFill>
                <a:latin typeface="Times New Roman" pitchFamily="18" charset="0"/>
              </a:rPr>
              <a:pPr/>
              <a:t>56</a:t>
            </a:fld>
            <a:endParaRPr lang="en-US" sz="1200" b="0" dirty="0">
              <a:solidFill>
                <a:prstClr val="black"/>
              </a:solidFill>
              <a:latin typeface="Times New Roman" pitchFamily="18" charset="0"/>
            </a:endParaRPr>
          </a:p>
        </p:txBody>
      </p:sp>
      <p:sp>
        <p:nvSpPr>
          <p:cNvPr id="26627" name="Rectangle 2"/>
          <p:cNvSpPr>
            <a:spLocks noGrp="1" noRot="1" noChangeAspect="1" noChangeArrowheads="1" noTextEdit="1"/>
          </p:cNvSpPr>
          <p:nvPr>
            <p:ph type="sldImg"/>
          </p:nvPr>
        </p:nvSpPr>
        <p:spPr>
          <a:xfrm>
            <a:off x="385763" y="685800"/>
            <a:ext cx="6094412" cy="3429000"/>
          </a:xfrm>
          <a:ln/>
        </p:spPr>
      </p:sp>
      <p:sp>
        <p:nvSpPr>
          <p:cNvPr id="26628" name="Rectangle 3"/>
          <p:cNvSpPr>
            <a:spLocks noGrp="1" noChangeArrowheads="1"/>
          </p:cNvSpPr>
          <p:nvPr>
            <p:ph type="body" idx="1"/>
          </p:nvPr>
        </p:nvSpPr>
        <p:spPr>
          <a:xfrm>
            <a:off x="913158" y="4344110"/>
            <a:ext cx="5031685" cy="4114643"/>
          </a:xfrm>
          <a:noFill/>
        </p:spPr>
        <p:txBody>
          <a:bodyPr/>
          <a:lstStyle/>
          <a:p>
            <a:endParaRPr lang="en-US" dirty="0" smtClean="0"/>
          </a:p>
          <a:p>
            <a:r>
              <a:rPr lang="en-US" dirty="0" smtClean="0"/>
              <a:t>In FY08 Ave # of interview hrs per examiner was approximately 13 hrs </a:t>
            </a:r>
          </a:p>
          <a:p>
            <a:r>
              <a:rPr lang="en-US" dirty="0" smtClean="0"/>
              <a:t>In FY 15, the average had increased to</a:t>
            </a:r>
            <a:r>
              <a:rPr lang="en-US" baseline="0" dirty="0" smtClean="0"/>
              <a:t> over 27 hrs per examiner</a:t>
            </a:r>
            <a:endParaRPr lang="en-US" dirty="0" smtClean="0"/>
          </a:p>
          <a:p>
            <a:endParaRPr lang="en-US" dirty="0" smtClean="0"/>
          </a:p>
          <a:p>
            <a:endParaRPr lang="en-US" dirty="0" smtClean="0"/>
          </a:p>
          <a:p>
            <a:r>
              <a:rPr lang="en-US" dirty="0" smtClean="0"/>
              <a:t> </a:t>
            </a:r>
          </a:p>
        </p:txBody>
      </p:sp>
    </p:spTree>
    <p:extLst>
      <p:ext uri="{BB962C8B-B14F-4D97-AF65-F5344CB8AC3E}">
        <p14:creationId xmlns:p14="http://schemas.microsoft.com/office/powerpoint/2010/main" val="2806497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41091">
              <a:defRPr sz="2800" b="1">
                <a:solidFill>
                  <a:schemeClr val="hlink"/>
                </a:solidFill>
                <a:latin typeface="Tw Cen MT" pitchFamily="34" charset="0"/>
              </a:defRPr>
            </a:lvl1pPr>
            <a:lvl2pPr marL="742715" indent="-285660" defTabSz="941091">
              <a:defRPr sz="2800" b="1">
                <a:solidFill>
                  <a:schemeClr val="hlink"/>
                </a:solidFill>
                <a:latin typeface="Tw Cen MT" pitchFamily="34" charset="0"/>
              </a:defRPr>
            </a:lvl2pPr>
            <a:lvl3pPr marL="1142638" indent="-228526" defTabSz="941091">
              <a:defRPr sz="2800" b="1">
                <a:solidFill>
                  <a:schemeClr val="hlink"/>
                </a:solidFill>
                <a:latin typeface="Tw Cen MT" pitchFamily="34" charset="0"/>
              </a:defRPr>
            </a:lvl3pPr>
            <a:lvl4pPr marL="1599694" indent="-228526" defTabSz="941091">
              <a:defRPr sz="2800" b="1">
                <a:solidFill>
                  <a:schemeClr val="hlink"/>
                </a:solidFill>
                <a:latin typeface="Tw Cen MT" pitchFamily="34" charset="0"/>
              </a:defRPr>
            </a:lvl4pPr>
            <a:lvl5pPr marL="2056749" indent="-228526" defTabSz="941091">
              <a:defRPr sz="2800" b="1">
                <a:solidFill>
                  <a:schemeClr val="hlink"/>
                </a:solidFill>
                <a:latin typeface="Tw Cen MT" pitchFamily="34" charset="0"/>
              </a:defRPr>
            </a:lvl5pPr>
            <a:lvl6pPr marL="2513804" indent="-228526" defTabSz="941091" eaLnBrk="0" fontAlgn="base" hangingPunct="0">
              <a:spcBef>
                <a:spcPct val="0"/>
              </a:spcBef>
              <a:spcAft>
                <a:spcPct val="0"/>
              </a:spcAft>
              <a:defRPr sz="2800" b="1">
                <a:solidFill>
                  <a:schemeClr val="hlink"/>
                </a:solidFill>
                <a:latin typeface="Tw Cen MT" pitchFamily="34" charset="0"/>
              </a:defRPr>
            </a:lvl6pPr>
            <a:lvl7pPr marL="2970859" indent="-228526" defTabSz="941091" eaLnBrk="0" fontAlgn="base" hangingPunct="0">
              <a:spcBef>
                <a:spcPct val="0"/>
              </a:spcBef>
              <a:spcAft>
                <a:spcPct val="0"/>
              </a:spcAft>
              <a:defRPr sz="2800" b="1">
                <a:solidFill>
                  <a:schemeClr val="hlink"/>
                </a:solidFill>
                <a:latin typeface="Tw Cen MT" pitchFamily="34" charset="0"/>
              </a:defRPr>
            </a:lvl7pPr>
            <a:lvl8pPr marL="3427914" indent="-228526" defTabSz="941091" eaLnBrk="0" fontAlgn="base" hangingPunct="0">
              <a:spcBef>
                <a:spcPct val="0"/>
              </a:spcBef>
              <a:spcAft>
                <a:spcPct val="0"/>
              </a:spcAft>
              <a:defRPr sz="2800" b="1">
                <a:solidFill>
                  <a:schemeClr val="hlink"/>
                </a:solidFill>
                <a:latin typeface="Tw Cen MT" pitchFamily="34" charset="0"/>
              </a:defRPr>
            </a:lvl8pPr>
            <a:lvl9pPr marL="3884970" indent="-228526" defTabSz="941091" eaLnBrk="0" fontAlgn="base" hangingPunct="0">
              <a:spcBef>
                <a:spcPct val="0"/>
              </a:spcBef>
              <a:spcAft>
                <a:spcPct val="0"/>
              </a:spcAft>
              <a:defRPr sz="2800" b="1">
                <a:solidFill>
                  <a:schemeClr val="hlink"/>
                </a:solidFill>
                <a:latin typeface="Tw Cen MT" pitchFamily="34" charset="0"/>
              </a:defRPr>
            </a:lvl9pPr>
          </a:lstStyle>
          <a:p>
            <a:fld id="{5CEB3191-4298-4ED5-BA10-D40E64EE4FBE}" type="slidenum">
              <a:rPr lang="en-US" sz="1200" b="0">
                <a:solidFill>
                  <a:prstClr val="black"/>
                </a:solidFill>
                <a:latin typeface="Times New Roman" pitchFamily="18" charset="0"/>
              </a:rPr>
              <a:pPr/>
              <a:t>57</a:t>
            </a:fld>
            <a:endParaRPr lang="en-US" sz="1200" b="0" dirty="0">
              <a:solidFill>
                <a:prstClr val="black"/>
              </a:solidFill>
              <a:latin typeface="Times New Roman" pitchFamily="18" charset="0"/>
            </a:endParaRPr>
          </a:p>
        </p:txBody>
      </p:sp>
      <p:sp>
        <p:nvSpPr>
          <p:cNvPr id="25603" name="Rectangle 2"/>
          <p:cNvSpPr>
            <a:spLocks noGrp="1" noRot="1" noChangeAspect="1" noChangeArrowheads="1" noTextEdit="1"/>
          </p:cNvSpPr>
          <p:nvPr>
            <p:ph type="sldImg"/>
          </p:nvPr>
        </p:nvSpPr>
        <p:spPr>
          <a:xfrm>
            <a:off x="412750" y="696913"/>
            <a:ext cx="6196013" cy="3486150"/>
          </a:xfrm>
          <a:ln/>
        </p:spPr>
      </p:sp>
      <p:sp>
        <p:nvSpPr>
          <p:cNvPr id="25604" name="Rectangle 3"/>
          <p:cNvSpPr>
            <a:spLocks noGrp="1" noChangeArrowheads="1"/>
          </p:cNvSpPr>
          <p:nvPr>
            <p:ph type="body" idx="1"/>
          </p:nvPr>
        </p:nvSpPr>
        <p:spPr>
          <a:xfrm>
            <a:off x="933451" y="4416514"/>
            <a:ext cx="5143500" cy="4183220"/>
          </a:xfrm>
          <a:noFill/>
        </p:spPr>
        <p:txBody>
          <a:bodyPr/>
          <a:lstStyle/>
          <a:p>
            <a:r>
              <a:rPr lang="en-US" dirty="0" smtClean="0"/>
              <a:t>31.1% percent of disposals completed</a:t>
            </a:r>
            <a:r>
              <a:rPr lang="en-US" baseline="0" dirty="0" smtClean="0"/>
              <a:t> in September 2015 had at least one interview.</a:t>
            </a:r>
            <a:endParaRPr lang="en-US" dirty="0" smtClean="0"/>
          </a:p>
        </p:txBody>
      </p:sp>
    </p:spTree>
    <p:extLst>
      <p:ext uri="{BB962C8B-B14F-4D97-AF65-F5344CB8AC3E}">
        <p14:creationId xmlns:p14="http://schemas.microsoft.com/office/powerpoint/2010/main" val="4209894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58</a:t>
            </a:fld>
            <a:endParaRPr lang="en-US" dirty="0"/>
          </a:p>
        </p:txBody>
      </p:sp>
    </p:spTree>
    <p:extLst>
      <p:ext uri="{BB962C8B-B14F-4D97-AF65-F5344CB8AC3E}">
        <p14:creationId xmlns:p14="http://schemas.microsoft.com/office/powerpoint/2010/main" val="2888496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74B1ACE-5EB2-B245-8DCB-331A9858E083}" type="slidenum">
              <a:rPr lang="en-US" smtClean="0"/>
              <a:pPr/>
              <a:t>59</a:t>
            </a:fld>
            <a:endParaRPr lang="en-US" dirty="0"/>
          </a:p>
        </p:txBody>
      </p:sp>
    </p:spTree>
    <p:extLst>
      <p:ext uri="{BB962C8B-B14F-4D97-AF65-F5344CB8AC3E}">
        <p14:creationId xmlns:p14="http://schemas.microsoft.com/office/powerpoint/2010/main" val="421887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1200"/>
              </a:spcAft>
              <a:buFont typeface="Symbol" panose="05050102010706020507" pitchFamily="18" charset="2"/>
              <a:buNone/>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A before and after diagram of the Patents Organization structure is shown.</a:t>
            </a:r>
          </a:p>
          <a:p>
            <a:pPr marL="0" marR="0" lvl="0" indent="0">
              <a:lnSpc>
                <a:spcPct val="150000"/>
              </a:lnSpc>
              <a:spcBef>
                <a:spcPts val="0"/>
              </a:spcBef>
              <a:spcAft>
                <a:spcPts val="1200"/>
              </a:spcAft>
              <a:buFont typeface="Symbol" panose="05050102010706020507" pitchFamily="18" charset="2"/>
              <a:buNone/>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The</a:t>
            </a:r>
            <a:r>
              <a:rPr lang="en-US"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before Patents organization diagram shows: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1200"/>
              </a:spcAft>
              <a:buFont typeface="Symbol" panose="05050102010706020507" pitchFamily="18" charset="2"/>
              <a:buChar char=""/>
            </a:pPr>
            <a:r>
              <a:rPr lang="en-US" sz="1050" dirty="0" smtClean="0">
                <a:effectLst/>
                <a:latin typeface="Times New Roman" panose="02020603050405020304" pitchFamily="18" charset="0"/>
                <a:ea typeface="Calibri" panose="020F0502020204030204" pitchFamily="34" charset="0"/>
                <a:cs typeface="Times New Roman" panose="02020603050405020304" pitchFamily="18" charset="0"/>
              </a:rPr>
              <a:t>Commissioner for patents</a:t>
            </a:r>
          </a:p>
          <a:p>
            <a:pPr marL="800100" marR="0" lvl="1" indent="-342900">
              <a:lnSpc>
                <a:spcPct val="150000"/>
              </a:lnSpc>
              <a:spcBef>
                <a:spcPts val="0"/>
              </a:spcBef>
              <a:spcAft>
                <a:spcPts val="1200"/>
              </a:spcAft>
              <a:buFont typeface="Symbol" panose="05050102010706020507" pitchFamily="18" charset="2"/>
              <a:buChar char=""/>
            </a:pPr>
            <a:r>
              <a:rPr lang="en-US" sz="1050" dirty="0" smtClean="0">
                <a:effectLst/>
                <a:latin typeface="Times New Roman" panose="02020603050405020304" pitchFamily="18" charset="0"/>
                <a:ea typeface="Calibri" panose="020F0502020204030204" pitchFamily="34" charset="0"/>
                <a:cs typeface="Times New Roman" panose="02020603050405020304" pitchFamily="18" charset="0"/>
              </a:rPr>
              <a:t>Deputy Commissioner for Patent Examination</a:t>
            </a: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 Policy (OPEP)</a:t>
            </a:r>
            <a:endParaRPr lang="en-US" sz="105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1200"/>
              </a:spcAft>
              <a:buFont typeface="Symbol" panose="05050102010706020507" pitchFamily="18" charset="2"/>
              <a:buChar char=""/>
            </a:pPr>
            <a:r>
              <a:rPr lang="en-US" sz="1050" dirty="0" smtClean="0">
                <a:effectLst/>
                <a:latin typeface="Times New Roman" panose="02020603050405020304" pitchFamily="18" charset="0"/>
                <a:ea typeface="Calibri" panose="020F0502020204030204" pitchFamily="34" charset="0"/>
                <a:cs typeface="Times New Roman" panose="02020603050405020304" pitchFamily="18" charset="0"/>
              </a:rPr>
              <a:t>Deputy</a:t>
            </a: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 Commissioner for Patent Examination Policy  (OPEP)</a:t>
            </a:r>
          </a:p>
          <a:p>
            <a:pPr marL="800100" marR="0" lvl="1" indent="-342900">
              <a:lnSpc>
                <a:spcPct val="150000"/>
              </a:lnSpc>
              <a:spcBef>
                <a:spcPts val="0"/>
              </a:spcBef>
              <a:spcAft>
                <a:spcPts val="1200"/>
              </a:spcAft>
              <a:buFont typeface="Symbol" panose="05050102010706020507" pitchFamily="18" charset="2"/>
              <a:buChar char=""/>
            </a:pP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Deputy Commissioner for Patent Administration (OPA)</a:t>
            </a:r>
          </a:p>
          <a:p>
            <a:pPr marL="800100" marR="0" lvl="1" indent="-342900">
              <a:lnSpc>
                <a:spcPct val="150000"/>
              </a:lnSpc>
              <a:spcBef>
                <a:spcPts val="0"/>
              </a:spcBef>
              <a:spcAft>
                <a:spcPts val="1200"/>
              </a:spcAft>
              <a:buFont typeface="Symbol" panose="05050102010706020507" pitchFamily="18" charset="2"/>
              <a:buChar char=""/>
            </a:pP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Deputy Commissioner for International Patent Cooperation (OPIPC)</a:t>
            </a:r>
          </a:p>
          <a:p>
            <a:pPr marL="0" marR="0" lvl="0" indent="0">
              <a:lnSpc>
                <a:spcPct val="150000"/>
              </a:lnSpc>
              <a:spcBef>
                <a:spcPts val="0"/>
              </a:spcBef>
              <a:spcAft>
                <a:spcPts val="1200"/>
              </a:spcAft>
              <a:buFont typeface="Symbol" panose="05050102010706020507" pitchFamily="18" charset="2"/>
              <a:buNone/>
            </a:pP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The after diagram shows:</a:t>
            </a:r>
          </a:p>
          <a:p>
            <a:pPr marL="800100" marR="0" lvl="1" indent="-342900">
              <a:lnSpc>
                <a:spcPct val="150000"/>
              </a:lnSpc>
              <a:spcBef>
                <a:spcPts val="0"/>
              </a:spcBef>
              <a:spcAft>
                <a:spcPts val="1200"/>
              </a:spcAft>
              <a:buFont typeface="Symbol" panose="05050102010706020507" pitchFamily="18" charset="2"/>
              <a:buChar char=""/>
            </a:pP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Commissioner for Patents</a:t>
            </a:r>
          </a:p>
          <a:p>
            <a:pPr marL="800100" marR="0" lvl="1" indent="-342900">
              <a:lnSpc>
                <a:spcPct val="150000"/>
              </a:lnSpc>
              <a:spcBef>
                <a:spcPts val="0"/>
              </a:spcBef>
              <a:spcAft>
                <a:spcPts val="1200"/>
              </a:spcAft>
              <a:buFont typeface="Symbol" panose="05050102010706020507" pitchFamily="18" charset="2"/>
              <a:buChar char=""/>
            </a:pP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Deputy Commissioner for Patent Quality (OPQ)</a:t>
            </a:r>
          </a:p>
          <a:p>
            <a:pPr marL="800100" marR="0" lvl="1" indent="-342900">
              <a:lnSpc>
                <a:spcPct val="150000"/>
              </a:lnSpc>
              <a:spcBef>
                <a:spcPts val="0"/>
              </a:spcBef>
              <a:spcAft>
                <a:spcPts val="1200"/>
              </a:spcAft>
              <a:buFont typeface="Symbol" panose="05050102010706020507" pitchFamily="18" charset="2"/>
              <a:buChar char=""/>
            </a:pP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Deputy Commissioner for Patent Operations( OPO)</a:t>
            </a:r>
          </a:p>
          <a:p>
            <a:pPr marL="800100" marR="0" lvl="1" indent="-342900">
              <a:lnSpc>
                <a:spcPct val="150000"/>
              </a:lnSpc>
              <a:spcBef>
                <a:spcPts val="0"/>
              </a:spcBef>
              <a:spcAft>
                <a:spcPts val="1200"/>
              </a:spcAft>
              <a:buFont typeface="Symbol" panose="05050102010706020507" pitchFamily="18" charset="2"/>
              <a:buChar char=""/>
            </a:pP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Deputy Commissioner for Patent Examination Policy (OPEP)</a:t>
            </a:r>
          </a:p>
          <a:p>
            <a:pPr marL="800100" marR="0" lvl="1" indent="-342900">
              <a:lnSpc>
                <a:spcPct val="150000"/>
              </a:lnSpc>
              <a:spcBef>
                <a:spcPts val="0"/>
              </a:spcBef>
              <a:spcAft>
                <a:spcPts val="1200"/>
              </a:spcAft>
              <a:buFont typeface="Symbol" panose="05050102010706020507" pitchFamily="18" charset="2"/>
              <a:buChar char=""/>
            </a:pP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Deputy Commissioner for Patent Administration (OPA) </a:t>
            </a:r>
          </a:p>
          <a:p>
            <a:pPr marL="800100" marR="0" lvl="1" indent="-342900">
              <a:lnSpc>
                <a:spcPct val="150000"/>
              </a:lnSpc>
              <a:spcBef>
                <a:spcPts val="0"/>
              </a:spcBef>
              <a:spcAft>
                <a:spcPts val="1200"/>
              </a:spcAft>
              <a:buFont typeface="Symbol" panose="05050102010706020507" pitchFamily="18" charset="2"/>
              <a:buChar char=""/>
            </a:pP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Deputy Commissioner for International Patent Cooperation (OIPC)</a:t>
            </a:r>
            <a:endParaRPr lang="en-US" sz="105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579619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Interview Practice website screenshot at </a:t>
            </a:r>
            <a:r>
              <a:rPr kumimoji="0" lang="en-US" sz="1700" b="1" i="0" u="none" strike="noStrike" kern="1200" cap="none" spc="0" normalizeH="0" baseline="0" noProof="0" dirty="0" smtClean="0">
                <a:ln>
                  <a:noFill/>
                </a:ln>
                <a:solidFill>
                  <a:prstClr val="black"/>
                </a:solidFill>
                <a:effectLst/>
                <a:uLnTx/>
                <a:uFillTx/>
                <a:latin typeface="Segoe UI"/>
                <a:ea typeface="+mj-ea"/>
                <a:cs typeface="+mj-cs"/>
                <a:hlinkClick r:id="rId3"/>
              </a:rPr>
              <a:t>http://www.uspto.gov/patent/laws-and-regulations/interview-practice</a:t>
            </a:r>
            <a:endParaRPr kumimoji="0" lang="en-US" sz="1700" b="1" i="0" u="none" strike="noStrike" kern="1200" cap="none" spc="0" normalizeH="0" baseline="0" noProof="0" dirty="0" smtClean="0">
              <a:ln>
                <a:noFill/>
              </a:ln>
              <a:solidFill>
                <a:prstClr val="black"/>
              </a:solidFill>
              <a:effectLst/>
              <a:uLnTx/>
              <a:uFillTx/>
              <a:latin typeface="Segoe UI"/>
              <a:ea typeface="+mj-ea"/>
              <a:cs typeface="+mj-cs"/>
            </a:endParaRPr>
          </a:p>
          <a:p>
            <a:endParaRPr kumimoji="0" lang="en-US" sz="1700" b="1" i="0" u="none" strike="noStrike" kern="1200" cap="none" spc="0" normalizeH="0" baseline="0" noProof="0" dirty="0" smtClean="0">
              <a:ln>
                <a:noFill/>
              </a:ln>
              <a:solidFill>
                <a:prstClr val="black"/>
              </a:solidFill>
              <a:effectLst/>
              <a:uLnTx/>
              <a:uFillTx/>
              <a:latin typeface="Segoe UI"/>
              <a:ea typeface="+mj-ea"/>
              <a:cs typeface="+mj-cs"/>
            </a:endParaRPr>
          </a:p>
          <a:p>
            <a:pPr marL="171450" indent="-171450">
              <a:buFont typeface="Arial" panose="020B0604020202020204" pitchFamily="34" charset="0"/>
              <a:buChar char="•"/>
            </a:pPr>
            <a:r>
              <a:rPr kumimoji="0" lang="en-US" sz="1700" b="0" i="0" u="none" strike="noStrike" kern="1200" cap="none" spc="0" normalizeH="0" baseline="0" noProof="0" dirty="0" smtClean="0">
                <a:ln>
                  <a:noFill/>
                </a:ln>
                <a:solidFill>
                  <a:prstClr val="black"/>
                </a:solidFill>
                <a:effectLst/>
                <a:uLnTx/>
                <a:uFillTx/>
                <a:latin typeface="Segoe UI"/>
                <a:ea typeface="+mj-ea"/>
                <a:cs typeface="+mj-cs"/>
              </a:rPr>
              <a:t>USPTO Automated Interview Request (AIR) Form allows applicants to schedule </a:t>
            </a:r>
            <a:r>
              <a:rPr kumimoji="0" lang="en-US" sz="1700" b="0" i="0" u="none" strike="noStrike" kern="1200" cap="none" spc="0" normalizeH="0" baseline="0" noProof="0" dirty="0" err="1" smtClean="0">
                <a:ln>
                  <a:noFill/>
                </a:ln>
                <a:solidFill>
                  <a:prstClr val="black"/>
                </a:solidFill>
                <a:effectLst/>
                <a:uLnTx/>
                <a:uFillTx/>
                <a:latin typeface="Segoe UI"/>
                <a:ea typeface="+mj-ea"/>
                <a:cs typeface="+mj-cs"/>
              </a:rPr>
              <a:t>aqn</a:t>
            </a:r>
            <a:r>
              <a:rPr kumimoji="0" lang="en-US" sz="1700" b="0" i="0" u="none" strike="noStrike" kern="1200" cap="none" spc="0" normalizeH="0" baseline="0" noProof="0" dirty="0" smtClean="0">
                <a:ln>
                  <a:noFill/>
                </a:ln>
                <a:solidFill>
                  <a:prstClr val="black"/>
                </a:solidFill>
                <a:effectLst/>
                <a:uLnTx/>
                <a:uFillTx/>
                <a:latin typeface="Segoe UI"/>
                <a:ea typeface="+mj-ea"/>
                <a:cs typeface="+mj-cs"/>
              </a:rPr>
              <a:t> interview with an examiner for their pending patent application.</a:t>
            </a:r>
            <a:endParaRPr lang="en-US" b="0" dirty="0"/>
          </a:p>
        </p:txBody>
      </p:sp>
      <p:sp>
        <p:nvSpPr>
          <p:cNvPr id="4" name="Slide Number Placeholder 3"/>
          <p:cNvSpPr>
            <a:spLocks noGrp="1"/>
          </p:cNvSpPr>
          <p:nvPr>
            <p:ph type="sldNum" sz="quarter" idx="10"/>
          </p:nvPr>
        </p:nvSpPr>
        <p:spPr/>
        <p:txBody>
          <a:bodyPr/>
          <a:lstStyle/>
          <a:p>
            <a:fld id="{D5C81626-77DC-433C-B5B2-FCE530C0D509}" type="slidenum">
              <a:rPr lang="en-US" smtClean="0"/>
              <a:t>60</a:t>
            </a:fld>
            <a:endParaRPr lang="en-US" dirty="0"/>
          </a:p>
        </p:txBody>
      </p:sp>
    </p:spTree>
    <p:extLst>
      <p:ext uri="{BB962C8B-B14F-4D97-AF65-F5344CB8AC3E}">
        <p14:creationId xmlns:p14="http://schemas.microsoft.com/office/powerpoint/2010/main" val="495662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308797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smtClean="0">
                <a:solidFill>
                  <a:schemeClr val="tx1"/>
                </a:solidFill>
                <a:effectLst/>
                <a:latin typeface="Segoe UI"/>
                <a:ea typeface="+mn-ea"/>
                <a:cs typeface="+mn-cs"/>
              </a:rPr>
              <a:t>Patents Petitions Timeline online</a:t>
            </a:r>
            <a:r>
              <a:rPr lang="en-US" sz="1200" kern="1200" baseline="0" dirty="0" smtClean="0">
                <a:solidFill>
                  <a:schemeClr val="tx1"/>
                </a:solidFill>
                <a:effectLst/>
                <a:latin typeface="Segoe UI"/>
                <a:ea typeface="+mn-ea"/>
                <a:cs typeface="+mn-cs"/>
              </a:rPr>
              <a:t> screenshot at </a:t>
            </a:r>
            <a:r>
              <a:rPr kumimoji="0" lang="en-US" sz="2000" b="1" i="0" u="none" strike="noStrike" kern="1200" cap="none" spc="0" normalizeH="0" baseline="0" noProof="0" dirty="0" smtClean="0">
                <a:ln>
                  <a:noFill/>
                </a:ln>
                <a:solidFill>
                  <a:prstClr val="black"/>
                </a:solidFill>
                <a:effectLst/>
                <a:uLnTx/>
                <a:uFillTx/>
                <a:latin typeface="Segoe UI"/>
                <a:ea typeface="+mj-ea"/>
                <a:cs typeface="+mj-cs"/>
                <a:hlinkClick r:id="rId3"/>
              </a:rPr>
              <a:t>http://www.uspto.gov/patents-application-process/petitions/timeline/patents-petitions-timeline#step1</a:t>
            </a:r>
            <a:endParaRPr lang="en-US" sz="1200" kern="1200" dirty="0" smtClean="0">
              <a:solidFill>
                <a:schemeClr val="tx1"/>
              </a:solidFill>
              <a:effectLst/>
              <a:latin typeface="Segoe UI"/>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Segoe UI"/>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Based on that input, USPTO has developed a new Patents Petitions Timeline that provides easy-to-use information in a single page on our website about petitions filed with the Office.</a:t>
            </a:r>
          </a:p>
          <a:p>
            <a:pPr marL="0" lvl="0" indent="0">
              <a:buFont typeface="Arial" panose="020B0604020202020204" pitchFamily="34" charset="0"/>
              <a:buNone/>
            </a:pPr>
            <a:endParaRPr lang="en-US" sz="1200" kern="1200" dirty="0" smtClean="0">
              <a:solidFill>
                <a:schemeClr val="tx1"/>
              </a:solidFill>
              <a:effectLst/>
              <a:latin typeface="Segoe UI"/>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Petitions (for example, to revive an application, for correction of inventorship, or to file a Track 1 request) can be submitted during each stage of the patent prosecution process, and the timeline provides applicants with information on each specific petition.  Specifically, the timeline provides information relating to the deciding office, as well as information on both the historical (12-month rolling average) grant rates and the pendency of decided petitions.  The timeline also provides links to specific sections of the MPEP or other parts of the USPTO website that provide more detailed information on how to file each particular petition.</a:t>
            </a:r>
          </a:p>
          <a:p>
            <a:pPr marL="0" lvl="0" indent="0">
              <a:buFont typeface="Arial" panose="020B0604020202020204" pitchFamily="34" charset="0"/>
              <a:buNone/>
            </a:pPr>
            <a:endParaRPr lang="en-US" sz="1200" kern="1200" dirty="0" smtClean="0">
              <a:solidFill>
                <a:schemeClr val="tx1"/>
              </a:solidFill>
              <a:effectLst/>
              <a:latin typeface="Segoe UI"/>
              <a:ea typeface="+mn-ea"/>
              <a:cs typeface="+mn-cs"/>
            </a:endParaRPr>
          </a:p>
        </p:txBody>
      </p:sp>
      <p:sp>
        <p:nvSpPr>
          <p:cNvPr id="4" name="Slide Number Placeholder 3"/>
          <p:cNvSpPr>
            <a:spLocks noGrp="1"/>
          </p:cNvSpPr>
          <p:nvPr>
            <p:ph type="sldNum" sz="quarter" idx="10"/>
          </p:nvPr>
        </p:nvSpPr>
        <p:spPr/>
        <p:txBody>
          <a:bodyPr/>
          <a:lstStyle/>
          <a:p>
            <a:fld id="{C74B1ACE-5EB2-B245-8DCB-331A9858E083}" type="slidenum">
              <a:rPr lang="en-US" smtClean="0"/>
              <a:pPr/>
              <a:t>62</a:t>
            </a:fld>
            <a:endParaRPr lang="en-US" dirty="0"/>
          </a:p>
        </p:txBody>
      </p:sp>
    </p:spTree>
    <p:extLst>
      <p:ext uri="{BB962C8B-B14F-4D97-AF65-F5344CB8AC3E}">
        <p14:creationId xmlns:p14="http://schemas.microsoft.com/office/powerpoint/2010/main" val="6960245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63</a:t>
            </a:fld>
            <a:endParaRPr lang="en-US" dirty="0"/>
          </a:p>
        </p:txBody>
      </p:sp>
    </p:spTree>
    <p:extLst>
      <p:ext uri="{BB962C8B-B14F-4D97-AF65-F5344CB8AC3E}">
        <p14:creationId xmlns:p14="http://schemas.microsoft.com/office/powerpoint/2010/main" val="5180257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Based on that input, USPTO has developed a new Patents Petitions Timeline that provides easy-to-use information in a single page on our website about petitions filed with the Office.</a:t>
            </a:r>
          </a:p>
          <a:p>
            <a:pPr marL="0" lvl="0" indent="0">
              <a:buFont typeface="Arial" panose="020B0604020202020204" pitchFamily="34" charset="0"/>
              <a:buNone/>
            </a:pPr>
            <a:endParaRPr lang="en-US" sz="1200" kern="1200" dirty="0" smtClean="0">
              <a:solidFill>
                <a:schemeClr val="tx1"/>
              </a:solidFill>
              <a:effectLst/>
              <a:latin typeface="Segoe UI"/>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Petitions (for example, to revive an application, for correction of inventorship, or to file a Track 1 request) can be submitted during each stage of the patent prosecution process, and the timeline provides applicants with information on each specific petition.  Specifically, the timeline provides information relating to the deciding office, as well as information on both the historical (12-month rolling average) grant rates and the pendency of decided petitions.  The timeline also provides links to specific sections of the MPEP or other parts of the USPTO website that provide more detailed information on how to file each particular petition.</a:t>
            </a:r>
          </a:p>
          <a:p>
            <a:pPr marL="0" lvl="0" indent="0">
              <a:buFont typeface="Arial" panose="020B0604020202020204" pitchFamily="34" charset="0"/>
              <a:buNone/>
            </a:pPr>
            <a:endParaRPr lang="en-US" sz="1200" kern="1200" dirty="0" smtClean="0">
              <a:solidFill>
                <a:schemeClr val="tx1"/>
              </a:solidFill>
              <a:effectLst/>
              <a:latin typeface="Segoe UI"/>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By providing as much detailed information as possible at every stage of the patent prosecution process, our customers will be able to make more informed decisions on when and how to file a petition and who to contact with questions.  Accordingly, the Patents Petition Timeline supports the USPTO’s Enhanced Patent Quality Initiative of providing excellent customer service.</a:t>
            </a:r>
          </a:p>
          <a:p>
            <a:pPr marL="0" lvl="0" indent="0">
              <a:buFont typeface="Arial" panose="020B0604020202020204" pitchFamily="34" charset="0"/>
              <a:buNone/>
            </a:pPr>
            <a:endParaRPr lang="en-US" sz="1200" kern="1200" dirty="0" smtClean="0">
              <a:solidFill>
                <a:schemeClr val="tx1"/>
              </a:solidFill>
              <a:effectLst/>
              <a:latin typeface="Segoe UI"/>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And it also furthers the USPTO’s Open Data initiative by taking another step towards increasing the transparency of the USPTO and making our data open and accessible to the public.</a:t>
            </a:r>
          </a:p>
          <a:p>
            <a:r>
              <a:rPr lang="en-US" dirty="0" smtClean="0"/>
              <a:t>__________</a:t>
            </a:r>
          </a:p>
          <a:p>
            <a:endParaRPr lang="en-US" dirty="0" smtClean="0"/>
          </a:p>
          <a:p>
            <a:r>
              <a:rPr lang="en-US" dirty="0" smtClean="0"/>
              <a:t>Found under Patents:  Application Process/Petitions…there’s the Patents Petitions Timeline</a:t>
            </a:r>
          </a:p>
          <a:p>
            <a:endParaRPr lang="en-US" dirty="0" smtClean="0"/>
          </a:p>
          <a:p>
            <a:r>
              <a:rPr lang="en-US" dirty="0" smtClean="0"/>
              <a:t>Identifies</a:t>
            </a:r>
            <a:r>
              <a:rPr lang="en-US" baseline="0" dirty="0" smtClean="0"/>
              <a:t> petitions available at various times during prosecution:</a:t>
            </a:r>
          </a:p>
          <a:p>
            <a:pPr marL="171450" indent="-171450">
              <a:buFont typeface="Arial" panose="020B0604020202020204" pitchFamily="34" charset="0"/>
              <a:buChar char="•"/>
            </a:pPr>
            <a:r>
              <a:rPr lang="en-US" b="1" baseline="0" dirty="0" smtClean="0"/>
              <a:t>Prior to examination</a:t>
            </a:r>
            <a:endParaRPr lang="en-US" b="1"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64</a:t>
            </a:fld>
            <a:endParaRPr lang="en-US" dirty="0"/>
          </a:p>
        </p:txBody>
      </p:sp>
    </p:spTree>
    <p:extLst>
      <p:ext uri="{BB962C8B-B14F-4D97-AF65-F5344CB8AC3E}">
        <p14:creationId xmlns:p14="http://schemas.microsoft.com/office/powerpoint/2010/main" val="25982404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The ePetition option is currently</a:t>
            </a:r>
            <a:r>
              <a:rPr lang="en-US" sz="1200" kern="1200" baseline="0" dirty="0" smtClean="0">
                <a:solidFill>
                  <a:schemeClr val="tx1"/>
                </a:solidFill>
                <a:effectLst/>
                <a:latin typeface="Segoe UI"/>
                <a:ea typeface="+mn-ea"/>
                <a:cs typeface="+mn-cs"/>
              </a:rPr>
              <a:t> available for 12 petitions types. </a:t>
            </a:r>
            <a:r>
              <a:rPr lang="en-US" sz="1200" kern="1200" dirty="0" smtClean="0">
                <a:solidFill>
                  <a:schemeClr val="tx1"/>
                </a:solidFill>
                <a:effectLst/>
                <a:latin typeface="Segoe UI"/>
                <a:ea typeface="+mn-ea"/>
                <a:cs typeface="+mn-cs"/>
              </a:rPr>
              <a:t>ePetitions are completely filled out online and decisions are instantaneous.</a:t>
            </a:r>
          </a:p>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65</a:t>
            </a:fld>
            <a:endParaRPr lang="en-US" dirty="0"/>
          </a:p>
        </p:txBody>
      </p:sp>
    </p:spTree>
    <p:extLst>
      <p:ext uri="{BB962C8B-B14F-4D97-AF65-F5344CB8AC3E}">
        <p14:creationId xmlns:p14="http://schemas.microsoft.com/office/powerpoint/2010/main" val="3403854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Based on that input, USPTO has developed a new Patents Petitions Timeline that provides easy-to-use information in a single page on our website about petitions filed with the Office.</a:t>
            </a:r>
          </a:p>
          <a:p>
            <a:pPr marL="0" lvl="0" indent="0">
              <a:buFont typeface="Arial" panose="020B0604020202020204" pitchFamily="34" charset="0"/>
              <a:buNone/>
            </a:pPr>
            <a:endParaRPr lang="en-US" sz="1200" kern="1200" dirty="0" smtClean="0">
              <a:solidFill>
                <a:schemeClr val="tx1"/>
              </a:solidFill>
              <a:effectLst/>
              <a:latin typeface="Segoe UI"/>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Petitions (for example, to revive an application, for correction of inventorship, or to file a Track 1 request) can be submitted during each stage of the patent prosecution process, and the timeline provides applicants with information on each specific petition.  Specifically, the timeline provides information relating to the deciding office, as well as information on both the historical (12-month rolling average) grant rates and the pendency of decided petitions.  The timeline also provides links to specific sections of the MPEP or other parts of the USPTO website that provide more detailed information on how to file each particular petition.</a:t>
            </a:r>
          </a:p>
          <a:p>
            <a:pPr marL="0" lvl="0" indent="0">
              <a:buFont typeface="Arial" panose="020B0604020202020204" pitchFamily="34" charset="0"/>
              <a:buNone/>
            </a:pPr>
            <a:endParaRPr lang="en-US" sz="1200" kern="1200" dirty="0" smtClean="0">
              <a:solidFill>
                <a:schemeClr val="tx1"/>
              </a:solidFill>
              <a:effectLst/>
              <a:latin typeface="Segoe UI"/>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By providing as much detailed information as possible at every stage of the patent prosecution process, our customers will be able to make more informed decisions on when and how to file a petition and who to contact with questions.  Accordingly, the Patents Petition Timeline supports the USPTO’s Enhanced Patent Quality Initiative of providing excellent customer service.</a:t>
            </a:r>
          </a:p>
          <a:p>
            <a:pPr marL="0" lvl="0" indent="0">
              <a:buFont typeface="Arial" panose="020B0604020202020204" pitchFamily="34" charset="0"/>
              <a:buNone/>
            </a:pPr>
            <a:endParaRPr lang="en-US" sz="1200" kern="1200" dirty="0" smtClean="0">
              <a:solidFill>
                <a:schemeClr val="tx1"/>
              </a:solidFill>
              <a:effectLst/>
              <a:latin typeface="Segoe UI"/>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And it also furthers the USPTO’s Open Data initiative by taking another step towards increasing the transparency of the USPTO and making our data open and accessible to the public.</a:t>
            </a:r>
          </a:p>
          <a:p>
            <a:r>
              <a:rPr lang="en-US" dirty="0" smtClean="0"/>
              <a:t>__________</a:t>
            </a:r>
          </a:p>
          <a:p>
            <a:endParaRPr lang="en-US" dirty="0" smtClean="0"/>
          </a:p>
          <a:p>
            <a:r>
              <a:rPr lang="en-US" dirty="0" smtClean="0"/>
              <a:t>Found under Patents:  Application Process/Petitions…there’s the Patents Petitions Timeline</a:t>
            </a:r>
          </a:p>
          <a:p>
            <a:endParaRPr lang="en-US" dirty="0" smtClean="0"/>
          </a:p>
          <a:p>
            <a:r>
              <a:rPr lang="en-US" dirty="0" smtClean="0"/>
              <a:t>Identifies</a:t>
            </a:r>
            <a:r>
              <a:rPr lang="en-US" baseline="0" dirty="0" smtClean="0"/>
              <a:t> petitions available at various times during prosecution:</a:t>
            </a:r>
          </a:p>
          <a:p>
            <a:pPr marL="171450" indent="-171450">
              <a:buFont typeface="Arial" panose="020B0604020202020204" pitchFamily="34" charset="0"/>
              <a:buChar char="•"/>
            </a:pPr>
            <a:r>
              <a:rPr lang="en-US" b="1" baseline="0" dirty="0" smtClean="0"/>
              <a:t>Prior to examination</a:t>
            </a:r>
            <a:endParaRPr lang="en-US" b="1"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66</a:t>
            </a:fld>
            <a:endParaRPr lang="en-US" dirty="0"/>
          </a:p>
        </p:txBody>
      </p:sp>
    </p:spTree>
    <p:extLst>
      <p:ext uri="{BB962C8B-B14F-4D97-AF65-F5344CB8AC3E}">
        <p14:creationId xmlns:p14="http://schemas.microsoft.com/office/powerpoint/2010/main" val="3239508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Segoe UI"/>
                <a:ea typeface="+mn-ea"/>
                <a:cs typeface="+mn-cs"/>
              </a:rPr>
              <a:t>The ePetition option is currently</a:t>
            </a:r>
            <a:r>
              <a:rPr lang="en-US" sz="1200" kern="1200" baseline="0" dirty="0" smtClean="0">
                <a:solidFill>
                  <a:schemeClr val="tx1"/>
                </a:solidFill>
                <a:effectLst/>
                <a:latin typeface="Segoe UI"/>
                <a:ea typeface="+mn-ea"/>
                <a:cs typeface="+mn-cs"/>
              </a:rPr>
              <a:t> available for 12 petitions types. </a:t>
            </a:r>
            <a:r>
              <a:rPr lang="en-US" sz="1200" kern="1200" dirty="0" smtClean="0">
                <a:solidFill>
                  <a:schemeClr val="tx1"/>
                </a:solidFill>
                <a:effectLst/>
                <a:latin typeface="Segoe UI"/>
                <a:ea typeface="+mn-ea"/>
                <a:cs typeface="+mn-cs"/>
              </a:rPr>
              <a:t>ePetitions are completely filled out online and decisions are instantaneous.</a:t>
            </a:r>
          </a:p>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67</a:t>
            </a:fld>
            <a:endParaRPr lang="en-US" dirty="0"/>
          </a:p>
        </p:txBody>
      </p:sp>
    </p:spTree>
    <p:extLst>
      <p:ext uri="{BB962C8B-B14F-4D97-AF65-F5344CB8AC3E}">
        <p14:creationId xmlns:p14="http://schemas.microsoft.com/office/powerpoint/2010/main" val="34152819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41502873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156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A before and after diagram of Prosecution Enhancements is shown.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In the before portion of the diagram is a picture of a rubber stamp with the word “Rejected” shown which is blurry.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In the after portion of the diagram is a picture of a rubber stamp with the word “Rejected” shown clearly with other text showing a clarified prosecution record.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As part of the Enhanced Patent Quality Initiative we have looked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Prosecution Enhancements which clarifying the scope of the claims and the entire prosecution record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We established a pilot program to address clarity of the record, where examiners assess best practices to achieve record clarity—whether by putting interpretations of key claim terms on the record, by more completely recording an interview summary, or by documenting reasons for allowance. </a:t>
            </a: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73017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71</a:t>
            </a:fld>
            <a:endParaRPr lang="en-US" dirty="0"/>
          </a:p>
        </p:txBody>
      </p:sp>
    </p:spTree>
    <p:extLst>
      <p:ext uri="{BB962C8B-B14F-4D97-AF65-F5344CB8AC3E}">
        <p14:creationId xmlns:p14="http://schemas.microsoft.com/office/powerpoint/2010/main" val="7518661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72</a:t>
            </a:fld>
            <a:endParaRPr lang="en-US" dirty="0"/>
          </a:p>
        </p:txBody>
      </p:sp>
    </p:spTree>
    <p:extLst>
      <p:ext uri="{BB962C8B-B14F-4D97-AF65-F5344CB8AC3E}">
        <p14:creationId xmlns:p14="http://schemas.microsoft.com/office/powerpoint/2010/main" val="17207091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74</a:t>
            </a:fld>
            <a:endParaRPr lang="en-US" dirty="0"/>
          </a:p>
        </p:txBody>
      </p:sp>
    </p:spTree>
    <p:extLst>
      <p:ext uri="{BB962C8B-B14F-4D97-AF65-F5344CB8AC3E}">
        <p14:creationId xmlns:p14="http://schemas.microsoft.com/office/powerpoint/2010/main" val="3009761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10692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77</a:t>
            </a:fld>
            <a:endParaRPr lang="en-US" dirty="0"/>
          </a:p>
        </p:txBody>
      </p:sp>
    </p:spTree>
    <p:extLst>
      <p:ext uri="{BB962C8B-B14F-4D97-AF65-F5344CB8AC3E}">
        <p14:creationId xmlns:p14="http://schemas.microsoft.com/office/powerpoint/2010/main" val="10745261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78</a:t>
            </a:fld>
            <a:endParaRPr lang="en-US" dirty="0"/>
          </a:p>
        </p:txBody>
      </p:sp>
    </p:spTree>
    <p:extLst>
      <p:ext uri="{BB962C8B-B14F-4D97-AF65-F5344CB8AC3E}">
        <p14:creationId xmlns:p14="http://schemas.microsoft.com/office/powerpoint/2010/main" val="2965609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For</a:t>
            </a:r>
            <a:r>
              <a:rPr lang="en-US" sz="1200" baseline="0" dirty="0" smtClean="0"/>
              <a:t> additional information on the Clarity of the Record Pilot, including training materials, please visit our public-facing webpage at </a:t>
            </a:r>
            <a:r>
              <a:rPr kumimoji="0" lang="en-US" sz="2000" b="1" i="0" u="sng" strike="noStrike" kern="1200" cap="none" spc="0" normalizeH="0" baseline="0" noProof="0" dirty="0" smtClean="0">
                <a:ln>
                  <a:noFill/>
                </a:ln>
                <a:solidFill>
                  <a:prstClr val="black"/>
                </a:solidFill>
                <a:effectLst/>
                <a:uLnTx/>
                <a:uFillTx/>
                <a:latin typeface="Segoe UI"/>
                <a:ea typeface="+mj-ea"/>
                <a:cs typeface="+mj-cs"/>
                <a:hlinkClick r:id="rId3"/>
              </a:rPr>
              <a:t>http://www.uspto.gov/patent/initiatives/clarity-record-pilot</a:t>
            </a:r>
            <a:endParaRPr lang="en-US" sz="2000" dirty="0" smtClean="0"/>
          </a:p>
        </p:txBody>
      </p:sp>
      <p:sp>
        <p:nvSpPr>
          <p:cNvPr id="4" name="Slide Number Placeholder 3"/>
          <p:cNvSpPr>
            <a:spLocks noGrp="1"/>
          </p:cNvSpPr>
          <p:nvPr>
            <p:ph type="sldNum" sz="quarter" idx="10"/>
          </p:nvPr>
        </p:nvSpPr>
        <p:spPr/>
        <p:txBody>
          <a:bodyPr/>
          <a:lstStyle/>
          <a:p>
            <a:fld id="{C74B1ACE-5EB2-B245-8DCB-331A9858E083}" type="slidenum">
              <a:rPr lang="en-US" smtClean="0"/>
              <a:pPr/>
              <a:t>79</a:t>
            </a:fld>
            <a:endParaRPr lang="en-US" dirty="0"/>
          </a:p>
        </p:txBody>
      </p:sp>
    </p:spTree>
    <p:extLst>
      <p:ext uri="{BB962C8B-B14F-4D97-AF65-F5344CB8AC3E}">
        <p14:creationId xmlns:p14="http://schemas.microsoft.com/office/powerpoint/2010/main" val="36455995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5511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30450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910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before and after diagram of Post-Examination Enhancements is shown.</a:t>
            </a:r>
          </a:p>
          <a:p>
            <a:endParaRPr lang="en-US" baseline="0" dirty="0" smtClean="0"/>
          </a:p>
          <a:p>
            <a:r>
              <a:rPr lang="en-US" baseline="0" dirty="0" smtClean="0"/>
              <a:t>In the before portion of the diagram is a picture of a patent prosecution process map with a diagram of the PTAB not connected to the patent prosecution map. </a:t>
            </a:r>
          </a:p>
          <a:p>
            <a:endParaRPr lang="en-US" baseline="0" dirty="0" smtClean="0"/>
          </a:p>
          <a:p>
            <a:r>
              <a:rPr lang="en-US" baseline="0" dirty="0" smtClean="0"/>
              <a:t>In the after portion of the diagram is a picture of a patent prosecution process map with a diagram of the PTAB connected to the patent prosecution map showing enriched patent prosecution with information from post grant proceedings provided to the prosecution process.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20953018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36106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4593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69766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Tree>
    <p:extLst>
      <p:ext uri="{BB962C8B-B14F-4D97-AF65-F5344CB8AC3E}">
        <p14:creationId xmlns:p14="http://schemas.microsoft.com/office/powerpoint/2010/main" val="39937520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5871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19730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06033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07421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4989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0701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A before and after diagram of Improving Evaluation of examination is shown.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In the before portion of the diagram is a picture of many different evaluation methods used during the quality review process of an application.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In the after portion of the diagram is a picture of clarity and correctness evaluation methods used during the quality review process of an application which represents a unified quality review process which focuses squarely on correctness and clarity</a:t>
            </a:r>
          </a:p>
          <a:p>
            <a:pPr marL="171450" marR="0" lvl="0" indent="-171450" algn="l" defTabSz="457200" rtl="0" eaLnBrk="1" fontAlgn="auto" latinLnBrk="0" hangingPunct="1">
              <a:lnSpc>
                <a:spcPct val="150000"/>
              </a:lnSpc>
              <a:spcBef>
                <a:spcPts val="0"/>
              </a:spcBef>
              <a:spcAft>
                <a:spcPts val="120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4572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We have developed some new quality control measures that we believe will make a big difference.</a:t>
            </a:r>
          </a:p>
          <a:p>
            <a:pPr marL="171450" marR="0" lvl="0" indent="-171450" algn="l" defTabSz="4572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We focus to the same degree on correctness of a patentability decision and clarity of the record.  </a:t>
            </a:r>
            <a:endParaRPr kumimoji="0" lang="en-US"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4572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We did not capture our review results in a single database, making it very difficult to identify trouble spots.  </a:t>
            </a:r>
            <a:endParaRPr kumimoji="0" lang="en-US"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457200" rtl="0" eaLnBrk="1" fontAlgn="auto" latinLnBrk="0" hangingPunct="1">
              <a:lnSpc>
                <a:spcPct val="150000"/>
              </a:lnSpc>
              <a:spcBef>
                <a:spcPts val="0"/>
              </a:spcBef>
              <a:spcAft>
                <a:spcPts val="1200"/>
              </a:spcAft>
              <a:buClrTx/>
              <a:buSzTx/>
              <a:buFont typeface="Arial" panose="020B0604020202020204" pitchFamily="34" charset="0"/>
              <a:buChar char="•"/>
              <a:tabLst/>
              <a:defRPr/>
            </a:pPr>
            <a:endParaRPr kumimoji="0" lang="en-US" sz="105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indent="0">
              <a:buFont typeface="Arial" panose="020B0604020202020204" pitchFamily="34" charset="0"/>
              <a:buNone/>
            </a:pPr>
            <a:endParaRPr lang="en-US" dirty="0" smtClean="0"/>
          </a:p>
        </p:txBody>
      </p:sp>
    </p:spTree>
    <p:extLst>
      <p:ext uri="{BB962C8B-B14F-4D97-AF65-F5344CB8AC3E}">
        <p14:creationId xmlns:p14="http://schemas.microsoft.com/office/powerpoint/2010/main" val="29940744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6424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08676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43634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p>
        </p:txBody>
      </p:sp>
      <p:sp>
        <p:nvSpPr>
          <p:cNvPr id="4" name="Slide Number Placeholder 3"/>
          <p:cNvSpPr>
            <a:spLocks noGrp="1"/>
          </p:cNvSpPr>
          <p:nvPr>
            <p:ph type="sldNum" sz="quarter" idx="10"/>
          </p:nvPr>
        </p:nvSpPr>
        <p:spPr/>
        <p:txBody>
          <a:bodyPr/>
          <a:lstStyle/>
          <a:p>
            <a:fld id="{C74B1ACE-5EB2-B245-8DCB-331A9858E083}"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21110935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Open Data Portal:  Developer Hub USPTO</a:t>
            </a:r>
            <a:r>
              <a:rPr lang="en-US" baseline="0" dirty="0" smtClean="0"/>
              <a:t> -</a:t>
            </a:r>
            <a:r>
              <a:rPr lang="en-US" dirty="0" smtClean="0"/>
              <a:t> derive new and sustainable ways to expose data and provide a platform for to get data “faster and easier”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p:txBody>
      </p:sp>
      <p:sp>
        <p:nvSpPr>
          <p:cNvPr id="4" name="Slide Number Placeholder 3"/>
          <p:cNvSpPr>
            <a:spLocks noGrp="1"/>
          </p:cNvSpPr>
          <p:nvPr>
            <p:ph type="sldNum" sz="quarter" idx="10"/>
          </p:nvPr>
        </p:nvSpPr>
        <p:spPr/>
        <p:txBody>
          <a:bodyPr/>
          <a:lstStyle/>
          <a:p>
            <a:fld id="{F270E4A5-2D54-418F-83BE-A3785EB21964}" type="slidenum">
              <a:rPr lang="en-US" smtClean="0"/>
              <a:t>107</a:t>
            </a:fld>
            <a:endParaRPr lang="en-US" dirty="0"/>
          </a:p>
        </p:txBody>
      </p:sp>
    </p:spTree>
    <p:extLst>
      <p:ext uri="{BB962C8B-B14F-4D97-AF65-F5344CB8AC3E}">
        <p14:creationId xmlns:p14="http://schemas.microsoft.com/office/powerpoint/2010/main" val="33909550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Locating Patent Data on data website screenshot</a:t>
            </a:r>
            <a:r>
              <a:rPr lang="en-US" baseline="0" dirty="0" smtClean="0"/>
              <a:t> at </a:t>
            </a:r>
            <a:r>
              <a:rPr kumimoji="0" lang="en-US" sz="3000" b="1" i="0" u="none" strike="noStrike" kern="1200" cap="none" spc="0" normalizeH="0" baseline="0" noProof="0" dirty="0" smtClean="0">
                <a:ln>
                  <a:noFill/>
                </a:ln>
                <a:solidFill>
                  <a:srgbClr val="121BD4"/>
                </a:solidFill>
                <a:effectLst/>
                <a:uLnTx/>
                <a:uFillTx/>
                <a:latin typeface="Segoe UI"/>
                <a:ea typeface="+mj-ea"/>
                <a:cs typeface="+mj-cs"/>
                <a:hlinkClick r:id="rId3"/>
              </a:rPr>
              <a:t>https://developer.uspto.gov</a:t>
            </a:r>
            <a:r>
              <a:rPr kumimoji="0" lang="en-US" sz="3000" b="1" i="0" u="none" strike="noStrike" kern="1200" cap="none" spc="0" normalizeH="0" baseline="0" noProof="0" dirty="0" smtClean="0">
                <a:ln>
                  <a:noFill/>
                </a:ln>
                <a:solidFill>
                  <a:srgbClr val="121BD4"/>
                </a:solidFill>
                <a:effectLst/>
                <a:uLnTx/>
                <a:uFillTx/>
                <a:latin typeface="Segoe UI"/>
                <a:ea typeface="+mj-ea"/>
                <a:cs typeface="+mj-cs"/>
              </a:rPr>
              <a:t>/</a:t>
            </a:r>
          </a:p>
          <a:p>
            <a:pPr marL="171450" indent="-171450">
              <a:buFont typeface="Arial" panose="020B0604020202020204" pitchFamily="34" charset="0"/>
              <a:buChar char="•"/>
            </a:pPr>
            <a:r>
              <a:rPr kumimoji="0" lang="en-US" sz="3000" b="0" i="0" u="none" strike="noStrike" kern="1200" cap="none" spc="0" normalizeH="0" baseline="0" noProof="0" dirty="0" smtClean="0">
                <a:ln>
                  <a:noFill/>
                </a:ln>
                <a:solidFill>
                  <a:srgbClr val="121BD4"/>
                </a:solidFill>
                <a:effectLst/>
                <a:uLnTx/>
                <a:uFillTx/>
                <a:latin typeface="Segoe UI"/>
                <a:ea typeface="+mj-ea"/>
                <a:cs typeface="+mj-cs"/>
              </a:rPr>
              <a:t>Locating patent data</a:t>
            </a:r>
          </a:p>
          <a:p>
            <a:pPr marL="171450" indent="-171450">
              <a:buFont typeface="Arial" panose="020B0604020202020204" pitchFamily="34" charset="0"/>
              <a:buChar char="•"/>
            </a:pPr>
            <a:r>
              <a:rPr kumimoji="0" lang="en-US" sz="3000" b="0" i="0" u="none" strike="noStrike" kern="1200" cap="none" spc="0" normalizeH="0" baseline="0" noProof="0" dirty="0" smtClean="0">
                <a:ln>
                  <a:noFill/>
                </a:ln>
                <a:solidFill>
                  <a:srgbClr val="121BD4"/>
                </a:solidFill>
                <a:effectLst/>
                <a:uLnTx/>
                <a:uFillTx/>
                <a:latin typeface="Segoe UI"/>
                <a:ea typeface="+mj-ea"/>
                <a:cs typeface="+mj-cs"/>
              </a:rPr>
              <a:t>USPTO APIs</a:t>
            </a:r>
          </a:p>
          <a:p>
            <a:pPr marL="171450" indent="-171450">
              <a:buFont typeface="Arial" panose="020B0604020202020204" pitchFamily="34" charset="0"/>
              <a:buChar char="•"/>
            </a:pPr>
            <a:r>
              <a:rPr kumimoji="0" lang="en-US" sz="3000" b="0" i="0" u="none" strike="noStrike" kern="1200" cap="none" spc="0" normalizeH="0" baseline="0" noProof="0" dirty="0" smtClean="0">
                <a:ln>
                  <a:noFill/>
                </a:ln>
                <a:solidFill>
                  <a:srgbClr val="121BD4"/>
                </a:solidFill>
                <a:effectLst/>
                <a:uLnTx/>
                <a:uFillTx/>
                <a:latin typeface="Segoe UI"/>
                <a:ea typeface="+mj-ea"/>
                <a:cs typeface="+mj-cs"/>
              </a:rPr>
              <a:t>Utility Patent Applications &amp; Grant Count</a:t>
            </a:r>
            <a:endParaRPr lang="en-US" b="0" dirty="0"/>
          </a:p>
        </p:txBody>
      </p:sp>
      <p:sp>
        <p:nvSpPr>
          <p:cNvPr id="4" name="Slide Number Placeholder 3"/>
          <p:cNvSpPr>
            <a:spLocks noGrp="1"/>
          </p:cNvSpPr>
          <p:nvPr>
            <p:ph type="sldNum" sz="quarter" idx="10"/>
          </p:nvPr>
        </p:nvSpPr>
        <p:spPr/>
        <p:txBody>
          <a:bodyPr/>
          <a:lstStyle/>
          <a:p>
            <a:fld id="{D4728410-2F43-4F67-BBD8-68E66B6141B7}" type="slidenum">
              <a:rPr lang="en-US" smtClean="0"/>
              <a:t>108</a:t>
            </a:fld>
            <a:endParaRPr lang="en-US" dirty="0"/>
          </a:p>
        </p:txBody>
      </p:sp>
    </p:spTree>
    <p:extLst>
      <p:ext uri="{BB962C8B-B14F-4D97-AF65-F5344CB8AC3E}">
        <p14:creationId xmlns:p14="http://schemas.microsoft.com/office/powerpoint/2010/main" val="10648727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a:t>
            </a:r>
            <a:r>
              <a:rPr lang="en-US" baseline="0" dirty="0" smtClean="0"/>
              <a:t> below </a:t>
            </a:r>
            <a:r>
              <a:rPr lang="en-US" dirty="0" smtClean="0"/>
              <a:t>link to download</a:t>
            </a:r>
            <a:r>
              <a:rPr lang="en-US" baseline="0" dirty="0" smtClean="0"/>
              <a:t> data.</a:t>
            </a:r>
          </a:p>
          <a:p>
            <a:r>
              <a:rPr lang="en-US" baseline="0" dirty="0" smtClean="0"/>
              <a:t>https://developer.uspto.gov/visualization/utility-patent-application-grant-count-2-visuals</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270E4A5-2D54-418F-83BE-A3785EB21964}" type="slidenum">
              <a:rPr lang="en-US" smtClean="0"/>
              <a:t>109</a:t>
            </a:fld>
            <a:endParaRPr lang="en-US" dirty="0"/>
          </a:p>
        </p:txBody>
      </p:sp>
    </p:spTree>
    <p:extLst>
      <p:ext uri="{BB962C8B-B14F-4D97-AF65-F5344CB8AC3E}">
        <p14:creationId xmlns:p14="http://schemas.microsoft.com/office/powerpoint/2010/main" val="13082648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See the below link to download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https://developer.uspto.gov/visualization/technology-class-treemap-state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270E4A5-2D54-418F-83BE-A3785EB21964}" type="slidenum">
              <a:rPr lang="en-US" smtClean="0"/>
              <a:t>110</a:t>
            </a:fld>
            <a:endParaRPr lang="en-US" dirty="0"/>
          </a:p>
        </p:txBody>
      </p:sp>
    </p:spTree>
    <p:extLst>
      <p:ext uri="{BB962C8B-B14F-4D97-AF65-F5344CB8AC3E}">
        <p14:creationId xmlns:p14="http://schemas.microsoft.com/office/powerpoint/2010/main" val="19712390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a:t>
            </a:r>
            <a:r>
              <a:rPr lang="en-US" baseline="0" dirty="0" smtClean="0"/>
              <a:t> below </a:t>
            </a:r>
            <a:r>
              <a:rPr lang="en-US" dirty="0" smtClean="0"/>
              <a:t>link to download</a:t>
            </a:r>
            <a:r>
              <a:rPr lang="en-US" baseline="0" dirty="0" smtClean="0"/>
              <a:t> data.</a:t>
            </a:r>
          </a:p>
          <a:p>
            <a:r>
              <a:rPr lang="en-US" baseline="0" dirty="0" smtClean="0"/>
              <a:t>https://developer.uspto.gov/visualization/technology-class-treemap-state</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270E4A5-2D54-418F-83BE-A3785EB21964}" type="slidenum">
              <a:rPr lang="en-US" smtClean="0"/>
              <a:t>111</a:t>
            </a:fld>
            <a:endParaRPr lang="en-US" dirty="0"/>
          </a:p>
        </p:txBody>
      </p:sp>
    </p:spTree>
    <p:extLst>
      <p:ext uri="{BB962C8B-B14F-4D97-AF65-F5344CB8AC3E}">
        <p14:creationId xmlns:p14="http://schemas.microsoft.com/office/powerpoint/2010/main" val="41744515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See the below link to download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smtClean="0">
                <a:ln>
                  <a:noFill/>
                </a:ln>
                <a:solidFill>
                  <a:srgbClr val="1F497D"/>
                </a:solidFill>
                <a:effectLst/>
                <a:uLnTx/>
                <a:uFillTx/>
                <a:latin typeface="Arial" panose="020B0604020202020204" pitchFamily="34" charset="0"/>
                <a:ea typeface="Times New Roman" panose="02020603050405020304" pitchFamily="18" charset="0"/>
                <a:cs typeface="+mn-cs"/>
                <a:hlinkClick r:id="rId3"/>
              </a:rPr>
              <a:t>https://developer.uspto.gov/visualization/utility-patents-state-over-time</a:t>
            </a: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endParaRPr lang="en-US" dirty="0"/>
          </a:p>
        </p:txBody>
      </p:sp>
    </p:spTree>
    <p:extLst>
      <p:ext uri="{BB962C8B-B14F-4D97-AF65-F5344CB8AC3E}">
        <p14:creationId xmlns:p14="http://schemas.microsoft.com/office/powerpoint/2010/main" val="3750488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before and after diagram of Search and Training enhancements are represented.</a:t>
            </a:r>
          </a:p>
          <a:p>
            <a:endParaRPr lang="en-US" baseline="0" dirty="0" smtClean="0"/>
          </a:p>
          <a:p>
            <a:r>
              <a:rPr lang="en-US" baseline="0" dirty="0" smtClean="0"/>
              <a:t>In the before portion of the diagram is a picture of many different prior art references in one large stack is shown. </a:t>
            </a:r>
          </a:p>
          <a:p>
            <a:endParaRPr lang="en-US" baseline="0" dirty="0" smtClean="0"/>
          </a:p>
          <a:p>
            <a:r>
              <a:rPr lang="en-US" baseline="0" dirty="0" smtClean="0"/>
              <a:t>In the after portion of the diagram is a picture of many different prior art references in a stack is shown with a magnify glass showing three references from the stack which represents the ne</a:t>
            </a:r>
            <a:r>
              <a:rPr lang="en-US" dirty="0" smtClean="0"/>
              <a:t>w tools</a:t>
            </a:r>
            <a:r>
              <a:rPr lang="en-US" baseline="0" dirty="0" smtClean="0"/>
              <a:t> being developed in the enhanced patent quality initiative to assist in identifying the best prior art.</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2608234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Community Café website - </a:t>
            </a:r>
            <a:r>
              <a:rPr kumimoji="0" lang="en-US" sz="2000" b="1" i="0" u="none" strike="noStrike" kern="1200" cap="none" spc="0" normalizeH="0" baseline="0" noProof="0" dirty="0" smtClean="0">
                <a:ln>
                  <a:noFill/>
                </a:ln>
                <a:solidFill>
                  <a:prstClr val="black"/>
                </a:solidFill>
                <a:effectLst/>
                <a:uLnTx/>
                <a:uFillTx/>
                <a:latin typeface="Segoe UI"/>
                <a:ea typeface="+mj-ea"/>
                <a:cs typeface="+mj-cs"/>
                <a:hlinkClick r:id="rId3"/>
              </a:rPr>
              <a:t>https://developer.uspto.gov/community</a:t>
            </a:r>
            <a:endParaRPr lang="en-US" dirty="0"/>
          </a:p>
        </p:txBody>
      </p:sp>
      <p:sp>
        <p:nvSpPr>
          <p:cNvPr id="4" name="Slide Number Placeholder 3"/>
          <p:cNvSpPr>
            <a:spLocks noGrp="1"/>
          </p:cNvSpPr>
          <p:nvPr>
            <p:ph type="sldNum" sz="quarter" idx="10"/>
          </p:nvPr>
        </p:nvSpPr>
        <p:spPr/>
        <p:txBody>
          <a:bodyPr/>
          <a:lstStyle/>
          <a:p>
            <a:fld id="{F270E4A5-2D54-418F-83BE-A3785EB21964}" type="slidenum">
              <a:rPr lang="en-US" smtClean="0"/>
              <a:t>113</a:t>
            </a:fld>
            <a:endParaRPr lang="en-US" dirty="0"/>
          </a:p>
        </p:txBody>
      </p:sp>
    </p:spTree>
    <p:extLst>
      <p:ext uri="{BB962C8B-B14F-4D97-AF65-F5344CB8AC3E}">
        <p14:creationId xmlns:p14="http://schemas.microsoft.com/office/powerpoint/2010/main" val="16212119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72BE4-0B30-46FE-B355-82BD29BB312B}" type="slidenum">
              <a:rPr lang="en-US" smtClean="0"/>
              <a:t>114</a:t>
            </a:fld>
            <a:endParaRPr lang="en-US" dirty="0"/>
          </a:p>
        </p:txBody>
      </p:sp>
    </p:spTree>
    <p:extLst>
      <p:ext uri="{BB962C8B-B14F-4D97-AF65-F5344CB8AC3E}">
        <p14:creationId xmlns:p14="http://schemas.microsoft.com/office/powerpoint/2010/main" val="2824455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Quality Metrics Redefined</a:t>
            </a:r>
            <a:endParaRPr lang="en-US" u="sng" dirty="0" smtClean="0"/>
          </a:p>
          <a:p>
            <a:r>
              <a:rPr lang="en-US" i="0" u="none" dirty="0" smtClean="0"/>
              <a:t>Product</a:t>
            </a:r>
            <a:r>
              <a:rPr lang="en-US" i="0" u="none" baseline="0" dirty="0" smtClean="0"/>
              <a:t> Indicators – Master Review Rom – Capturing both correctness and clarity of examiners’ final work product using uniform criteria gathered in a singe database.</a:t>
            </a:r>
          </a:p>
          <a:p>
            <a:pPr marL="171450" indent="-171450">
              <a:buFont typeface="Arial" panose="020B0604020202020204" pitchFamily="34" charset="0"/>
              <a:buChar char="•"/>
            </a:pPr>
            <a:r>
              <a:rPr lang="en-US" i="0" u="none" baseline="0" dirty="0" smtClean="0"/>
              <a:t>Final Disposition Compliance</a:t>
            </a:r>
          </a:p>
          <a:p>
            <a:pPr marL="171450" indent="-171450">
              <a:buFont typeface="Arial" panose="020B0604020202020204" pitchFamily="34" charset="0"/>
              <a:buChar char="•"/>
            </a:pPr>
            <a:r>
              <a:rPr lang="en-US" i="0" u="none" baseline="0" dirty="0" smtClean="0"/>
              <a:t>In-Process Compliance</a:t>
            </a:r>
          </a:p>
          <a:p>
            <a:pPr marL="171450" indent="-171450">
              <a:buFont typeface="Arial" panose="020B0604020202020204" pitchFamily="34" charset="0"/>
              <a:buChar char="•"/>
            </a:pPr>
            <a:r>
              <a:rPr lang="en-US" i="0" u="none" baseline="0" dirty="0" smtClean="0"/>
              <a:t>First Action (FAOM) Review</a:t>
            </a:r>
          </a:p>
          <a:p>
            <a:pPr marL="171450" indent="-171450">
              <a:buFont typeface="Arial" panose="020B0604020202020204" pitchFamily="34" charset="0"/>
              <a:buChar char="•"/>
            </a:pPr>
            <a:r>
              <a:rPr lang="en-US" i="0" u="none" baseline="0" dirty="0" smtClean="0"/>
              <a:t>Search Review</a:t>
            </a:r>
          </a:p>
          <a:p>
            <a:pPr marL="171450" indent="-171450">
              <a:buFont typeface="Arial" panose="020B0604020202020204" pitchFamily="34" charset="0"/>
              <a:buChar char="•"/>
            </a:pPr>
            <a:endParaRPr lang="en-US" i="0" u="none" baseline="0" dirty="0" smtClean="0"/>
          </a:p>
          <a:p>
            <a:pPr marL="0" indent="0">
              <a:buFont typeface="Arial" panose="020B0604020202020204" pitchFamily="34" charset="0"/>
              <a:buNone/>
            </a:pPr>
            <a:r>
              <a:rPr lang="en-US" i="0" u="none" baseline="0" dirty="0" smtClean="0"/>
              <a:t>Process Indicators – Transactional QIR – Tracking the efficiency and </a:t>
            </a:r>
            <a:r>
              <a:rPr lang="en-US" i="0" u="none" baseline="0" dirty="0" err="1" smtClean="0"/>
              <a:t>ciosistency</a:t>
            </a:r>
            <a:r>
              <a:rPr lang="en-US" i="0" u="none" baseline="0" dirty="0" smtClean="0"/>
              <a:t> of our processes (for example, to identify “churning”)</a:t>
            </a:r>
          </a:p>
          <a:p>
            <a:pPr marL="171450" indent="-171450">
              <a:buFont typeface="Arial" panose="020B0604020202020204" pitchFamily="34" charset="0"/>
              <a:buChar char="•"/>
            </a:pPr>
            <a:r>
              <a:rPr lang="en-US" i="0" u="none" baseline="0" dirty="0" smtClean="0">
                <a:sym typeface="Wingdings" panose="05000000000000000000" pitchFamily="2" charset="2"/>
              </a:rPr>
              <a:t>Quality Index Reporting (QIR)</a:t>
            </a:r>
          </a:p>
          <a:p>
            <a:pPr marL="171450" indent="-171450">
              <a:buFont typeface="Arial" panose="020B0604020202020204" pitchFamily="34" charset="0"/>
              <a:buChar char="•"/>
            </a:pPr>
            <a:endParaRPr lang="en-US" i="0" u="none" baseline="0" dirty="0" smtClean="0">
              <a:sym typeface="Wingdings" panose="05000000000000000000" pitchFamily="2" charset="2"/>
            </a:endParaRPr>
          </a:p>
          <a:p>
            <a:pPr marL="0" indent="0">
              <a:buFont typeface="Arial" panose="020B0604020202020204" pitchFamily="34" charset="0"/>
              <a:buNone/>
            </a:pPr>
            <a:r>
              <a:rPr lang="en-US" i="0" u="none" baseline="0" dirty="0" smtClean="0">
                <a:sym typeface="Wingdings" panose="05000000000000000000" pitchFamily="2" charset="2"/>
              </a:rPr>
              <a:t>Perception Indicators - Survey Results – Continuing to internally externally poll perceptions of patent Quality</a:t>
            </a:r>
          </a:p>
          <a:p>
            <a:pPr marL="171450" indent="-171450">
              <a:buFont typeface="Arial" panose="020B0604020202020204" pitchFamily="34" charset="0"/>
              <a:buChar char="•"/>
            </a:pPr>
            <a:r>
              <a:rPr lang="en-US" i="0" u="none" baseline="0" dirty="0" smtClean="0">
                <a:sym typeface="Wingdings" panose="05000000000000000000" pitchFamily="2" charset="2"/>
              </a:rPr>
              <a:t>External quality Survey</a:t>
            </a:r>
          </a:p>
          <a:p>
            <a:pPr marL="171450" indent="-171450">
              <a:buFont typeface="Arial" panose="020B0604020202020204" pitchFamily="34" charset="0"/>
              <a:buChar char="•"/>
            </a:pPr>
            <a:r>
              <a:rPr lang="en-US" i="0" u="none" baseline="0" dirty="0" smtClean="0">
                <a:sym typeface="Wingdings" panose="05000000000000000000" pitchFamily="2" charset="2"/>
              </a:rPr>
              <a:t>Internal Quality Survey</a:t>
            </a:r>
          </a:p>
          <a:p>
            <a:pPr marL="171450" indent="-171450">
              <a:buFont typeface="Arial" panose="020B0604020202020204" pitchFamily="34" charset="0"/>
              <a:buChar char="•"/>
            </a:pPr>
            <a:endParaRPr lang="en-US" i="0" u="none" baseline="0" dirty="0" smtClean="0">
              <a:sym typeface="Wingdings" panose="05000000000000000000" pitchFamily="2" charset="2"/>
            </a:endParaRPr>
          </a:p>
          <a:p>
            <a:pPr marL="0" indent="0">
              <a:buFont typeface="Arial" panose="020B0604020202020204" pitchFamily="34" charset="0"/>
              <a:buNone/>
            </a:pPr>
            <a:r>
              <a:rPr lang="en-US" i="0" u="none" baseline="0" dirty="0" smtClean="0">
                <a:sym typeface="Wingdings" panose="05000000000000000000" pitchFamily="2" charset="2"/>
              </a:rPr>
              <a:t>Discontinue the Composite Score</a:t>
            </a:r>
          </a:p>
          <a:p>
            <a:pPr marL="171450" indent="-171450">
              <a:buFont typeface="Arial" panose="020B0604020202020204" pitchFamily="34" charset="0"/>
              <a:buChar char="•"/>
            </a:pPr>
            <a:endParaRPr lang="en-US" i="0" u="none" baseline="0" dirty="0" smtClean="0">
              <a:sym typeface="Wingdings" panose="05000000000000000000" pitchFamily="2" charset="2"/>
            </a:endParaRPr>
          </a:p>
          <a:p>
            <a:pPr marL="0" indent="0">
              <a:buFont typeface="Arial" panose="020B0604020202020204" pitchFamily="34" charset="0"/>
              <a:buNone/>
            </a:pPr>
            <a:endParaRPr lang="en-US" i="0" u="none" dirty="0"/>
          </a:p>
        </p:txBody>
      </p:sp>
    </p:spTree>
    <p:extLst>
      <p:ext uri="{BB962C8B-B14F-4D97-AF65-F5344CB8AC3E}">
        <p14:creationId xmlns:p14="http://schemas.microsoft.com/office/powerpoint/2010/main" val="18091051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FY 2016 Quality Metric Data Source:  Product Indicators – Master Review Form </a:t>
            </a:r>
          </a:p>
          <a:p>
            <a:pPr marL="171450" indent="-171450">
              <a:buFont typeface="Arial" panose="020B0604020202020204" pitchFamily="34" charset="0"/>
              <a:buChar char="•"/>
            </a:pPr>
            <a:r>
              <a:rPr lang="en-US" dirty="0" smtClean="0"/>
              <a:t>Correctness</a:t>
            </a:r>
          </a:p>
          <a:p>
            <a:pPr marL="171450" indent="-171450">
              <a:buFont typeface="Arial" panose="020B0604020202020204" pitchFamily="34" charset="0"/>
              <a:buChar char="•"/>
            </a:pPr>
            <a:r>
              <a:rPr lang="en-US" dirty="0" smtClean="0"/>
              <a:t>Clarity</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FY16 Process Indicators – Transactional QIR</a:t>
            </a:r>
          </a:p>
          <a:p>
            <a:pPr marL="0" indent="0">
              <a:buFont typeface="Arial" panose="020B0604020202020204" pitchFamily="34" charset="0"/>
              <a:buNone/>
            </a:pPr>
            <a:r>
              <a:rPr lang="en-US" dirty="0" smtClean="0"/>
              <a:t>FY 16 Perception Indicators – Survey </a:t>
            </a:r>
            <a:r>
              <a:rPr lang="en-US" dirty="0" err="1" smtClean="0"/>
              <a:t>Reults</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377998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Indicators – Transactional QIR</a:t>
            </a:r>
          </a:p>
          <a:p>
            <a:pPr marL="171450" indent="-171450">
              <a:buFont typeface="Arial" panose="020B0604020202020204" pitchFamily="34" charset="0"/>
              <a:buChar char="•"/>
            </a:pPr>
            <a:r>
              <a:rPr lang="en-US" dirty="0" smtClean="0"/>
              <a:t>Reopening Prevention</a:t>
            </a:r>
          </a:p>
          <a:p>
            <a:pPr marL="171450" indent="-171450">
              <a:buFont typeface="Arial" panose="020B0604020202020204" pitchFamily="34" charset="0"/>
              <a:buChar char="•"/>
            </a:pPr>
            <a:r>
              <a:rPr lang="en-US" dirty="0" smtClean="0"/>
              <a:t>Rework Reduction</a:t>
            </a:r>
          </a:p>
          <a:p>
            <a:pPr marL="171450" indent="-171450">
              <a:buFont typeface="Arial" panose="020B0604020202020204" pitchFamily="34" charset="0"/>
              <a:buChar char="•"/>
            </a:pPr>
            <a:r>
              <a:rPr lang="en-US" dirty="0" smtClean="0"/>
              <a:t>Consistency of Decision - Making</a:t>
            </a:r>
            <a:endParaRPr lang="en-US" dirty="0"/>
          </a:p>
        </p:txBody>
      </p:sp>
    </p:spTree>
    <p:extLst>
      <p:ext uri="{BB962C8B-B14F-4D97-AF65-F5344CB8AC3E}">
        <p14:creationId xmlns:p14="http://schemas.microsoft.com/office/powerpoint/2010/main" val="11811052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FY 2016 Perception Indicators – Survey Results</a:t>
            </a:r>
          </a:p>
          <a:p>
            <a:pPr marL="171450" indent="-171450">
              <a:buFont typeface="Arial" panose="020B0604020202020204" pitchFamily="34" charset="0"/>
              <a:buChar char="•"/>
            </a:pPr>
            <a:r>
              <a:rPr lang="en-US" dirty="0" smtClean="0"/>
              <a:t>Root Cause Analysis</a:t>
            </a:r>
          </a:p>
          <a:p>
            <a:pPr marL="171450" indent="-171450">
              <a:buFont typeface="Arial" panose="020B0604020202020204" pitchFamily="34" charset="0"/>
              <a:buChar char="•"/>
            </a:pPr>
            <a:r>
              <a:rPr lang="en-US" dirty="0" smtClean="0"/>
              <a:t>Validation/Verification</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1325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Perception of Product:  Consistency (Question:  In the past 3 months, have you experienced problems with the consistency of examination quality from one examiner to another?)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Between FY15-quarter 3 and FY16 –quarter 1, the percentage of customers who reported experiencing problems with the consistency of examination quality to “a large degree” decreased slightly.</a:t>
            </a:r>
          </a:p>
          <a:p>
            <a:endParaRPr lang="en-US" dirty="0"/>
          </a:p>
        </p:txBody>
      </p:sp>
    </p:spTree>
    <p:extLst>
      <p:ext uri="{BB962C8B-B14F-4D97-AF65-F5344CB8AC3E}">
        <p14:creationId xmlns:p14="http://schemas.microsoft.com/office/powerpoint/2010/main" val="16114545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Perception of Product and Process:  Advancing Prosecution (Question:  In your experience, what have examiners done that has helped advance prosecution?”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This bar graph shows that Examiners that are willing to conduct </a:t>
            </a:r>
            <a:r>
              <a:rPr kumimoji="0" lang="en-US" sz="1500" b="1" i="0" u="none" strike="noStrike" kern="1200" cap="none" spc="0" normalizeH="0" baseline="0" noProof="0" dirty="0" smtClean="0">
                <a:ln>
                  <a:noFill/>
                </a:ln>
                <a:solidFill>
                  <a:prstClr val="black"/>
                </a:solidFill>
                <a:effectLst/>
                <a:uLnTx/>
                <a:uFillTx/>
                <a:latin typeface="Segoe UI"/>
                <a:ea typeface="+mn-ea"/>
                <a:cs typeface="+mn-cs"/>
              </a:rPr>
              <a:t>interviews at all stages </a:t>
            </a: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of the approval process help to advance prosecution. (192 comments in this category.)</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Examiners that take the </a:t>
            </a:r>
            <a:r>
              <a:rPr kumimoji="0" lang="en-US" sz="1500" b="1" i="0" u="none" strike="noStrike" kern="1200" cap="none" spc="0" normalizeH="0" baseline="0" noProof="0" dirty="0" smtClean="0">
                <a:ln>
                  <a:noFill/>
                </a:ln>
                <a:solidFill>
                  <a:prstClr val="black"/>
                </a:solidFill>
                <a:effectLst/>
                <a:uLnTx/>
                <a:uFillTx/>
                <a:latin typeface="Segoe UI"/>
                <a:ea typeface="+mn-ea"/>
                <a:cs typeface="+mn-cs"/>
              </a:rPr>
              <a:t>initiative to contact the customer </a:t>
            </a: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and raise issues for discussion. Examiner-initiated telephone calls were mentioned in particular. (151 comments in this category.)</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Examiners that were </a:t>
            </a:r>
            <a:r>
              <a:rPr kumimoji="0" lang="en-US" sz="1500" b="1" i="0" u="none" strike="noStrike" kern="1200" cap="none" spc="0" normalizeH="0" baseline="0" noProof="0" dirty="0" smtClean="0">
                <a:ln>
                  <a:noFill/>
                </a:ln>
                <a:solidFill>
                  <a:prstClr val="black"/>
                </a:solidFill>
                <a:effectLst/>
                <a:uLnTx/>
                <a:uFillTx/>
                <a:latin typeface="Segoe UI"/>
                <a:ea typeface="+mn-ea"/>
                <a:cs typeface="+mn-cs"/>
              </a:rPr>
              <a:t>willing to discuss issues over the telephone or through email </a:t>
            </a: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correspondence helped advance prosecution. (146 comments in this category.)</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Examiners that are </a:t>
            </a:r>
            <a:r>
              <a:rPr kumimoji="0" lang="en-US" sz="1500" b="1" i="0" u="none" strike="noStrike" kern="1200" cap="none" spc="0" normalizeH="0" baseline="0" noProof="0" dirty="0" smtClean="0">
                <a:ln>
                  <a:noFill/>
                </a:ln>
                <a:solidFill>
                  <a:prstClr val="black"/>
                </a:solidFill>
                <a:effectLst/>
                <a:uLnTx/>
                <a:uFillTx/>
                <a:latin typeface="Segoe UI"/>
                <a:ea typeface="+mn-ea"/>
                <a:cs typeface="+mn-cs"/>
              </a:rPr>
              <a:t>thoroughly prepared </a:t>
            </a: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before meetings with the customer and had taken the time to gain a good understanding of the invention, and had conducted thorough art searches and found all relevant references were helpful in advancing prosecution. (117 comments in this category).</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smtClean="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Examiners who provided a clear rationale and explanation to customers for their decisions and responses to arguments, including </a:t>
            </a:r>
            <a:r>
              <a:rPr kumimoji="0" lang="en-US" sz="1500" b="1" i="0" u="none" strike="noStrike" kern="1200" cap="none" spc="0" normalizeH="0" baseline="0" noProof="0" dirty="0" smtClean="0">
                <a:ln>
                  <a:noFill/>
                </a:ln>
                <a:solidFill>
                  <a:prstClr val="black"/>
                </a:solidFill>
                <a:effectLst/>
                <a:uLnTx/>
                <a:uFillTx/>
                <a:latin typeface="Segoe UI"/>
                <a:ea typeface="+mn-ea"/>
                <a:cs typeface="+mn-cs"/>
              </a:rPr>
              <a:t>well written responses</a:t>
            </a:r>
            <a:r>
              <a:rPr kumimoji="0" lang="en-US" sz="1500" b="0" i="0" u="none" strike="noStrike" kern="1200" cap="none" spc="0" normalizeH="0" baseline="0" noProof="0" dirty="0" smtClean="0">
                <a:ln>
                  <a:noFill/>
                </a:ln>
                <a:solidFill>
                  <a:prstClr val="black"/>
                </a:solidFill>
                <a:effectLst/>
                <a:uLnTx/>
                <a:uFillTx/>
                <a:latin typeface="Segoe UI"/>
                <a:ea typeface="+mn-ea"/>
                <a:cs typeface="+mn-cs"/>
              </a:rPr>
              <a:t>, helped to advance prosecution. (108 comments in this category.)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lvl="3"/>
            <a:endParaRPr lang="en-US" sz="600" dirty="0"/>
          </a:p>
        </p:txBody>
      </p:sp>
    </p:spTree>
    <p:extLst>
      <p:ext uri="{BB962C8B-B14F-4D97-AF65-F5344CB8AC3E}">
        <p14:creationId xmlns:p14="http://schemas.microsoft.com/office/powerpoint/2010/main" val="32062053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Perception of Product:  Consistency (Question:  In the past 3 months, have you experienced problems with the consistency of examination quality from one examiner to another?)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Between FY15-quarter 3 and FY16 –quarter 1, the percentage of customers who reported experiencing problems with the consistency of examination quality to “a large degree” decreased slightly.</a:t>
            </a:r>
          </a:p>
          <a:p>
            <a:endParaRPr lang="en-US" dirty="0"/>
          </a:p>
        </p:txBody>
      </p:sp>
    </p:spTree>
    <p:extLst>
      <p:ext uri="{BB962C8B-B14F-4D97-AF65-F5344CB8AC3E}">
        <p14:creationId xmlns:p14="http://schemas.microsoft.com/office/powerpoint/2010/main" val="16251577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Perception of Overall Quality (Question:  Percent positive and Negative Ratings of Overall Examination Quality in Past 3 months.)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Segoe UI"/>
                <a:ea typeface="+mn-ea"/>
                <a:cs typeface="+mn-cs"/>
              </a:rPr>
              <a:t>The percentage of customers reporting that overall examination quality was “good” or “excellent” increased from 47% to 54%.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Segoe UI"/>
              <a:ea typeface="+mn-ea"/>
              <a:cs typeface="+mn-cs"/>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004941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3E6C327C-1863-413B-AB5C-AA9ABA733DF8}" type="datetime1">
              <a:rPr lang="en-US" smtClean="0"/>
              <a:t>4/28/2016</a:t>
            </a:fld>
            <a:endParaRPr lang="en-US" dirty="0"/>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pPr/>
              <a:t>‹#›</a:t>
            </a:fld>
            <a:endParaRPr lang="en-US" dirty="0"/>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pic>
        <p:nvPicPr>
          <p:cNvPr id="11" name="Picture 10"/>
          <p:cNvPicPr>
            <a:picLocks noChangeAspect="1"/>
          </p:cNvPicPr>
          <p:nvPr userDrawn="1"/>
        </p:nvPicPr>
        <p:blipFill>
          <a:blip r:embed="rId3">
            <a:extLst>
              <a:ext uri="{BEBA8EAE-BF5A-486C-A8C5-ECC9F3942E4B}">
                <a14:imgProps xmlns:a14="http://schemas.microsoft.com/office/drawing/2010/main">
                  <a14:imgLayer r:embed="rId4">
                    <a14:imgEffect>
                      <a14:sharpenSoften amount="-100000"/>
                    </a14:imgEffect>
                    <a14:imgEffect>
                      <a14:colorTemperature colorTemp="6700"/>
                    </a14:imgEffect>
                    <a14:imgEffect>
                      <a14:saturation sat="520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
            <a:ext cx="10160000" cy="2544473"/>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Tree>
    <p:extLst>
      <p:ext uri="{BB962C8B-B14F-4D97-AF65-F5344CB8AC3E}">
        <p14:creationId xmlns:p14="http://schemas.microsoft.com/office/powerpoint/2010/main" val="26619635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41CD1D-CBE7-4E74-A0B6-CA1E35FBA538}" type="datetime1">
              <a:rPr lang="en-US" smtClean="0"/>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53064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descr="USPTO-logo-reverse-stacked-1000px.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79750" y="1862278"/>
            <a:ext cx="4000500" cy="1990444"/>
          </a:xfrm>
          <a:prstGeom prst="rect">
            <a:avLst/>
          </a:prstGeom>
        </p:spPr>
      </p:pic>
    </p:spTree>
    <p:extLst>
      <p:ext uri="{BB962C8B-B14F-4D97-AF65-F5344CB8AC3E}">
        <p14:creationId xmlns:p14="http://schemas.microsoft.com/office/powerpoint/2010/main" val="27459868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descr="uspto_seal_1000px-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22600" y="800100"/>
            <a:ext cx="4114800" cy="4114800"/>
          </a:xfrm>
          <a:prstGeom prst="rect">
            <a:avLst/>
          </a:prstGeom>
        </p:spPr>
      </p:pic>
    </p:spTree>
    <p:extLst>
      <p:ext uri="{BB962C8B-B14F-4D97-AF65-F5344CB8AC3E}">
        <p14:creationId xmlns:p14="http://schemas.microsoft.com/office/powerpoint/2010/main" val="8436196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3239408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sp>
        <p:nvSpPr>
          <p:cNvPr id="9" name="Rectangle 8"/>
          <p:cNvSpPr/>
          <p:nvPr userDrawn="1"/>
        </p:nvSpPr>
        <p:spPr>
          <a:xfrm>
            <a:off x="0" y="1"/>
            <a:ext cx="10160000" cy="5714999"/>
          </a:xfrm>
          <a:prstGeom prst="rect">
            <a:avLst/>
          </a:prstGeom>
          <a:blipFill dpi="0" rotWithShape="1">
            <a:blip r:embed="rId2">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567818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508000" y="1447585"/>
            <a:ext cx="9144000" cy="33479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0553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5061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8000"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5223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279262"/>
            <a:ext cx="448909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1812397"/>
            <a:ext cx="4489098"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1141" y="1812397"/>
            <a:ext cx="4490861"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1574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405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sp>
        <p:nvSpPr>
          <p:cNvPr id="9" name="Rectangle 8"/>
          <p:cNvSpPr/>
          <p:nvPr userDrawn="1"/>
        </p:nvSpPr>
        <p:spPr>
          <a:xfrm>
            <a:off x="0" y="1"/>
            <a:ext cx="10160000" cy="5714999"/>
          </a:xfrm>
          <a:prstGeom prst="rect">
            <a:avLst/>
          </a:prstGeom>
          <a:blipFill dpi="0" rotWithShape="1">
            <a:blip r:embed="rId2">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AEE8EC29-525D-4185-9BD3-F284675AD34C}" type="datetime1">
              <a:rPr lang="en-US" smtClean="0"/>
              <a:t>4/28/2016</a:t>
            </a:fld>
            <a:endParaRPr lang="en-US" dirty="0"/>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pPr/>
              <a:t>‹#›</a:t>
            </a:fld>
            <a:endParaRPr lang="en-US" dirty="0"/>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Tree>
    <p:extLst>
      <p:ext uri="{BB962C8B-B14F-4D97-AF65-F5344CB8AC3E}">
        <p14:creationId xmlns:p14="http://schemas.microsoft.com/office/powerpoint/2010/main" val="168242484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8329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582083"/>
            <a:ext cx="3342570"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2278" y="582083"/>
            <a:ext cx="5679722" cy="45230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2" y="1550458"/>
            <a:ext cx="3342570" cy="3554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18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5247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6056" y="1852118"/>
            <a:ext cx="4467889" cy="1990444"/>
          </a:xfrm>
          <a:prstGeom prst="rect">
            <a:avLst/>
          </a:prstGeom>
        </p:spPr>
      </p:pic>
    </p:spTree>
    <p:extLst>
      <p:ext uri="{BB962C8B-B14F-4D97-AF65-F5344CB8AC3E}">
        <p14:creationId xmlns:p14="http://schemas.microsoft.com/office/powerpoint/2010/main" val="2797012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3785" y="916906"/>
            <a:ext cx="4312431" cy="3881188"/>
          </a:xfrm>
          <a:prstGeom prst="rect">
            <a:avLst/>
          </a:prstGeom>
        </p:spPr>
      </p:pic>
    </p:spTree>
    <p:extLst>
      <p:ext uri="{BB962C8B-B14F-4D97-AF65-F5344CB8AC3E}">
        <p14:creationId xmlns:p14="http://schemas.microsoft.com/office/powerpoint/2010/main" val="3573937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89386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sp>
        <p:nvSpPr>
          <p:cNvPr id="9" name="Rectangle 8"/>
          <p:cNvSpPr/>
          <p:nvPr userDrawn="1"/>
        </p:nvSpPr>
        <p:spPr>
          <a:xfrm>
            <a:off x="0" y="1"/>
            <a:ext cx="10160000" cy="5714999"/>
          </a:xfrm>
          <a:prstGeom prst="rect">
            <a:avLst/>
          </a:prstGeom>
          <a:blipFill dpi="0" rotWithShape="1">
            <a:blip r:embed="rId2">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3271417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508000" y="1447585"/>
            <a:ext cx="9144000" cy="33479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1486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4747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8000"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730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806190" cy="5143500"/>
          </a:xfrm>
          <a:prstGeom prst="rect">
            <a:avLst/>
          </a:prstGeom>
        </p:spPr>
      </p:pic>
      <p:sp>
        <p:nvSpPr>
          <p:cNvPr id="2" name="Title 1"/>
          <p:cNvSpPr>
            <a:spLocks noGrp="1"/>
          </p:cNvSpPr>
          <p:nvPr>
            <p:ph type="title"/>
          </p:nvPr>
        </p:nvSpPr>
        <p:spPr>
          <a:xfrm>
            <a:off x="508001" y="378022"/>
            <a:ext cx="7434470" cy="884058"/>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8000" y="1447585"/>
            <a:ext cx="9144000" cy="33479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FD5E3-B95B-46B0-BC29-B0748D3BE307}" type="datetime1">
              <a:rPr lang="en-US" smtClean="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DA454B-C859-4892-B9FA-68B588C9F547}" type="slidenum">
              <a:rPr lang="en-US" smtClean="0"/>
              <a:t>‹#›</a:t>
            </a:fld>
            <a:endParaRPr lang="en-US" dirty="0"/>
          </a:p>
        </p:txBody>
      </p:sp>
      <p:pic>
        <p:nvPicPr>
          <p:cNvPr id="7" name="Picture 6"/>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450472" y="197912"/>
            <a:ext cx="1495517" cy="1495517"/>
          </a:xfrm>
          <a:prstGeom prst="rect">
            <a:avLst/>
          </a:prstGeom>
        </p:spPr>
      </p:pic>
    </p:spTree>
    <p:extLst>
      <p:ext uri="{BB962C8B-B14F-4D97-AF65-F5344CB8AC3E}">
        <p14:creationId xmlns:p14="http://schemas.microsoft.com/office/powerpoint/2010/main" val="261867229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279262"/>
            <a:ext cx="448909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1812397"/>
            <a:ext cx="4489098"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1141" y="1812397"/>
            <a:ext cx="4490861"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4369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961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5783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582083"/>
            <a:ext cx="3342570"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2278" y="582083"/>
            <a:ext cx="5679722" cy="45230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2" y="1550458"/>
            <a:ext cx="3342570" cy="3554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8708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6763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6056" y="1852118"/>
            <a:ext cx="4467889" cy="1990444"/>
          </a:xfrm>
          <a:prstGeom prst="rect">
            <a:avLst/>
          </a:prstGeom>
        </p:spPr>
      </p:pic>
    </p:spTree>
    <p:extLst>
      <p:ext uri="{BB962C8B-B14F-4D97-AF65-F5344CB8AC3E}">
        <p14:creationId xmlns:p14="http://schemas.microsoft.com/office/powerpoint/2010/main" val="970709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3785" y="916906"/>
            <a:ext cx="4312431" cy="3881188"/>
          </a:xfrm>
          <a:prstGeom prst="rect">
            <a:avLst/>
          </a:prstGeom>
        </p:spPr>
      </p:pic>
    </p:spTree>
    <p:extLst>
      <p:ext uri="{BB962C8B-B14F-4D97-AF65-F5344CB8AC3E}">
        <p14:creationId xmlns:p14="http://schemas.microsoft.com/office/powerpoint/2010/main" val="2601049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948780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sp>
        <p:nvSpPr>
          <p:cNvPr id="9" name="Rectangle 8"/>
          <p:cNvSpPr/>
          <p:nvPr userDrawn="1"/>
        </p:nvSpPr>
        <p:spPr>
          <a:xfrm>
            <a:off x="0" y="1"/>
            <a:ext cx="10160000" cy="5714999"/>
          </a:xfrm>
          <a:prstGeom prst="rect">
            <a:avLst/>
          </a:prstGeom>
          <a:blipFill dpi="0" rotWithShape="1">
            <a:blip r:embed="rId2">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398520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508000" y="1447585"/>
            <a:ext cx="9144000" cy="33479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800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B29E9E-E4AC-45D9-9B04-F34D6D4EF969}" type="datetime1">
              <a:rPr lang="en-US" smtClean="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322231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13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8000"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9585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279262"/>
            <a:ext cx="448909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1812397"/>
            <a:ext cx="4489098"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1141" y="1812397"/>
            <a:ext cx="4490861"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5448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9557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9211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582083"/>
            <a:ext cx="3342570"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2278" y="582083"/>
            <a:ext cx="5679722" cy="45230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2" y="1550458"/>
            <a:ext cx="3342570" cy="3554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1755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719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6056" y="1852118"/>
            <a:ext cx="4467889" cy="1990444"/>
          </a:xfrm>
          <a:prstGeom prst="rect">
            <a:avLst/>
          </a:prstGeom>
        </p:spPr>
      </p:pic>
    </p:spTree>
    <p:extLst>
      <p:ext uri="{BB962C8B-B14F-4D97-AF65-F5344CB8AC3E}">
        <p14:creationId xmlns:p14="http://schemas.microsoft.com/office/powerpoint/2010/main" val="2343291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3785" y="916906"/>
            <a:ext cx="4312431" cy="3881188"/>
          </a:xfrm>
          <a:prstGeom prst="rect">
            <a:avLst/>
          </a:prstGeom>
        </p:spPr>
      </p:pic>
    </p:spTree>
    <p:extLst>
      <p:ext uri="{BB962C8B-B14F-4D97-AF65-F5344CB8AC3E}">
        <p14:creationId xmlns:p14="http://schemas.microsoft.com/office/powerpoint/2010/main" val="99205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463256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8000"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68F68F-3E93-49B3-9D1E-E69160AB6BB7}" type="datetime1">
              <a:rPr lang="en-US" smtClean="0"/>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2334054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sp>
        <p:nvSpPr>
          <p:cNvPr id="9" name="Rectangle 8"/>
          <p:cNvSpPr/>
          <p:nvPr userDrawn="1"/>
        </p:nvSpPr>
        <p:spPr>
          <a:xfrm>
            <a:off x="0" y="1"/>
            <a:ext cx="10160000" cy="5714999"/>
          </a:xfrm>
          <a:prstGeom prst="rect">
            <a:avLst/>
          </a:prstGeom>
          <a:blipFill dpi="0" rotWithShape="1">
            <a:blip r:embed="rId2">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504488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508000" y="1447585"/>
            <a:ext cx="9144000" cy="33479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4928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1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8000"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9503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279262"/>
            <a:ext cx="448909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1812397"/>
            <a:ext cx="4489098"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1141" y="1812397"/>
            <a:ext cx="4490861"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1717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3397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1326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582083"/>
            <a:ext cx="3342570"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2278" y="582083"/>
            <a:ext cx="5679722" cy="45230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2" y="1550458"/>
            <a:ext cx="3342570" cy="3554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6686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4584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6056" y="1852118"/>
            <a:ext cx="4467889" cy="1990444"/>
          </a:xfrm>
          <a:prstGeom prst="rect">
            <a:avLst/>
          </a:prstGeom>
        </p:spPr>
      </p:pic>
    </p:spTree>
    <p:extLst>
      <p:ext uri="{BB962C8B-B14F-4D97-AF65-F5344CB8AC3E}">
        <p14:creationId xmlns:p14="http://schemas.microsoft.com/office/powerpoint/2010/main" val="1207975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279262"/>
            <a:ext cx="448909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1812397"/>
            <a:ext cx="4489098"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1141" y="1812397"/>
            <a:ext cx="4490861"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B00EF3-1593-409F-BA9C-2C56A857361D}" type="datetime1">
              <a:rPr lang="en-US" smtClean="0"/>
              <a:t>4/28/2016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164349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3785" y="916906"/>
            <a:ext cx="4312431" cy="3881188"/>
          </a:xfrm>
          <a:prstGeom prst="rect">
            <a:avLst/>
          </a:prstGeom>
        </p:spPr>
      </p:pic>
    </p:spTree>
    <p:extLst>
      <p:ext uri="{BB962C8B-B14F-4D97-AF65-F5344CB8AC3E}">
        <p14:creationId xmlns:p14="http://schemas.microsoft.com/office/powerpoint/2010/main" val="1024363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4141597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sp>
        <p:nvSpPr>
          <p:cNvPr id="9" name="Rectangle 8"/>
          <p:cNvSpPr/>
          <p:nvPr userDrawn="1"/>
        </p:nvSpPr>
        <p:spPr>
          <a:xfrm>
            <a:off x="0" y="1"/>
            <a:ext cx="10160000" cy="5714999"/>
          </a:xfrm>
          <a:prstGeom prst="rect">
            <a:avLst/>
          </a:prstGeom>
          <a:blipFill dpi="0" rotWithShape="1">
            <a:blip r:embed="rId2">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762000" y="1277209"/>
            <a:ext cx="8636000" cy="1225021"/>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762000" y="2658241"/>
            <a:ext cx="78740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08000" y="5296960"/>
            <a:ext cx="2370667" cy="304271"/>
          </a:xfrm>
          <a:prstGeom prst="rect">
            <a:avLst/>
          </a:prstGeom>
        </p:spPr>
        <p:txBody>
          <a:bodyPr/>
          <a:lstStyle>
            <a:lvl1pPr>
              <a:defRPr>
                <a:latin typeface="Segoe UI"/>
              </a:defRPr>
            </a:lvl1pPr>
          </a:lstStyle>
          <a:p>
            <a:fld id="{BC9F8D49-474E-764F-BA9A-A887FD2831BF}" type="datetime1">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71334" y="5296960"/>
            <a:ext cx="3217333" cy="304271"/>
          </a:xfrm>
          <a:prstGeom prst="rect">
            <a:avLst/>
          </a:prstGeom>
        </p:spPr>
        <p:txBody>
          <a:bodyPr/>
          <a:lstStyle>
            <a:lvl1pPr>
              <a:defRPr>
                <a:latin typeface="Segoe UI"/>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81333" y="5296960"/>
            <a:ext cx="2370667" cy="304271"/>
          </a:xfrm>
          <a:prstGeom prst="rect">
            <a:avLst/>
          </a:prstGeom>
        </p:spPr>
        <p:txBody>
          <a:bodyPr/>
          <a:lstStyle>
            <a:lvl1pPr>
              <a:defRPr>
                <a:latin typeface="Segoe UI"/>
              </a:defRPr>
            </a:lvl1pPr>
          </a:lstStyle>
          <a:p>
            <a:fld id="{FD0CF2A8-0F06-0B4F-A023-17698AFBF42D}"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6884" y="4283559"/>
            <a:ext cx="10166883"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7252" y="4701651"/>
            <a:ext cx="1487640" cy="662731"/>
          </a:xfrm>
          <a:prstGeom prst="rect">
            <a:avLst/>
          </a:prstGeom>
        </p:spPr>
      </p:pic>
      <p:sp>
        <p:nvSpPr>
          <p:cNvPr id="12" name="Rectangle 9"/>
          <p:cNvSpPr/>
          <p:nvPr userDrawn="1"/>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327663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508000" y="1447585"/>
            <a:ext cx="9144000" cy="33479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516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3263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8000"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333501"/>
            <a:ext cx="4487333"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2246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279262"/>
            <a:ext cx="448909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1812397"/>
            <a:ext cx="4489098"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1141" y="1812397"/>
            <a:ext cx="4490861" cy="30030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69804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5154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9397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582083"/>
            <a:ext cx="3342570"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2278" y="582083"/>
            <a:ext cx="5679722" cy="45230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2" y="1550458"/>
            <a:ext cx="3342570" cy="3554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3143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53BC7B4-B73B-4F04-892B-427B7B3C1422}" type="datetime1">
              <a:rPr lang="en-US" smtClean="0"/>
              <a:t>4/28/2016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8921306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0098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6056" y="1852118"/>
            <a:ext cx="4467889" cy="1990444"/>
          </a:xfrm>
          <a:prstGeom prst="rect">
            <a:avLst/>
          </a:prstGeom>
        </p:spPr>
      </p:pic>
    </p:spTree>
    <p:extLst>
      <p:ext uri="{BB962C8B-B14F-4D97-AF65-F5344CB8AC3E}">
        <p14:creationId xmlns:p14="http://schemas.microsoft.com/office/powerpoint/2010/main" val="12032072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3785" y="916906"/>
            <a:ext cx="4312431" cy="3881188"/>
          </a:xfrm>
          <a:prstGeom prst="rect">
            <a:avLst/>
          </a:prstGeom>
        </p:spPr>
      </p:pic>
    </p:spTree>
    <p:extLst>
      <p:ext uri="{BB962C8B-B14F-4D97-AF65-F5344CB8AC3E}">
        <p14:creationId xmlns:p14="http://schemas.microsoft.com/office/powerpoint/2010/main" val="395925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23BF4-1CC8-415E-89B6-57149B1CBE24}" type="datetime1">
              <a:rPr lang="en-US" smtClean="0"/>
              <a:t>4/28/2016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3820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582083"/>
            <a:ext cx="3342570"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2278" y="582083"/>
            <a:ext cx="5679722" cy="45230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2" y="1550458"/>
            <a:ext cx="3342570" cy="35546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53DD8F-09E4-451A-80A3-E96BB506D4F7}" type="datetime1">
              <a:rPr lang="en-US" smtClean="0"/>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55597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78022"/>
            <a:ext cx="9144000" cy="884058"/>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47584"/>
            <a:ext cx="9144000" cy="36575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9"/>
          <p:cNvSpPr/>
          <p:nvPr/>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5" name="Picture 4" descr="USPTO-logo-black-bug-only-500px.png"/>
          <p:cNvPicPr>
            <a:picLocks noChangeAspect="1"/>
          </p:cNvPicPr>
          <p:nvPr/>
        </p:nvPicPr>
        <p:blipFill>
          <a:blip r:embed="rId14">
            <a:alphaModFix amt="4000"/>
            <a:extLst>
              <a:ext uri="{28A0092B-C50C-407E-A947-70E740481C1C}">
                <a14:useLocalDpi xmlns:a14="http://schemas.microsoft.com/office/drawing/2010/main" val="0"/>
              </a:ext>
            </a:extLst>
          </a:blip>
          <a:stretch>
            <a:fillRect/>
          </a:stretch>
        </p:blipFill>
        <p:spPr>
          <a:xfrm>
            <a:off x="8227253" y="4779975"/>
            <a:ext cx="1487639" cy="466862"/>
          </a:xfrm>
          <a:prstGeom prst="rect">
            <a:avLst/>
          </a:prstGeom>
        </p:spPr>
      </p:pic>
      <p:sp>
        <p:nvSpPr>
          <p:cNvPr id="4" name="Date Placeholder 3"/>
          <p:cNvSpPr>
            <a:spLocks noGrp="1"/>
          </p:cNvSpPr>
          <p:nvPr>
            <p:ph type="dt" sz="half" idx="2"/>
          </p:nvPr>
        </p:nvSpPr>
        <p:spPr>
          <a:xfrm>
            <a:off x="508000" y="5297488"/>
            <a:ext cx="2370667"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0D197175-A2A1-4B8F-9F41-19F746668F35}" type="datetime1">
              <a:rPr lang="en-US" smtClean="0"/>
              <a:t>4/28/2016</a:t>
            </a:fld>
            <a:endParaRPr lang="en-US" dirty="0"/>
          </a:p>
        </p:txBody>
      </p:sp>
      <p:sp>
        <p:nvSpPr>
          <p:cNvPr id="6" name="Footer Placeholder 5"/>
          <p:cNvSpPr>
            <a:spLocks noGrp="1"/>
          </p:cNvSpPr>
          <p:nvPr>
            <p:ph type="ftr" sz="quarter" idx="3"/>
          </p:nvPr>
        </p:nvSpPr>
        <p:spPr>
          <a:xfrm>
            <a:off x="3471334" y="5297488"/>
            <a:ext cx="3217333"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6"/>
          <p:cNvSpPr>
            <a:spLocks noGrp="1"/>
          </p:cNvSpPr>
          <p:nvPr>
            <p:ph type="sldNum" sz="quarter" idx="4"/>
          </p:nvPr>
        </p:nvSpPr>
        <p:spPr>
          <a:xfrm>
            <a:off x="7281333" y="5297488"/>
            <a:ext cx="2370667"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63284703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l" defTabSz="457200" rtl="0" eaLnBrk="1" latinLnBrk="0" hangingPunct="1">
        <a:spcBef>
          <a:spcPct val="0"/>
        </a:spcBef>
        <a:buNone/>
        <a:defRPr sz="4400" b="1" kern="1200">
          <a:solidFill>
            <a:schemeClr val="tx1"/>
          </a:solidFill>
          <a:latin typeface="Segoe U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78022"/>
            <a:ext cx="9144000" cy="884058"/>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47584"/>
            <a:ext cx="9144000" cy="36575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9"/>
          <p:cNvSpPr/>
          <p:nvPr/>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black-bug-only-500px.png"/>
          <p:cNvPicPr>
            <a:picLocks noChangeAspect="1"/>
          </p:cNvPicPr>
          <p:nvPr/>
        </p:nvPicPr>
        <p:blipFill>
          <a:blip r:embed="rId14">
            <a:alphaModFix amt="4000"/>
            <a:extLst>
              <a:ext uri="{28A0092B-C50C-407E-A947-70E740481C1C}">
                <a14:useLocalDpi xmlns:a14="http://schemas.microsoft.com/office/drawing/2010/main" val="0"/>
              </a:ext>
            </a:extLst>
          </a:blip>
          <a:stretch>
            <a:fillRect/>
          </a:stretch>
        </p:blipFill>
        <p:spPr>
          <a:xfrm>
            <a:off x="8227253" y="4779975"/>
            <a:ext cx="1487639" cy="466862"/>
          </a:xfrm>
          <a:prstGeom prst="rect">
            <a:avLst/>
          </a:prstGeom>
        </p:spPr>
      </p:pic>
      <p:sp>
        <p:nvSpPr>
          <p:cNvPr id="4" name="Date Placeholder 3"/>
          <p:cNvSpPr>
            <a:spLocks noGrp="1"/>
          </p:cNvSpPr>
          <p:nvPr>
            <p:ph type="dt" sz="half" idx="2"/>
          </p:nvPr>
        </p:nvSpPr>
        <p:spPr>
          <a:xfrm>
            <a:off x="508000" y="5297488"/>
            <a:ext cx="2370667"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3"/>
          </p:nvPr>
        </p:nvSpPr>
        <p:spPr>
          <a:xfrm>
            <a:off x="3471334" y="5297488"/>
            <a:ext cx="3217333"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6"/>
          <p:cNvSpPr>
            <a:spLocks noGrp="1"/>
          </p:cNvSpPr>
          <p:nvPr>
            <p:ph type="sldNum" sz="quarter" idx="4"/>
          </p:nvPr>
        </p:nvSpPr>
        <p:spPr>
          <a:xfrm>
            <a:off x="7281333" y="5297488"/>
            <a:ext cx="2370667"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43641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l" defTabSz="457200" rtl="0" eaLnBrk="1" latinLnBrk="0" hangingPunct="1">
        <a:spcBef>
          <a:spcPct val="0"/>
        </a:spcBef>
        <a:buNone/>
        <a:defRPr sz="4400" b="1" kern="1200">
          <a:solidFill>
            <a:schemeClr val="tx1"/>
          </a:solidFill>
          <a:latin typeface="Segoe U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78022"/>
            <a:ext cx="9144000" cy="884058"/>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47584"/>
            <a:ext cx="9144000" cy="36575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9"/>
          <p:cNvSpPr/>
          <p:nvPr/>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black-bug-only-500px.png"/>
          <p:cNvPicPr>
            <a:picLocks noChangeAspect="1"/>
          </p:cNvPicPr>
          <p:nvPr/>
        </p:nvPicPr>
        <p:blipFill>
          <a:blip r:embed="rId14">
            <a:alphaModFix amt="4000"/>
            <a:extLst>
              <a:ext uri="{28A0092B-C50C-407E-A947-70E740481C1C}">
                <a14:useLocalDpi xmlns:a14="http://schemas.microsoft.com/office/drawing/2010/main" val="0"/>
              </a:ext>
            </a:extLst>
          </a:blip>
          <a:stretch>
            <a:fillRect/>
          </a:stretch>
        </p:blipFill>
        <p:spPr>
          <a:xfrm>
            <a:off x="8227253" y="4779975"/>
            <a:ext cx="1487639" cy="466862"/>
          </a:xfrm>
          <a:prstGeom prst="rect">
            <a:avLst/>
          </a:prstGeom>
        </p:spPr>
      </p:pic>
      <p:sp>
        <p:nvSpPr>
          <p:cNvPr id="4" name="Date Placeholder 3"/>
          <p:cNvSpPr>
            <a:spLocks noGrp="1"/>
          </p:cNvSpPr>
          <p:nvPr>
            <p:ph type="dt" sz="half" idx="2"/>
          </p:nvPr>
        </p:nvSpPr>
        <p:spPr>
          <a:xfrm>
            <a:off x="508000" y="5297488"/>
            <a:ext cx="2370667"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3"/>
          </p:nvPr>
        </p:nvSpPr>
        <p:spPr>
          <a:xfrm>
            <a:off x="3471334" y="5297488"/>
            <a:ext cx="3217333"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6"/>
          <p:cNvSpPr>
            <a:spLocks noGrp="1"/>
          </p:cNvSpPr>
          <p:nvPr>
            <p:ph type="sldNum" sz="quarter" idx="4"/>
          </p:nvPr>
        </p:nvSpPr>
        <p:spPr>
          <a:xfrm>
            <a:off x="7281333" y="5297488"/>
            <a:ext cx="2370667"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0840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defTabSz="457200" rtl="0" eaLnBrk="1" latinLnBrk="0" hangingPunct="1">
        <a:spcBef>
          <a:spcPct val="0"/>
        </a:spcBef>
        <a:buNone/>
        <a:defRPr sz="4400" b="1" kern="1200">
          <a:solidFill>
            <a:schemeClr val="tx1"/>
          </a:solidFill>
          <a:latin typeface="Segoe U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78022"/>
            <a:ext cx="9144000" cy="884058"/>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47584"/>
            <a:ext cx="9144000" cy="36575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9"/>
          <p:cNvSpPr/>
          <p:nvPr/>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black-bug-only-500px.png"/>
          <p:cNvPicPr>
            <a:picLocks noChangeAspect="1"/>
          </p:cNvPicPr>
          <p:nvPr/>
        </p:nvPicPr>
        <p:blipFill>
          <a:blip r:embed="rId14">
            <a:alphaModFix amt="4000"/>
            <a:extLst>
              <a:ext uri="{28A0092B-C50C-407E-A947-70E740481C1C}">
                <a14:useLocalDpi xmlns:a14="http://schemas.microsoft.com/office/drawing/2010/main" val="0"/>
              </a:ext>
            </a:extLst>
          </a:blip>
          <a:stretch>
            <a:fillRect/>
          </a:stretch>
        </p:blipFill>
        <p:spPr>
          <a:xfrm>
            <a:off x="8227253" y="4779975"/>
            <a:ext cx="1487639" cy="466862"/>
          </a:xfrm>
          <a:prstGeom prst="rect">
            <a:avLst/>
          </a:prstGeom>
        </p:spPr>
      </p:pic>
      <p:sp>
        <p:nvSpPr>
          <p:cNvPr id="4" name="Date Placeholder 3"/>
          <p:cNvSpPr>
            <a:spLocks noGrp="1"/>
          </p:cNvSpPr>
          <p:nvPr>
            <p:ph type="dt" sz="half" idx="2"/>
          </p:nvPr>
        </p:nvSpPr>
        <p:spPr>
          <a:xfrm>
            <a:off x="508000" y="5297488"/>
            <a:ext cx="2370667"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3"/>
          </p:nvPr>
        </p:nvSpPr>
        <p:spPr>
          <a:xfrm>
            <a:off x="3471334" y="5297488"/>
            <a:ext cx="3217333"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6"/>
          <p:cNvSpPr>
            <a:spLocks noGrp="1"/>
          </p:cNvSpPr>
          <p:nvPr>
            <p:ph type="sldNum" sz="quarter" idx="4"/>
          </p:nvPr>
        </p:nvSpPr>
        <p:spPr>
          <a:xfrm>
            <a:off x="7281333" y="5297488"/>
            <a:ext cx="2370667"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824522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lvl1pPr algn="l" defTabSz="457200" rtl="0" eaLnBrk="1" latinLnBrk="0" hangingPunct="1">
        <a:spcBef>
          <a:spcPct val="0"/>
        </a:spcBef>
        <a:buNone/>
        <a:defRPr sz="4400" b="1" kern="1200">
          <a:solidFill>
            <a:schemeClr val="tx1"/>
          </a:solidFill>
          <a:latin typeface="Segoe U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78022"/>
            <a:ext cx="9144000" cy="884058"/>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47584"/>
            <a:ext cx="9144000" cy="36575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9"/>
          <p:cNvSpPr/>
          <p:nvPr/>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black-bug-only-500px.png"/>
          <p:cNvPicPr>
            <a:picLocks noChangeAspect="1"/>
          </p:cNvPicPr>
          <p:nvPr/>
        </p:nvPicPr>
        <p:blipFill>
          <a:blip r:embed="rId14">
            <a:alphaModFix amt="4000"/>
            <a:extLst>
              <a:ext uri="{28A0092B-C50C-407E-A947-70E740481C1C}">
                <a14:useLocalDpi xmlns:a14="http://schemas.microsoft.com/office/drawing/2010/main" val="0"/>
              </a:ext>
            </a:extLst>
          </a:blip>
          <a:stretch>
            <a:fillRect/>
          </a:stretch>
        </p:blipFill>
        <p:spPr>
          <a:xfrm>
            <a:off x="8227253" y="4779975"/>
            <a:ext cx="1487639" cy="466862"/>
          </a:xfrm>
          <a:prstGeom prst="rect">
            <a:avLst/>
          </a:prstGeom>
        </p:spPr>
      </p:pic>
      <p:sp>
        <p:nvSpPr>
          <p:cNvPr id="4" name="Date Placeholder 3"/>
          <p:cNvSpPr>
            <a:spLocks noGrp="1"/>
          </p:cNvSpPr>
          <p:nvPr>
            <p:ph type="dt" sz="half" idx="2"/>
          </p:nvPr>
        </p:nvSpPr>
        <p:spPr>
          <a:xfrm>
            <a:off x="508000" y="5297488"/>
            <a:ext cx="2370667"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3"/>
          </p:nvPr>
        </p:nvSpPr>
        <p:spPr>
          <a:xfrm>
            <a:off x="3471334" y="5297488"/>
            <a:ext cx="3217333"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6"/>
          <p:cNvSpPr>
            <a:spLocks noGrp="1"/>
          </p:cNvSpPr>
          <p:nvPr>
            <p:ph type="sldNum" sz="quarter" idx="4"/>
          </p:nvPr>
        </p:nvSpPr>
        <p:spPr>
          <a:xfrm>
            <a:off x="7281333" y="5297488"/>
            <a:ext cx="2370667"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8185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sldNum="0" hdr="0" ftr="0" dt="0"/>
  <p:txStyles>
    <p:titleStyle>
      <a:lvl1pPr algn="l" defTabSz="457200" rtl="0" eaLnBrk="1" latinLnBrk="0" hangingPunct="1">
        <a:spcBef>
          <a:spcPct val="0"/>
        </a:spcBef>
        <a:buNone/>
        <a:defRPr sz="4400" b="1" kern="1200">
          <a:solidFill>
            <a:schemeClr val="tx1"/>
          </a:solidFill>
          <a:latin typeface="Segoe U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78022"/>
            <a:ext cx="9144000" cy="884058"/>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47584"/>
            <a:ext cx="9144000" cy="36575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9"/>
          <p:cNvSpPr/>
          <p:nvPr/>
        </p:nvSpPr>
        <p:spPr>
          <a:xfrm>
            <a:off x="-906" y="0"/>
            <a:ext cx="10160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descr="USPTO-logo-black-bug-only-500px.png"/>
          <p:cNvPicPr>
            <a:picLocks noChangeAspect="1"/>
          </p:cNvPicPr>
          <p:nvPr/>
        </p:nvPicPr>
        <p:blipFill>
          <a:blip r:embed="rId14">
            <a:alphaModFix amt="4000"/>
            <a:extLst>
              <a:ext uri="{28A0092B-C50C-407E-A947-70E740481C1C}">
                <a14:useLocalDpi xmlns:a14="http://schemas.microsoft.com/office/drawing/2010/main" val="0"/>
              </a:ext>
            </a:extLst>
          </a:blip>
          <a:stretch>
            <a:fillRect/>
          </a:stretch>
        </p:blipFill>
        <p:spPr>
          <a:xfrm>
            <a:off x="8227253" y="4779975"/>
            <a:ext cx="1487639" cy="466862"/>
          </a:xfrm>
          <a:prstGeom prst="rect">
            <a:avLst/>
          </a:prstGeom>
        </p:spPr>
      </p:pic>
      <p:sp>
        <p:nvSpPr>
          <p:cNvPr id="4" name="Date Placeholder 3"/>
          <p:cNvSpPr>
            <a:spLocks noGrp="1"/>
          </p:cNvSpPr>
          <p:nvPr>
            <p:ph type="dt" sz="half" idx="2"/>
          </p:nvPr>
        </p:nvSpPr>
        <p:spPr>
          <a:xfrm>
            <a:off x="508000" y="5297488"/>
            <a:ext cx="2370667"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B42312C8-4B8E-4B7B-98E2-834460F79714}" type="datetimeFigureOut">
              <a:rPr lang="en-US" smtClean="0">
                <a:solidFill>
                  <a:prstClr val="black">
                    <a:tint val="75000"/>
                  </a:prstClr>
                </a:solidFill>
              </a:rPr>
              <a:pPr/>
              <a:t>4/28/2016</a:t>
            </a:fld>
            <a:endParaRPr lang="en-US" dirty="0">
              <a:solidFill>
                <a:prstClr val="black">
                  <a:tint val="75000"/>
                </a:prstClr>
              </a:solidFill>
            </a:endParaRPr>
          </a:p>
        </p:txBody>
      </p:sp>
      <p:sp>
        <p:nvSpPr>
          <p:cNvPr id="6" name="Footer Placeholder 5"/>
          <p:cNvSpPr>
            <a:spLocks noGrp="1"/>
          </p:cNvSpPr>
          <p:nvPr>
            <p:ph type="ftr" sz="quarter" idx="3"/>
          </p:nvPr>
        </p:nvSpPr>
        <p:spPr>
          <a:xfrm>
            <a:off x="3471334" y="5297488"/>
            <a:ext cx="3217333"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6"/>
          <p:cNvSpPr>
            <a:spLocks noGrp="1"/>
          </p:cNvSpPr>
          <p:nvPr>
            <p:ph type="sldNum" sz="quarter" idx="4"/>
          </p:nvPr>
        </p:nvSpPr>
        <p:spPr>
          <a:xfrm>
            <a:off x="7281333" y="5297488"/>
            <a:ext cx="2370667"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92DA454B-C859-4892-B9FA-68B588C9F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478180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ftr="0" dt="0"/>
  <p:txStyles>
    <p:titleStyle>
      <a:lvl1pPr algn="l" defTabSz="457200" rtl="0" eaLnBrk="1" latinLnBrk="0" hangingPunct="1">
        <a:spcBef>
          <a:spcPct val="0"/>
        </a:spcBef>
        <a:buNone/>
        <a:defRPr sz="4400" b="1" kern="1200">
          <a:solidFill>
            <a:schemeClr val="tx1"/>
          </a:solidFill>
          <a:latin typeface="Segoe U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Segoe U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goe U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hyperlink" Target="http://www.uspto.gov/patent/initiatives/enhanced-patent-quality-initiative" TargetMode="External"/><Relationship Id="rId2" Type="http://schemas.openxmlformats.org/officeDocument/2006/relationships/hyperlink" Target="http://www.uspto.gov/patent/initiatives/topic-submission-case-studies-pilot-program" TargetMode="External"/><Relationship Id="rId1" Type="http://schemas.openxmlformats.org/officeDocument/2006/relationships/slideLayout" Target="../slideLayouts/slideLayout3.xml"/><Relationship Id="rId4" Type="http://schemas.openxmlformats.org/officeDocument/2006/relationships/hyperlink" Target="mailto:TopicSubmissionForCaseStudies@uspto.gov"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hyperlink" Target="https://developer.uspto.gov/"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3.xml"/><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13.xml.rels><?xml version="1.0" encoding="UTF-8" standalone="yes"?>
<Relationships xmlns="http://schemas.openxmlformats.org/package/2006/relationships"><Relationship Id="rId3" Type="http://schemas.openxmlformats.org/officeDocument/2006/relationships/hyperlink" Target="https://developer.uspto.gov/community"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hyperlink" Target="mailto:brian.hanlon@uspto.gov" TargetMode="External"/><Relationship Id="rId2" Type="http://schemas.openxmlformats.org/officeDocument/2006/relationships/hyperlink" Target="mailto:jack.harvey@uspto.gov" TargetMode="Externa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mailto:Russell.slifer@uspto.gov"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hyperlink" Target="mailto:QualityMetrics2017@uspto.gov" TargetMode="External"/><Relationship Id="rId2" Type="http://schemas.openxmlformats.org/officeDocument/2006/relationships/hyperlink" Target="http://www.uspto.gov/patent/initiatives/quality-metrics" TargetMode="Externa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mailto:brian.hanlon@uspto.gov" TargetMode="Externa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hyperlink" Target="http://www.uspto.gov/patent/clarity-and-correctness-data-capture" TargetMode="External"/><Relationship Id="rId2" Type="http://schemas.openxmlformats.org/officeDocument/2006/relationships/notesSlide" Target="../notesSlides/notesSlide1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mailto:PatentQualityEventParticipationBox@uspto.gov" TargetMode="Externa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hyperlink" Target="http://www.uspto.gov/patent/clarity-and-correctness-data-capture" TargetMode="External"/><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mailto:PatentQualityEventParticipationBox@uspto.gov"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PatentQualityEventParticipationBox@uspto.gov"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hyperlink" Target="mailto:PatentQualityEventParticipationBox@uspto.gov" TargetMode="Externa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hyperlink" Target="mailto:WorldClassPatentQuality@uspto.gov" TargetMode="External"/><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uspto.gov/patents-getting-started/international-protection/collaborative-search-pilot-program-csp"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globaldossier.uspto.gov/"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www.uspto.gov/patent/initiatives/patent-examiner-technical-training-program-pettp-0"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www.uspto.gov/patent/initiatives/site-experience-education-see-program"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uspto.gov/patent/initiatives/stakeholder-training-examination-practice-and-procedure-stepp"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www.uspto.gov/patent/laws-and-regulations/examination-policy/examination-guidance-and-training-materials"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hyperlink" Target="http://www.uspto.gov/patent/initiatives/software-partnership" TargetMode="External"/><Relationship Id="rId4" Type="http://schemas.openxmlformats.org/officeDocument/2006/relationships/hyperlink" Target="http://www.uspto.gov/patent/initiatives/uspto-led-executive-actions-high-tech-patent-issue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www.uspto.gov/patent/ombudsman-program"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36.emf"/><Relationship Id="rId4" Type="http://schemas.openxmlformats.org/officeDocument/2006/relationships/oleObject" Target="../embeddings/Microsoft_Excel_97-2003_Worksheet1.xls"/></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oleObject" Target="../embeddings/Microsoft_Excel_97-2003_Worksheet2.xls"/></Relationships>
</file>

<file path=ppt/slides/_rels/slide58.xml.rels><?xml version="1.0" encoding="UTF-8" standalone="yes"?>
<Relationships xmlns="http://schemas.openxmlformats.org/package/2006/relationships"><Relationship Id="rId3" Type="http://schemas.openxmlformats.org/officeDocument/2006/relationships/hyperlink" Target="http://www.uspto.gov/patent/laws-and-regulations/interview-practice/interview-specialist"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mailto:ExaminerInterviewPractice@uspto.gov"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hyperlink" Target="http://www.uspto.gov/patent/laws-and-regulations/interview-practice" TargetMode="Externa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www.uspto.gov/patents-application-process/petitions/timeline/patents-petitions-timeline#step1"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www.uspto.gov/patent/initiatives/clarity-record-pilot"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hyperlink" Target="mailto:don.hajec@uspto.gov" TargetMode="External"/><Relationship Id="rId2" Type="http://schemas.openxmlformats.org/officeDocument/2006/relationships/hyperlink" Target="mailto:maria.holtmann@uspto.gov" TargetMode="Externa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mailto:robin.evans@uspto.gov"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hyperlink" Target="mailto:WorldClassPatentQuality@uspto.gov"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05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8001" y="0"/>
            <a:ext cx="4587903" cy="5715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5079186" y="0"/>
            <a:ext cx="4587903" cy="5715000"/>
          </a:xfrm>
          <a:prstGeom prst="rect">
            <a:avLst/>
          </a:prstGeom>
          <a:solidFill>
            <a:srgbClr val="F8E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endParaRPr>
          </a:p>
        </p:txBody>
      </p:sp>
      <p:sp>
        <p:nvSpPr>
          <p:cNvPr id="6" name="Rectangle 9"/>
          <p:cNvSpPr/>
          <p:nvPr/>
        </p:nvSpPr>
        <p:spPr>
          <a:xfrm>
            <a:off x="50718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Freeform 12"/>
          <p:cNvSpPr/>
          <p:nvPr/>
        </p:nvSpPr>
        <p:spPr>
          <a:xfrm>
            <a:off x="5079185" y="825590"/>
            <a:ext cx="850624" cy="1701248"/>
          </a:xfrm>
          <a:custGeom>
            <a:avLst/>
            <a:gdLst>
              <a:gd name="connsiteX0" fmla="*/ 0 w 850624"/>
              <a:gd name="connsiteY0" fmla="*/ 0 h 1701248"/>
              <a:gd name="connsiteX1" fmla="*/ 850624 w 850624"/>
              <a:gd name="connsiteY1" fmla="*/ 850624 h 1701248"/>
              <a:gd name="connsiteX2" fmla="*/ 0 w 850624"/>
              <a:gd name="connsiteY2" fmla="*/ 1701248 h 1701248"/>
              <a:gd name="connsiteX3" fmla="*/ 0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0" y="0"/>
                </a:moveTo>
                <a:cubicBezTo>
                  <a:pt x="469787" y="0"/>
                  <a:pt x="850624" y="380837"/>
                  <a:pt x="850624" y="850624"/>
                </a:cubicBezTo>
                <a:cubicBezTo>
                  <a:pt x="850624" y="1320411"/>
                  <a:pt x="469787" y="1701248"/>
                  <a:pt x="0" y="1701248"/>
                </a:cubicBezTo>
                <a:lnTo>
                  <a:pt x="0" y="0"/>
                </a:lnTo>
                <a:close/>
              </a:path>
            </a:pathLst>
          </a:custGeom>
          <a:solidFill>
            <a:schemeClr val="accent2">
              <a:lumMod val="20000"/>
              <a:lumOff val="8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937947" y="320087"/>
            <a:ext cx="2578398" cy="646331"/>
          </a:xfrm>
          <a:prstGeom prst="rect">
            <a:avLst/>
          </a:prstGeom>
          <a:noFill/>
        </p:spPr>
        <p:txBody>
          <a:bodyPr wrap="none" rtlCol="0">
            <a:spAutoFit/>
          </a:bodyPr>
          <a:lstStyle/>
          <a:p>
            <a:r>
              <a:rPr lang="en-US" b="1" dirty="0">
                <a:solidFill>
                  <a:prstClr val="black"/>
                </a:solidFill>
              </a:rPr>
              <a:t>Improving Evaluation </a:t>
            </a:r>
          </a:p>
          <a:p>
            <a:r>
              <a:rPr lang="en-US" dirty="0">
                <a:solidFill>
                  <a:prstClr val="black"/>
                </a:solidFill>
              </a:rPr>
              <a:t>of examination</a:t>
            </a:r>
          </a:p>
        </p:txBody>
      </p:sp>
      <p:sp>
        <p:nvSpPr>
          <p:cNvPr id="18" name="TextBox 17"/>
          <p:cNvSpPr txBox="1"/>
          <p:nvPr/>
        </p:nvSpPr>
        <p:spPr>
          <a:xfrm>
            <a:off x="6025957" y="1125835"/>
            <a:ext cx="3580923" cy="1261884"/>
          </a:xfrm>
          <a:prstGeom prst="rect">
            <a:avLst/>
          </a:prstGeom>
          <a:noFill/>
        </p:spPr>
        <p:txBody>
          <a:bodyPr wrap="square" rtlCol="0">
            <a:spAutoFit/>
          </a:bodyPr>
          <a:lstStyle/>
          <a:p>
            <a:r>
              <a:rPr lang="en-US" sz="2400" b="1" dirty="0">
                <a:solidFill>
                  <a:srgbClr val="C00000"/>
                </a:solidFill>
              </a:rPr>
              <a:t>UNIFYING </a:t>
            </a:r>
            <a:br>
              <a:rPr lang="en-US" sz="2400" b="1" dirty="0">
                <a:solidFill>
                  <a:srgbClr val="C00000"/>
                </a:solidFill>
              </a:rPr>
            </a:br>
            <a:r>
              <a:rPr lang="en-US" sz="2400" b="1" dirty="0">
                <a:solidFill>
                  <a:srgbClr val="C00000"/>
                </a:solidFill>
              </a:rPr>
              <a:t>QUALITY REVIEW </a:t>
            </a:r>
            <a:br>
              <a:rPr lang="en-US" sz="2400" b="1" dirty="0">
                <a:solidFill>
                  <a:srgbClr val="C00000"/>
                </a:solidFill>
              </a:rPr>
            </a:br>
            <a:r>
              <a:rPr lang="en-US" sz="1400" b="1" dirty="0">
                <a:solidFill>
                  <a:prstClr val="black"/>
                </a:solidFill>
              </a:rPr>
              <a:t>to focus squarely on </a:t>
            </a:r>
          </a:p>
          <a:p>
            <a:r>
              <a:rPr lang="en-US" sz="1400" b="1" dirty="0">
                <a:solidFill>
                  <a:prstClr val="black"/>
                </a:solidFill>
              </a:rPr>
              <a:t>correctness and clarity</a:t>
            </a:r>
          </a:p>
        </p:txBody>
      </p:sp>
      <p:cxnSp>
        <p:nvCxnSpPr>
          <p:cNvPr id="24" name="Straight Connector 23"/>
          <p:cNvCxnSpPr/>
          <p:nvPr/>
        </p:nvCxnSpPr>
        <p:spPr>
          <a:xfrm>
            <a:off x="4228562" y="523983"/>
            <a:ext cx="525579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4228561" y="825590"/>
            <a:ext cx="850624" cy="1701248"/>
          </a:xfrm>
          <a:custGeom>
            <a:avLst/>
            <a:gdLst>
              <a:gd name="connsiteX0" fmla="*/ 850624 w 850624"/>
              <a:gd name="connsiteY0" fmla="*/ 0 h 1701248"/>
              <a:gd name="connsiteX1" fmla="*/ 850624 w 850624"/>
              <a:gd name="connsiteY1" fmla="*/ 1701248 h 1701248"/>
              <a:gd name="connsiteX2" fmla="*/ 0 w 850624"/>
              <a:gd name="connsiteY2" fmla="*/ 850624 h 1701248"/>
              <a:gd name="connsiteX3" fmla="*/ 850624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850624" y="0"/>
                </a:moveTo>
                <a:lnTo>
                  <a:pt x="850624" y="1701248"/>
                </a:lnTo>
                <a:cubicBezTo>
                  <a:pt x="380837" y="1701248"/>
                  <a:pt x="0" y="1320411"/>
                  <a:pt x="0" y="850624"/>
                </a:cubicBezTo>
                <a:cubicBezTo>
                  <a:pt x="0" y="380837"/>
                  <a:pt x="380837" y="0"/>
                  <a:pt x="850624" y="0"/>
                </a:cubicBezTo>
                <a:close/>
              </a:path>
            </a:pathLst>
          </a:cu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4168284" y="1491548"/>
            <a:ext cx="1718034" cy="338554"/>
          </a:xfrm>
          <a:prstGeom prst="rect">
            <a:avLst/>
          </a:prstGeom>
          <a:noFill/>
          <a:ln>
            <a:noFill/>
          </a:ln>
        </p:spPr>
        <p:txBody>
          <a:bodyPr wrap="none" rtlCol="0">
            <a:spAutoFit/>
          </a:bodyPr>
          <a:lstStyle/>
          <a:p>
            <a:r>
              <a:rPr lang="en-US" sz="1600" b="1" dirty="0">
                <a:solidFill>
                  <a:prstClr val="white"/>
                </a:solidFill>
              </a:rPr>
              <a:t>BEFORE</a:t>
            </a:r>
            <a:r>
              <a:rPr lang="en-US" sz="1600" b="1" dirty="0">
                <a:ln>
                  <a:solidFill>
                    <a:prstClr val="white">
                      <a:lumMod val="50000"/>
                    </a:prstClr>
                  </a:solidFill>
                </a:ln>
                <a:solidFill>
                  <a:prstClr val="white"/>
                </a:solidFill>
              </a:rPr>
              <a:t>   </a:t>
            </a:r>
            <a:r>
              <a:rPr lang="en-US" sz="1600" b="1" dirty="0">
                <a:solidFill>
                  <a:srgbClr val="C00000"/>
                </a:solidFill>
              </a:rPr>
              <a:t>AFTER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8285">
            <a:off x="5551558" y="3132957"/>
            <a:ext cx="1902880" cy="2283456"/>
          </a:xfrm>
          <a:prstGeom prst="rect">
            <a:avLst/>
          </a:prstGeom>
          <a:effectLst>
            <a:outerShdw blurRad="88900" dist="635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8858">
            <a:off x="1423856" y="937564"/>
            <a:ext cx="2594324" cy="283130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7541">
            <a:off x="7226719" y="2704249"/>
            <a:ext cx="2009302" cy="2411164"/>
          </a:xfrm>
          <a:prstGeom prst="rect">
            <a:avLst/>
          </a:prstGeom>
          <a:effectLst>
            <a:outerShdw blurRad="88900" dist="63500" dir="2700000" algn="tl" rotWithShape="0">
              <a:prstClr val="black">
                <a:alpha val="40000"/>
              </a:prstClr>
            </a:outerShdw>
          </a:effectLst>
        </p:spPr>
      </p:pic>
      <p:grpSp>
        <p:nvGrpSpPr>
          <p:cNvPr id="29" name="Group 28"/>
          <p:cNvGrpSpPr/>
          <p:nvPr/>
        </p:nvGrpSpPr>
        <p:grpSpPr>
          <a:xfrm>
            <a:off x="683280" y="2905366"/>
            <a:ext cx="3413740" cy="3219835"/>
            <a:chOff x="175280" y="3304771"/>
            <a:chExt cx="2925650" cy="2759469"/>
          </a:xfrm>
        </p:grpSpPr>
        <p:pic>
          <p:nvPicPr>
            <p:cNvPr id="27" name="Picture 26"/>
            <p:cNvPicPr>
              <a:picLocks noChangeAspect="1"/>
            </p:cNvPicPr>
            <p:nvPr/>
          </p:nvPicPr>
          <p:blipFill>
            <a:blip r:embed="rId6">
              <a:extLst>
                <a:ext uri="{28A0092B-C50C-407E-A947-70E740481C1C}">
                  <a14:useLocalDpi xmlns:a14="http://schemas.microsoft.com/office/drawing/2010/main" val="0"/>
                </a:ext>
              </a:extLst>
            </a:blip>
            <a:srcRect b="20406"/>
            <a:stretch>
              <a:fillRect/>
            </a:stretch>
          </p:blipFill>
          <p:spPr>
            <a:xfrm>
              <a:off x="175280" y="3580100"/>
              <a:ext cx="2235200" cy="2134901"/>
            </a:xfrm>
            <a:custGeom>
              <a:avLst/>
              <a:gdLst>
                <a:gd name="connsiteX0" fmla="*/ 0 w 2235200"/>
                <a:gd name="connsiteY0" fmla="*/ 0 h 2134901"/>
                <a:gd name="connsiteX1" fmla="*/ 2235200 w 2235200"/>
                <a:gd name="connsiteY1" fmla="*/ 0 h 2134901"/>
                <a:gd name="connsiteX2" fmla="*/ 2235200 w 2235200"/>
                <a:gd name="connsiteY2" fmla="*/ 2134901 h 2134901"/>
                <a:gd name="connsiteX3" fmla="*/ 0 w 2235200"/>
                <a:gd name="connsiteY3" fmla="*/ 2134901 h 2134901"/>
              </a:gdLst>
              <a:ahLst/>
              <a:cxnLst>
                <a:cxn ang="0">
                  <a:pos x="connsiteX0" y="connsiteY0"/>
                </a:cxn>
                <a:cxn ang="0">
                  <a:pos x="connsiteX1" y="connsiteY1"/>
                </a:cxn>
                <a:cxn ang="0">
                  <a:pos x="connsiteX2" y="connsiteY2"/>
                </a:cxn>
                <a:cxn ang="0">
                  <a:pos x="connsiteX3" y="connsiteY3"/>
                </a:cxn>
              </a:cxnLst>
              <a:rect l="l" t="t" r="r" b="b"/>
              <a:pathLst>
                <a:path w="2235200" h="2134901">
                  <a:moveTo>
                    <a:pt x="0" y="0"/>
                  </a:moveTo>
                  <a:lnTo>
                    <a:pt x="2235200" y="0"/>
                  </a:lnTo>
                  <a:lnTo>
                    <a:pt x="2235200" y="2134901"/>
                  </a:lnTo>
                  <a:lnTo>
                    <a:pt x="0" y="2134901"/>
                  </a:lnTo>
                  <a:close/>
                </a:path>
              </a:pathLst>
            </a:custGeom>
            <a:effectLst>
              <a:outerShdw blurRad="50800" dist="38100" dir="13500000" algn="br" rotWithShape="0">
                <a:prstClr val="black">
                  <a:alpha val="40000"/>
                </a:prstClr>
              </a:outerShdw>
            </a:effectLst>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rcRect b="6634"/>
            <a:stretch>
              <a:fillRect/>
            </a:stretch>
          </p:blipFill>
          <p:spPr>
            <a:xfrm rot="468170">
              <a:off x="505487" y="3304771"/>
              <a:ext cx="2235200" cy="2569074"/>
            </a:xfrm>
            <a:custGeom>
              <a:avLst/>
              <a:gdLst>
                <a:gd name="connsiteX0" fmla="*/ 0 w 2235200"/>
                <a:gd name="connsiteY0" fmla="*/ 0 h 2504296"/>
                <a:gd name="connsiteX1" fmla="*/ 2235200 w 2235200"/>
                <a:gd name="connsiteY1" fmla="*/ 0 h 2504296"/>
                <a:gd name="connsiteX2" fmla="*/ 2235200 w 2235200"/>
                <a:gd name="connsiteY2" fmla="*/ 2197999 h 2504296"/>
                <a:gd name="connsiteX3" fmla="*/ 0 w 2235200"/>
                <a:gd name="connsiteY3" fmla="*/ 2504296 h 2504296"/>
              </a:gdLst>
              <a:ahLst/>
              <a:cxnLst>
                <a:cxn ang="0">
                  <a:pos x="connsiteX0" y="connsiteY0"/>
                </a:cxn>
                <a:cxn ang="0">
                  <a:pos x="connsiteX1" y="connsiteY1"/>
                </a:cxn>
                <a:cxn ang="0">
                  <a:pos x="connsiteX2" y="connsiteY2"/>
                </a:cxn>
                <a:cxn ang="0">
                  <a:pos x="connsiteX3" y="connsiteY3"/>
                </a:cxn>
              </a:cxnLst>
              <a:rect l="l" t="t" r="r" b="b"/>
              <a:pathLst>
                <a:path w="2235200" h="2504296">
                  <a:moveTo>
                    <a:pt x="0" y="0"/>
                  </a:moveTo>
                  <a:lnTo>
                    <a:pt x="2235200" y="0"/>
                  </a:lnTo>
                  <a:lnTo>
                    <a:pt x="2235200" y="2197999"/>
                  </a:lnTo>
                  <a:lnTo>
                    <a:pt x="0" y="2504296"/>
                  </a:lnTo>
                  <a:close/>
                </a:path>
              </a:pathLst>
            </a:custGeom>
            <a:effectLst>
              <a:outerShdw blurRad="50800" dist="38100" dir="13500000" algn="br" rotWithShape="0">
                <a:prstClr val="black">
                  <a:alpha val="40000"/>
                </a:prstClr>
              </a:outerShdw>
            </a:effec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b="1293"/>
            <a:stretch>
              <a:fillRect/>
            </a:stretch>
          </p:blipFill>
          <p:spPr>
            <a:xfrm rot="935831">
              <a:off x="865730" y="3416680"/>
              <a:ext cx="2235200" cy="2647560"/>
            </a:xfrm>
            <a:custGeom>
              <a:avLst/>
              <a:gdLst>
                <a:gd name="connsiteX0" fmla="*/ 0 w 2235200"/>
                <a:gd name="connsiteY0" fmla="*/ 0 h 2647560"/>
                <a:gd name="connsiteX1" fmla="*/ 2235200 w 2235200"/>
                <a:gd name="connsiteY1" fmla="*/ 0 h 2647560"/>
                <a:gd name="connsiteX2" fmla="*/ 2235200 w 2235200"/>
                <a:gd name="connsiteY2" fmla="*/ 2023599 h 2647560"/>
                <a:gd name="connsiteX3" fmla="*/ 0 w 2235200"/>
                <a:gd name="connsiteY3" fmla="*/ 2647560 h 2647560"/>
              </a:gdLst>
              <a:ahLst/>
              <a:cxnLst>
                <a:cxn ang="0">
                  <a:pos x="connsiteX0" y="connsiteY0"/>
                </a:cxn>
                <a:cxn ang="0">
                  <a:pos x="connsiteX1" y="connsiteY1"/>
                </a:cxn>
                <a:cxn ang="0">
                  <a:pos x="connsiteX2" y="connsiteY2"/>
                </a:cxn>
                <a:cxn ang="0">
                  <a:pos x="connsiteX3" y="connsiteY3"/>
                </a:cxn>
              </a:cxnLst>
              <a:rect l="l" t="t" r="r" b="b"/>
              <a:pathLst>
                <a:path w="2235200" h="2647560">
                  <a:moveTo>
                    <a:pt x="0" y="0"/>
                  </a:moveTo>
                  <a:lnTo>
                    <a:pt x="2235200" y="0"/>
                  </a:lnTo>
                  <a:lnTo>
                    <a:pt x="2235200" y="2023599"/>
                  </a:lnTo>
                  <a:lnTo>
                    <a:pt x="0" y="2647560"/>
                  </a:lnTo>
                  <a:close/>
                </a:path>
              </a:pathLst>
            </a:custGeom>
            <a:effectLst>
              <a:outerShdw blurRad="50800" dist="38100" dir="13500000" algn="br" rotWithShape="0">
                <a:prstClr val="black">
                  <a:alpha val="40000"/>
                </a:prstClr>
              </a:outerShdw>
            </a:effectLst>
          </p:spPr>
        </p:pic>
      </p:gr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5134">
            <a:off x="2728677" y="3961227"/>
            <a:ext cx="2534769" cy="1690148"/>
          </a:xfrm>
          <a:prstGeom prst="rect">
            <a:avLst/>
          </a:prstGeom>
          <a:effectLst>
            <a:outerShdw blurRad="127000" dist="177800" dir="15000000" sy="23000" kx="1200000" algn="br" rotWithShape="0">
              <a:prstClr val="black">
                <a:alpha val="20000"/>
              </a:prstClr>
            </a:outerShdw>
          </a:effectLst>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5134">
            <a:off x="2728677" y="3961227"/>
            <a:ext cx="2534769" cy="1690148"/>
          </a:xfrm>
          <a:prstGeom prst="rect">
            <a:avLst/>
          </a:prstGeom>
          <a:effectLst>
            <a:outerShdw blurRad="25400" dist="12700" dir="5400000" algn="t" rotWithShape="0">
              <a:prstClr val="black">
                <a:alpha val="40000"/>
              </a:prstClr>
            </a:outerShdw>
          </a:effectLst>
        </p:spPr>
      </p:pic>
    </p:spTree>
    <p:extLst>
      <p:ext uri="{BB962C8B-B14F-4D97-AF65-F5344CB8AC3E}">
        <p14:creationId xmlns:p14="http://schemas.microsoft.com/office/powerpoint/2010/main" val="29016167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prstClr val="black"/>
                </a:solidFill>
              </a:rPr>
              <a:t>Topics Selected for Case Study</a:t>
            </a:r>
            <a:endParaRPr lang="en-US" sz="4000" dirty="0"/>
          </a:p>
        </p:txBody>
      </p:sp>
      <p:sp>
        <p:nvSpPr>
          <p:cNvPr id="5" name="Content Placeholder 4"/>
          <p:cNvSpPr>
            <a:spLocks noGrp="1"/>
          </p:cNvSpPr>
          <p:nvPr>
            <p:ph idx="1"/>
          </p:nvPr>
        </p:nvSpPr>
        <p:spPr>
          <a:xfrm>
            <a:off x="508000" y="1829324"/>
            <a:ext cx="9144000" cy="4075391"/>
          </a:xfrm>
        </p:spPr>
        <p:txBody>
          <a:bodyPr>
            <a:normAutofit fontScale="47500" lnSpcReduction="20000"/>
          </a:bodyPr>
          <a:lstStyle/>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Compliance of rejections with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Official Guidance</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Consistency of application of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across Art Units/Technology Centers</a:t>
            </a:r>
          </a:p>
          <a:p>
            <a:pPr marL="514350" indent="-514350">
              <a:spcBef>
                <a:spcPts val="0"/>
              </a:spcBef>
              <a:spcAft>
                <a:spcPts val="1800"/>
              </a:spcAft>
              <a:buFont typeface="+mj-lt"/>
              <a:buAutoNum type="arabicPeriod"/>
            </a:pPr>
            <a:r>
              <a:rPr lang="en-US" sz="5500" b="1" dirty="0">
                <a:latin typeface="Segoe UI" panose="020B0502040204020203" pitchFamily="34" charset="0"/>
                <a:ea typeface="Segoe UI" panose="020B0502040204020203" pitchFamily="34" charset="0"/>
                <a:cs typeface="Segoe UI" panose="020B0502040204020203" pitchFamily="34" charset="0"/>
              </a:rPr>
              <a:t>Use of compact prosecution when making 35 </a:t>
            </a:r>
            <a:r>
              <a:rPr lang="en-US" sz="5500" b="1" dirty="0" smtClean="0">
                <a:latin typeface="Segoe UI" panose="020B0502040204020203" pitchFamily="34" charset="0"/>
                <a:ea typeface="Segoe UI" panose="020B0502040204020203" pitchFamily="34" charset="0"/>
                <a:cs typeface="Segoe UI" panose="020B0502040204020203" pitchFamily="34" charset="0"/>
              </a:rPr>
              <a:t>U.S.C. </a:t>
            </a:r>
            <a:r>
              <a:rPr lang="en-US" sz="5500" b="1" dirty="0">
                <a:latin typeface="Segoe UI" panose="020B0502040204020203" pitchFamily="34" charset="0"/>
                <a:ea typeface="Segoe UI" panose="020B0502040204020203" pitchFamily="34" charset="0"/>
                <a:cs typeface="Segoe UI" panose="020B0502040204020203" pitchFamily="34" charset="0"/>
              </a:rPr>
              <a:t>101 rejections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Correctness and clarity of motivation statements in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103 rejections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Enforcement of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112(a) written description in continuing applications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Consistent treatment of claims after May 2014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112(f) </a:t>
            </a:r>
            <a:r>
              <a:rPr lang="en-US" sz="4000" dirty="0" smtClean="0">
                <a:latin typeface="+mn-lt"/>
                <a:ea typeface="Segoe UI" panose="020B0502040204020203" pitchFamily="34" charset="0"/>
                <a:cs typeface="Segoe UI" panose="020B0502040204020203" pitchFamily="34" charset="0"/>
              </a:rPr>
              <a:t>training</a:t>
            </a:r>
            <a:endParaRPr lang="en-US" sz="4000" dirty="0">
              <a:latin typeface="+mn-lt"/>
              <a:ea typeface="Segoe UI" panose="020B0502040204020203" pitchFamily="34" charset="0"/>
              <a:cs typeface="Arial" panose="020B0604020202020204" pitchFamily="34" charset="0"/>
            </a:endParaRPr>
          </a:p>
          <a:p>
            <a:pPr marL="0" indent="0">
              <a:spcBef>
                <a:spcPts val="0"/>
              </a:spcBef>
              <a:spcAft>
                <a:spcPts val="1800"/>
              </a:spcAft>
              <a:buNone/>
            </a:pPr>
            <a:endParaRPr lang="en-US" sz="2800" dirty="0">
              <a:latin typeface="+mn-lt"/>
              <a:ea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7518400" y="5249926"/>
            <a:ext cx="2133600" cy="273050"/>
          </a:xfrm>
          <a:prstGeom prst="rect">
            <a:avLst/>
          </a:prstGeom>
        </p:spPr>
        <p:txBody>
          <a:bodyPr/>
          <a:lstStyle/>
          <a:p>
            <a:fld id="{92DA454B-C859-4892-B9FA-68B588C9F547}" type="slidenum">
              <a:rPr lang="en-US" smtClean="0"/>
              <a:t>100</a:t>
            </a:fld>
            <a:endParaRPr lang="en-US" dirty="0"/>
          </a:p>
        </p:txBody>
      </p:sp>
    </p:spTree>
    <p:extLst>
      <p:ext uri="{BB962C8B-B14F-4D97-AF65-F5344CB8AC3E}">
        <p14:creationId xmlns:p14="http://schemas.microsoft.com/office/powerpoint/2010/main" val="333212227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prstClr val="black"/>
                </a:solidFill>
              </a:rPr>
              <a:t>Topics Selected for Case Study</a:t>
            </a:r>
            <a:endParaRPr lang="en-US" sz="4000" dirty="0"/>
          </a:p>
        </p:txBody>
      </p:sp>
      <p:sp>
        <p:nvSpPr>
          <p:cNvPr id="5" name="Content Placeholder 4"/>
          <p:cNvSpPr>
            <a:spLocks noGrp="1"/>
          </p:cNvSpPr>
          <p:nvPr>
            <p:ph idx="1"/>
          </p:nvPr>
        </p:nvSpPr>
        <p:spPr>
          <a:xfrm>
            <a:off x="508001" y="1776058"/>
            <a:ext cx="9144000" cy="4075391"/>
          </a:xfrm>
        </p:spPr>
        <p:txBody>
          <a:bodyPr>
            <a:normAutofit fontScale="47500" lnSpcReduction="20000"/>
          </a:bodyPr>
          <a:lstStyle/>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Compliance of rejections with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Official Guidance</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Consistency of application of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across Art Units/Technology Centers</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Use of compact prosecution when making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rejections</a:t>
            </a:r>
          </a:p>
          <a:p>
            <a:pPr marL="514350" indent="-514350">
              <a:spcBef>
                <a:spcPts val="0"/>
              </a:spcBef>
              <a:spcAft>
                <a:spcPts val="1800"/>
              </a:spcAft>
              <a:buFont typeface="+mj-lt"/>
              <a:buAutoNum type="arabicPeriod"/>
            </a:pPr>
            <a:r>
              <a:rPr lang="en-US" sz="5500" b="1" dirty="0">
                <a:latin typeface="Segoe UI" panose="020B0502040204020203" pitchFamily="34" charset="0"/>
                <a:ea typeface="Segoe UI" panose="020B0502040204020203" pitchFamily="34" charset="0"/>
                <a:cs typeface="Segoe UI" panose="020B0502040204020203" pitchFamily="34" charset="0"/>
              </a:rPr>
              <a:t>Correctness and clarity of motivation statements in 35 </a:t>
            </a:r>
            <a:r>
              <a:rPr lang="en-US" sz="5500" b="1" dirty="0" smtClean="0">
                <a:latin typeface="Segoe UI" panose="020B0502040204020203" pitchFamily="34" charset="0"/>
                <a:ea typeface="Segoe UI" panose="020B0502040204020203" pitchFamily="34" charset="0"/>
                <a:cs typeface="Segoe UI" panose="020B0502040204020203" pitchFamily="34" charset="0"/>
              </a:rPr>
              <a:t>U.S.C. </a:t>
            </a:r>
            <a:r>
              <a:rPr lang="en-US" sz="5500" b="1" dirty="0">
                <a:latin typeface="Segoe UI" panose="020B0502040204020203" pitchFamily="34" charset="0"/>
                <a:ea typeface="Segoe UI" panose="020B0502040204020203" pitchFamily="34" charset="0"/>
                <a:cs typeface="Segoe UI" panose="020B0502040204020203" pitchFamily="34" charset="0"/>
              </a:rPr>
              <a:t>103 rejections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Enforcement of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112(a) written description in continuing applications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Consistent treatment of claims after May 2014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112(f) </a:t>
            </a:r>
            <a:r>
              <a:rPr lang="en-US" sz="4000" dirty="0" smtClean="0">
                <a:latin typeface="+mn-lt"/>
                <a:ea typeface="Segoe UI" panose="020B0502040204020203" pitchFamily="34" charset="0"/>
                <a:cs typeface="Segoe UI" panose="020B0502040204020203" pitchFamily="34" charset="0"/>
              </a:rPr>
              <a:t>training</a:t>
            </a:r>
            <a:endParaRPr lang="en-US" sz="4000" dirty="0">
              <a:latin typeface="+mn-lt"/>
              <a:ea typeface="Segoe UI" panose="020B0502040204020203" pitchFamily="34" charset="0"/>
              <a:cs typeface="Arial" panose="020B0604020202020204" pitchFamily="34" charset="0"/>
            </a:endParaRPr>
          </a:p>
          <a:p>
            <a:pPr marL="0" indent="0">
              <a:spcBef>
                <a:spcPts val="0"/>
              </a:spcBef>
              <a:spcAft>
                <a:spcPts val="1800"/>
              </a:spcAft>
              <a:buNone/>
            </a:pPr>
            <a:endParaRPr lang="en-US" sz="2800" dirty="0">
              <a:latin typeface="+mn-lt"/>
              <a:ea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7518400" y="5244242"/>
            <a:ext cx="2133600" cy="273050"/>
          </a:xfrm>
          <a:prstGeom prst="rect">
            <a:avLst/>
          </a:prstGeom>
        </p:spPr>
        <p:txBody>
          <a:bodyPr/>
          <a:lstStyle/>
          <a:p>
            <a:fld id="{92DA454B-C859-4892-B9FA-68B588C9F547}" type="slidenum">
              <a:rPr lang="en-US" smtClean="0"/>
              <a:t>101</a:t>
            </a:fld>
            <a:endParaRPr lang="en-US" dirty="0"/>
          </a:p>
        </p:txBody>
      </p:sp>
    </p:spTree>
    <p:extLst>
      <p:ext uri="{BB962C8B-B14F-4D97-AF65-F5344CB8AC3E}">
        <p14:creationId xmlns:p14="http://schemas.microsoft.com/office/powerpoint/2010/main" val="39593596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prstClr val="black"/>
                </a:solidFill>
              </a:rPr>
              <a:t>Topics Selected for Case Study</a:t>
            </a:r>
            <a:endParaRPr lang="en-US" sz="4000" dirty="0"/>
          </a:p>
        </p:txBody>
      </p:sp>
      <p:sp>
        <p:nvSpPr>
          <p:cNvPr id="5" name="Content Placeholder 4"/>
          <p:cNvSpPr>
            <a:spLocks noGrp="1"/>
          </p:cNvSpPr>
          <p:nvPr>
            <p:ph idx="1"/>
          </p:nvPr>
        </p:nvSpPr>
        <p:spPr>
          <a:xfrm>
            <a:off x="508000" y="1705038"/>
            <a:ext cx="9144000" cy="4075391"/>
          </a:xfrm>
        </p:spPr>
        <p:txBody>
          <a:bodyPr>
            <a:normAutofit fontScale="47500" lnSpcReduction="20000"/>
          </a:bodyPr>
          <a:lstStyle/>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Compliance of rejections with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Official Guidance</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Consistency of application of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across Art Units/Technology Centers</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Use of compact prosecution when making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rejections</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Correctness and clarity of motivation statements in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103 rejections</a:t>
            </a:r>
          </a:p>
          <a:p>
            <a:pPr marL="514350" indent="-514350">
              <a:spcBef>
                <a:spcPts val="0"/>
              </a:spcBef>
              <a:spcAft>
                <a:spcPts val="1800"/>
              </a:spcAft>
              <a:buFont typeface="+mj-lt"/>
              <a:buAutoNum type="arabicPeriod"/>
            </a:pPr>
            <a:r>
              <a:rPr lang="en-US" sz="6300" b="1" dirty="0">
                <a:latin typeface="Segoe UI" panose="020B0502040204020203" pitchFamily="34" charset="0"/>
                <a:ea typeface="Segoe UI" panose="020B0502040204020203" pitchFamily="34" charset="0"/>
                <a:cs typeface="Segoe UI" panose="020B0502040204020203" pitchFamily="34" charset="0"/>
              </a:rPr>
              <a:t>Enforcement of 35 </a:t>
            </a:r>
            <a:r>
              <a:rPr lang="en-US" sz="6300" b="1" dirty="0" smtClean="0">
                <a:latin typeface="Segoe UI" panose="020B0502040204020203" pitchFamily="34" charset="0"/>
                <a:ea typeface="Segoe UI" panose="020B0502040204020203" pitchFamily="34" charset="0"/>
                <a:cs typeface="Segoe UI" panose="020B0502040204020203" pitchFamily="34" charset="0"/>
              </a:rPr>
              <a:t>U.S.C. </a:t>
            </a:r>
            <a:r>
              <a:rPr lang="en-US" sz="6300" b="1" dirty="0">
                <a:latin typeface="Segoe UI" panose="020B0502040204020203" pitchFamily="34" charset="0"/>
                <a:ea typeface="Segoe UI" panose="020B0502040204020203" pitchFamily="34" charset="0"/>
                <a:cs typeface="Segoe UI" panose="020B0502040204020203" pitchFamily="34" charset="0"/>
              </a:rPr>
              <a:t>112(a) written description in continuing applications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Consistent treatment of claims after May 2014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112(f) </a:t>
            </a:r>
            <a:r>
              <a:rPr lang="en-US" sz="4000" dirty="0" smtClean="0">
                <a:latin typeface="+mn-lt"/>
                <a:ea typeface="Segoe UI" panose="020B0502040204020203" pitchFamily="34" charset="0"/>
                <a:cs typeface="Segoe UI" panose="020B0502040204020203" pitchFamily="34" charset="0"/>
              </a:rPr>
              <a:t>training</a:t>
            </a:r>
            <a:endParaRPr lang="en-US" sz="4000" dirty="0">
              <a:latin typeface="+mn-lt"/>
              <a:ea typeface="Segoe UI" panose="020B0502040204020203" pitchFamily="34" charset="0"/>
              <a:cs typeface="Arial" panose="020B0604020202020204" pitchFamily="34" charset="0"/>
            </a:endParaRPr>
          </a:p>
          <a:p>
            <a:pPr marL="0" indent="0">
              <a:spcBef>
                <a:spcPts val="0"/>
              </a:spcBef>
              <a:spcAft>
                <a:spcPts val="1800"/>
              </a:spcAft>
              <a:buNone/>
            </a:pPr>
            <a:endParaRPr lang="en-US" sz="2800" dirty="0">
              <a:latin typeface="+mn-lt"/>
              <a:ea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7518400" y="5244242"/>
            <a:ext cx="2133600" cy="273050"/>
          </a:xfrm>
          <a:prstGeom prst="rect">
            <a:avLst/>
          </a:prstGeom>
        </p:spPr>
        <p:txBody>
          <a:bodyPr/>
          <a:lstStyle/>
          <a:p>
            <a:fld id="{92DA454B-C859-4892-B9FA-68B588C9F547}" type="slidenum">
              <a:rPr lang="en-US" smtClean="0"/>
              <a:t>102</a:t>
            </a:fld>
            <a:endParaRPr lang="en-US" dirty="0"/>
          </a:p>
        </p:txBody>
      </p:sp>
    </p:spTree>
    <p:extLst>
      <p:ext uri="{BB962C8B-B14F-4D97-AF65-F5344CB8AC3E}">
        <p14:creationId xmlns:p14="http://schemas.microsoft.com/office/powerpoint/2010/main" val="36743216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prstClr val="black"/>
                </a:solidFill>
              </a:rPr>
              <a:t>Topics Selected for Case Study</a:t>
            </a:r>
            <a:endParaRPr lang="en-US" sz="4000" dirty="0"/>
          </a:p>
        </p:txBody>
      </p:sp>
      <p:sp>
        <p:nvSpPr>
          <p:cNvPr id="5" name="Content Placeholder 4"/>
          <p:cNvSpPr>
            <a:spLocks noGrp="1"/>
          </p:cNvSpPr>
          <p:nvPr>
            <p:ph idx="1"/>
          </p:nvPr>
        </p:nvSpPr>
        <p:spPr>
          <a:xfrm>
            <a:off x="508000" y="1882591"/>
            <a:ext cx="9144000" cy="4075391"/>
          </a:xfrm>
        </p:spPr>
        <p:txBody>
          <a:bodyPr>
            <a:normAutofit fontScale="47500" lnSpcReduction="20000"/>
          </a:bodyPr>
          <a:lstStyle/>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Compliance of rejections with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Official Guidance</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Consistency of application of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across Art Units/Technology Centers</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Use of compact prosecution when making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rejections</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Correctness and clarity of motivation statements in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103 rejections</a:t>
            </a:r>
          </a:p>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Enforcement of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112(a) written description in continuing applications</a:t>
            </a:r>
          </a:p>
          <a:p>
            <a:pPr marL="514350" indent="-514350">
              <a:spcBef>
                <a:spcPts val="0"/>
              </a:spcBef>
              <a:spcAft>
                <a:spcPts val="1800"/>
              </a:spcAft>
              <a:buFont typeface="+mj-lt"/>
              <a:buAutoNum type="arabicPeriod"/>
            </a:pPr>
            <a:r>
              <a:rPr lang="en-US" sz="6300" b="1" dirty="0">
                <a:latin typeface="Segoe UI" panose="020B0502040204020203" pitchFamily="34" charset="0"/>
                <a:ea typeface="Segoe UI" panose="020B0502040204020203" pitchFamily="34" charset="0"/>
                <a:cs typeface="Segoe UI" panose="020B0502040204020203" pitchFamily="34" charset="0"/>
              </a:rPr>
              <a:t>Consistent treatment of claims after May 2014 35 </a:t>
            </a:r>
            <a:r>
              <a:rPr lang="en-US" sz="6300" b="1" dirty="0" smtClean="0">
                <a:latin typeface="Segoe UI" panose="020B0502040204020203" pitchFamily="34" charset="0"/>
                <a:ea typeface="Segoe UI" panose="020B0502040204020203" pitchFamily="34" charset="0"/>
                <a:cs typeface="Segoe UI" panose="020B0502040204020203" pitchFamily="34" charset="0"/>
              </a:rPr>
              <a:t>U.S.C. </a:t>
            </a:r>
            <a:r>
              <a:rPr lang="en-US" sz="6300" b="1" dirty="0">
                <a:latin typeface="Segoe UI" panose="020B0502040204020203" pitchFamily="34" charset="0"/>
                <a:ea typeface="Segoe UI" panose="020B0502040204020203" pitchFamily="34" charset="0"/>
                <a:cs typeface="Segoe UI" panose="020B0502040204020203" pitchFamily="34" charset="0"/>
              </a:rPr>
              <a:t>112(f) </a:t>
            </a:r>
            <a:r>
              <a:rPr lang="en-US" sz="6300" b="1" dirty="0" smtClean="0">
                <a:latin typeface="Segoe UI" panose="020B0502040204020203" pitchFamily="34" charset="0"/>
                <a:ea typeface="Segoe UI" panose="020B0502040204020203" pitchFamily="34" charset="0"/>
                <a:cs typeface="Segoe UI" panose="020B0502040204020203" pitchFamily="34" charset="0"/>
              </a:rPr>
              <a:t>training</a:t>
            </a:r>
            <a:endParaRPr lang="en-US" sz="6300" b="1" dirty="0">
              <a:latin typeface="+mn-lt"/>
              <a:ea typeface="Segoe UI" panose="020B0502040204020203" pitchFamily="34" charset="0"/>
              <a:cs typeface="Arial" panose="020B0604020202020204" pitchFamily="34" charset="0"/>
            </a:endParaRPr>
          </a:p>
          <a:p>
            <a:pPr marL="0" indent="0">
              <a:spcBef>
                <a:spcPts val="0"/>
              </a:spcBef>
              <a:spcAft>
                <a:spcPts val="1800"/>
              </a:spcAft>
              <a:buNone/>
            </a:pPr>
            <a:endParaRPr lang="en-US" sz="2800" dirty="0">
              <a:latin typeface="+mn-lt"/>
              <a:ea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7518400" y="5236868"/>
            <a:ext cx="2133600" cy="273050"/>
          </a:xfrm>
          <a:prstGeom prst="rect">
            <a:avLst/>
          </a:prstGeom>
        </p:spPr>
        <p:txBody>
          <a:bodyPr/>
          <a:lstStyle/>
          <a:p>
            <a:fld id="{92DA454B-C859-4892-B9FA-68B588C9F547}" type="slidenum">
              <a:rPr lang="en-US" smtClean="0"/>
              <a:t>103</a:t>
            </a:fld>
            <a:endParaRPr lang="en-US" dirty="0"/>
          </a:p>
        </p:txBody>
      </p:sp>
    </p:spTree>
    <p:extLst>
      <p:ext uri="{BB962C8B-B14F-4D97-AF65-F5344CB8AC3E}">
        <p14:creationId xmlns:p14="http://schemas.microsoft.com/office/powerpoint/2010/main" val="7946176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39648" cy="884058"/>
          </a:xfrm>
        </p:spPr>
        <p:txBody>
          <a:bodyPr>
            <a:normAutofit/>
          </a:bodyPr>
          <a:lstStyle/>
          <a:p>
            <a:r>
              <a:rPr lang="en-US" sz="4000" dirty="0" smtClean="0"/>
              <a:t>Topic Submission - Resources</a:t>
            </a:r>
            <a:endParaRPr lang="en-US" sz="4000" dirty="0"/>
          </a:p>
        </p:txBody>
      </p:sp>
      <p:sp>
        <p:nvSpPr>
          <p:cNvPr id="3" name="Content Placeholder 2"/>
          <p:cNvSpPr>
            <a:spLocks noGrp="1"/>
          </p:cNvSpPr>
          <p:nvPr>
            <p:ph idx="1"/>
          </p:nvPr>
        </p:nvSpPr>
        <p:spPr>
          <a:xfrm>
            <a:off x="508001" y="1691950"/>
            <a:ext cx="9144000" cy="3347989"/>
          </a:xfrm>
        </p:spPr>
        <p:txBody>
          <a:bodyPr>
            <a:normAutofit fontScale="77500" lnSpcReduction="20000"/>
          </a:bodyPr>
          <a:lstStyle/>
          <a:p>
            <a:pPr>
              <a:spcAft>
                <a:spcPts val="2000"/>
              </a:spcAft>
              <a:buFont typeface="Arial" panose="020B0604020202020204" pitchFamily="34" charset="0"/>
              <a:buChar char="•"/>
            </a:pPr>
            <a:r>
              <a:rPr lang="en-US" dirty="0"/>
              <a:t>Topic Submission for Case Studies Webpage: </a:t>
            </a:r>
            <a:r>
              <a:rPr lang="en-US" dirty="0">
                <a:hlinkClick r:id="rId2"/>
              </a:rPr>
              <a:t>http://www.uspto.gov/patent/initiatives/topic-submission-case-studies-pilot-program</a:t>
            </a:r>
            <a:endParaRPr lang="en-US" dirty="0"/>
          </a:p>
          <a:p>
            <a:pPr>
              <a:spcAft>
                <a:spcPts val="2000"/>
              </a:spcAft>
              <a:buFont typeface="Arial" panose="020B0604020202020204" pitchFamily="34" charset="0"/>
              <a:buChar char="•"/>
            </a:pPr>
            <a:r>
              <a:rPr lang="en-US" dirty="0"/>
              <a:t>Enhanced Patent Quality Initiative Webpage:  </a:t>
            </a:r>
            <a:r>
              <a:rPr lang="en-US" dirty="0">
                <a:hlinkClick r:id="rId3"/>
              </a:rPr>
              <a:t>http://</a:t>
            </a:r>
            <a:r>
              <a:rPr lang="en-US" dirty="0" smtClean="0">
                <a:hlinkClick r:id="rId3"/>
              </a:rPr>
              <a:t>www.uspto.gov/patent/initiatives/enhanced-patent-quality-initiative</a:t>
            </a:r>
            <a:endParaRPr lang="en-US" dirty="0" smtClean="0"/>
          </a:p>
          <a:p>
            <a:pPr>
              <a:spcAft>
                <a:spcPts val="2000"/>
              </a:spcAft>
              <a:buFont typeface="Arial" panose="020B0604020202020204" pitchFamily="34" charset="0"/>
              <a:buChar char="•"/>
            </a:pPr>
            <a:r>
              <a:rPr lang="en-US" dirty="0" smtClean="0"/>
              <a:t>Contact us at </a:t>
            </a:r>
            <a:r>
              <a:rPr lang="en-US" dirty="0" smtClean="0">
                <a:hlinkClick r:id="rId4"/>
              </a:rPr>
              <a:t>TopicSubmissionForCaseStudies@uspto.gov</a:t>
            </a:r>
            <a:r>
              <a:rPr lang="en-US" dirty="0" smtClean="0"/>
              <a:t> </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104</a:t>
            </a:fld>
            <a:endParaRPr lang="en-US" dirty="0"/>
          </a:p>
        </p:txBody>
      </p:sp>
    </p:spTree>
    <p:extLst>
      <p:ext uri="{BB962C8B-B14F-4D97-AF65-F5344CB8AC3E}">
        <p14:creationId xmlns:p14="http://schemas.microsoft.com/office/powerpoint/2010/main" val="34731365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499" y="1277211"/>
            <a:ext cx="8206268" cy="1540268"/>
          </a:xfrm>
        </p:spPr>
        <p:txBody>
          <a:bodyPr>
            <a:noAutofit/>
          </a:bodyPr>
          <a:lstStyle/>
          <a:p>
            <a:r>
              <a:rPr lang="en-US" sz="3333" dirty="0"/>
              <a:t>Quality Enhancing Programs:</a:t>
            </a:r>
            <a:br>
              <a:rPr lang="en-US" sz="3333" dirty="0"/>
            </a:br>
            <a:r>
              <a:rPr lang="en-US" sz="3333" dirty="0" smtClean="0">
                <a:solidFill>
                  <a:srgbClr val="164469"/>
                </a:solidFill>
              </a:rPr>
              <a:t>IV. Improving </a:t>
            </a:r>
            <a:r>
              <a:rPr lang="en-US" sz="3333" dirty="0">
                <a:solidFill>
                  <a:srgbClr val="164469"/>
                </a:solidFill>
              </a:rPr>
              <a:t>Evaluation of </a:t>
            </a:r>
            <a:r>
              <a:rPr lang="en-US" sz="3333" dirty="0" smtClean="0">
                <a:solidFill>
                  <a:srgbClr val="164469"/>
                </a:solidFill>
              </a:rPr>
              <a:t>Examination Open Data - Big Data</a:t>
            </a:r>
            <a:endParaRPr lang="en-US" sz="3167" dirty="0">
              <a:solidFill>
                <a:srgbClr val="164469"/>
              </a:solidFill>
            </a:endParaRPr>
          </a:p>
        </p:txBody>
      </p:sp>
      <p:sp>
        <p:nvSpPr>
          <p:cNvPr id="6" name="Subtitle 5"/>
          <p:cNvSpPr>
            <a:spLocks noGrp="1"/>
          </p:cNvSpPr>
          <p:nvPr>
            <p:ph type="subTitle" idx="1"/>
          </p:nvPr>
        </p:nvSpPr>
        <p:spPr>
          <a:xfrm>
            <a:off x="1841500" y="3115728"/>
            <a:ext cx="7201832" cy="1907785"/>
          </a:xfrm>
        </p:spPr>
        <p:txBody>
          <a:bodyPr>
            <a:noAutofit/>
          </a:bodyPr>
          <a:lstStyle/>
          <a:p>
            <a:r>
              <a:rPr lang="en-US" sz="2167" b="1" dirty="0">
                <a:solidFill>
                  <a:schemeClr val="tx1"/>
                </a:solidFill>
              </a:rPr>
              <a:t>Russ Slifer</a:t>
            </a:r>
            <a:r>
              <a:rPr lang="en-US" sz="2167" dirty="0">
                <a:solidFill>
                  <a:schemeClr val="tx1"/>
                </a:solidFill>
              </a:rPr>
              <a:t>, Deputy Under Secretary of Commerce for Intellectual Property and Deputy Director of the USPTO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16" y="935033"/>
            <a:ext cx="1463043" cy="1463043"/>
          </a:xfrm>
          <a:prstGeom prst="rect">
            <a:avLst/>
          </a:prstGeom>
        </p:spPr>
      </p:pic>
    </p:spTree>
    <p:extLst>
      <p:ext uri="{BB962C8B-B14F-4D97-AF65-F5344CB8AC3E}">
        <p14:creationId xmlns:p14="http://schemas.microsoft.com/office/powerpoint/2010/main" val="17576316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Open Data - Big Data</a:t>
            </a:r>
          </a:p>
        </p:txBody>
      </p:sp>
      <p:sp>
        <p:nvSpPr>
          <p:cNvPr id="7" name="Content Placeholder 6"/>
          <p:cNvSpPr>
            <a:spLocks noGrp="1"/>
          </p:cNvSpPr>
          <p:nvPr>
            <p:ph idx="1"/>
          </p:nvPr>
        </p:nvSpPr>
        <p:spPr>
          <a:xfrm>
            <a:off x="508001" y="1608287"/>
            <a:ext cx="8636000" cy="3904691"/>
          </a:xfrm>
        </p:spPr>
        <p:txBody>
          <a:bodyPr>
            <a:normAutofit/>
          </a:bodyPr>
          <a:lstStyle/>
          <a:p>
            <a:pPr lvl="0"/>
            <a:r>
              <a:rPr lang="en-US" sz="3333" dirty="0"/>
              <a:t>Open data </a:t>
            </a:r>
          </a:p>
          <a:p>
            <a:pPr lvl="1"/>
            <a:r>
              <a:rPr lang="en-US" sz="2933" dirty="0" smtClean="0"/>
              <a:t>Publicly </a:t>
            </a:r>
            <a:r>
              <a:rPr lang="en-US" sz="2933" dirty="0"/>
              <a:t>available, freely discoverable data that anyone can use, reuse or redistribute easily</a:t>
            </a:r>
            <a:r>
              <a:rPr lang="en-US" sz="2933" dirty="0" smtClean="0"/>
              <a:t>.</a:t>
            </a:r>
            <a:endParaRPr lang="en-US" sz="2933" dirty="0"/>
          </a:p>
          <a:p>
            <a:endParaRPr lang="en-US" sz="1600" dirty="0" smtClean="0"/>
          </a:p>
          <a:p>
            <a:r>
              <a:rPr lang="en-US" dirty="0" smtClean="0"/>
              <a:t>Big Data</a:t>
            </a:r>
            <a:endParaRPr lang="en-US" dirty="0"/>
          </a:p>
          <a:p>
            <a:pPr lvl="1"/>
            <a:r>
              <a:rPr lang="en-US" dirty="0" smtClean="0"/>
              <a:t>A collection of large volumes of data that can be mined for trends, patterns and analysis. </a:t>
            </a:r>
          </a:p>
          <a:p>
            <a:endParaRPr lang="en-US" sz="16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106</a:t>
            </a:fld>
            <a:endParaRPr lang="en-US" dirty="0">
              <a:solidFill>
                <a:prstClr val="black">
                  <a:tint val="75000"/>
                </a:prstClr>
              </a:solidFill>
            </a:endParaRPr>
          </a:p>
        </p:txBody>
      </p:sp>
    </p:spTree>
    <p:extLst>
      <p:ext uri="{BB962C8B-B14F-4D97-AF65-F5344CB8AC3E}">
        <p14:creationId xmlns:p14="http://schemas.microsoft.com/office/powerpoint/2010/main" val="4674449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39433" y="1565641"/>
            <a:ext cx="6131937" cy="3996631"/>
          </a:xfrm>
          <a:prstGeom prst="rect">
            <a:avLst/>
          </a:prstGeom>
          <a:ln w="25400">
            <a:solidFill>
              <a:schemeClr val="bg1">
                <a:lumMod val="50000"/>
              </a:schemeClr>
            </a:solidFill>
          </a:ln>
          <a:effectLst>
            <a:outerShdw blurRad="292100" dist="139700" dir="2700000" algn="tl" rotWithShape="0">
              <a:srgbClr val="333333">
                <a:alpha val="65000"/>
              </a:srgbClr>
            </a:outerShdw>
          </a:effectLst>
        </p:spPr>
      </p:pic>
      <p:sp>
        <p:nvSpPr>
          <p:cNvPr id="5" name="Title 4"/>
          <p:cNvSpPr>
            <a:spLocks noGrp="1"/>
          </p:cNvSpPr>
          <p:nvPr>
            <p:ph type="title"/>
          </p:nvPr>
        </p:nvSpPr>
        <p:spPr>
          <a:xfrm>
            <a:off x="508001" y="303591"/>
            <a:ext cx="9103832" cy="884058"/>
          </a:xfrm>
        </p:spPr>
        <p:txBody>
          <a:bodyPr>
            <a:noAutofit/>
          </a:bodyPr>
          <a:lstStyle/>
          <a:p>
            <a:r>
              <a:rPr lang="en-US" sz="3600" dirty="0" smtClean="0"/>
              <a:t>Open Data Portal: </a:t>
            </a:r>
            <a:br>
              <a:rPr lang="en-US" sz="3600" dirty="0" smtClean="0"/>
            </a:br>
            <a:r>
              <a:rPr lang="en-US" sz="3600" dirty="0" smtClean="0"/>
              <a:t>Developer Hub USPTO</a:t>
            </a:r>
            <a:endParaRPr lang="en-US" sz="3600" dirty="0"/>
          </a:p>
        </p:txBody>
      </p:sp>
      <p:sp>
        <p:nvSpPr>
          <p:cNvPr id="8" name="Slide Number Placeholder 7"/>
          <p:cNvSpPr>
            <a:spLocks noGrp="1"/>
          </p:cNvSpPr>
          <p:nvPr>
            <p:ph type="sldNum" sz="quarter" idx="12"/>
          </p:nvPr>
        </p:nvSpPr>
        <p:spPr/>
        <p:txBody>
          <a:bodyPr/>
          <a:lstStyle/>
          <a:p>
            <a:fld id="{92DA454B-C859-4892-B9FA-68B588C9F547}" type="slidenum">
              <a:rPr lang="en-US" smtClean="0"/>
              <a:t>107</a:t>
            </a:fld>
            <a:endParaRPr lang="en-US" dirty="0"/>
          </a:p>
        </p:txBody>
      </p:sp>
    </p:spTree>
    <p:extLst>
      <p:ext uri="{BB962C8B-B14F-4D97-AF65-F5344CB8AC3E}">
        <p14:creationId xmlns:p14="http://schemas.microsoft.com/office/powerpoint/2010/main" val="40708632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8001" y="1597263"/>
            <a:ext cx="3652030" cy="360267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235614" y="1597262"/>
            <a:ext cx="4892655" cy="374526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3029912" y="3611346"/>
            <a:ext cx="2970135" cy="1957589"/>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508001" y="378022"/>
            <a:ext cx="7434470" cy="1219240"/>
          </a:xfrm>
        </p:spPr>
        <p:txBody>
          <a:bodyPr>
            <a:normAutofit fontScale="90000"/>
          </a:bodyPr>
          <a:lstStyle/>
          <a:p>
            <a:r>
              <a:rPr lang="en-US" dirty="0" smtClean="0"/>
              <a:t>Locating Patent Data</a:t>
            </a:r>
            <a:br>
              <a:rPr lang="en-US" dirty="0" smtClean="0"/>
            </a:br>
            <a:r>
              <a:rPr lang="en-US" sz="3300" dirty="0" smtClean="0">
                <a:solidFill>
                  <a:srgbClr val="121BD4"/>
                </a:solidFill>
                <a:hlinkClick r:id="rId6"/>
              </a:rPr>
              <a:t>https://developer.uspto.gov</a:t>
            </a:r>
            <a:r>
              <a:rPr lang="en-US" sz="3300" dirty="0" smtClean="0">
                <a:solidFill>
                  <a:srgbClr val="121BD4"/>
                </a:solidFill>
              </a:rPr>
              <a:t>/</a:t>
            </a:r>
            <a:r>
              <a:rPr lang="en-US" sz="3300" dirty="0" smtClean="0"/>
              <a:t/>
            </a:r>
            <a:br>
              <a:rPr lang="en-US" sz="3300" dirty="0" smtClean="0"/>
            </a:br>
            <a:endParaRPr lang="en-US" sz="3300" dirty="0"/>
          </a:p>
        </p:txBody>
      </p:sp>
      <p:sp>
        <p:nvSpPr>
          <p:cNvPr id="7" name="Slide Number Placeholder 6"/>
          <p:cNvSpPr>
            <a:spLocks noGrp="1"/>
          </p:cNvSpPr>
          <p:nvPr>
            <p:ph type="sldNum" sz="quarter" idx="12"/>
          </p:nvPr>
        </p:nvSpPr>
        <p:spPr/>
        <p:txBody>
          <a:bodyPr/>
          <a:lstStyle/>
          <a:p>
            <a:fld id="{92DA454B-C859-4892-B9FA-68B588C9F547}" type="slidenum">
              <a:rPr lang="en-US" smtClean="0"/>
              <a:t>108</a:t>
            </a:fld>
            <a:endParaRPr lang="en-US" dirty="0"/>
          </a:p>
        </p:txBody>
      </p:sp>
    </p:spTree>
    <p:extLst>
      <p:ext uri="{BB962C8B-B14F-4D97-AF65-F5344CB8AC3E}">
        <p14:creationId xmlns:p14="http://schemas.microsoft.com/office/powerpoint/2010/main" val="40132038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7211"/>
          <a:stretch/>
        </p:blipFill>
        <p:spPr>
          <a:xfrm>
            <a:off x="959122" y="1431236"/>
            <a:ext cx="6858211" cy="425196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08000" y="306463"/>
            <a:ext cx="8221329" cy="884058"/>
          </a:xfrm>
        </p:spPr>
        <p:txBody>
          <a:bodyPr>
            <a:noAutofit/>
          </a:bodyPr>
          <a:lstStyle/>
          <a:p>
            <a:r>
              <a:rPr lang="en-US" sz="3400" dirty="0" smtClean="0"/>
              <a:t>Patents Granted from </a:t>
            </a:r>
            <a:r>
              <a:rPr lang="en-US" sz="3400" dirty="0" smtClean="0">
                <a:solidFill>
                  <a:srgbClr val="FF9900"/>
                </a:solidFill>
              </a:rPr>
              <a:t>Domestic</a:t>
            </a:r>
            <a:r>
              <a:rPr lang="en-US" sz="3400" dirty="0" smtClean="0"/>
              <a:t> Filers vs. </a:t>
            </a:r>
            <a:r>
              <a:rPr lang="en-US" sz="3400" dirty="0" smtClean="0">
                <a:solidFill>
                  <a:srgbClr val="4382FF"/>
                </a:solidFill>
              </a:rPr>
              <a:t>Foreign</a:t>
            </a:r>
            <a:r>
              <a:rPr lang="en-US" sz="3400" dirty="0" smtClean="0"/>
              <a:t> Filers</a:t>
            </a:r>
            <a:endParaRPr lang="en-US" sz="3400" dirty="0"/>
          </a:p>
        </p:txBody>
      </p:sp>
      <p:sp>
        <p:nvSpPr>
          <p:cNvPr id="6" name="Slide Number Placeholder 5"/>
          <p:cNvSpPr>
            <a:spLocks noGrp="1"/>
          </p:cNvSpPr>
          <p:nvPr>
            <p:ph type="sldNum" sz="quarter" idx="12"/>
          </p:nvPr>
        </p:nvSpPr>
        <p:spPr/>
        <p:txBody>
          <a:bodyPr/>
          <a:lstStyle/>
          <a:p>
            <a:fld id="{92DA454B-C859-4892-B9FA-68B588C9F547}" type="slidenum">
              <a:rPr lang="en-US" smtClean="0"/>
              <a:t>109</a:t>
            </a:fld>
            <a:endParaRPr lang="en-US" dirty="0"/>
          </a:p>
        </p:txBody>
      </p:sp>
    </p:spTree>
    <p:extLst>
      <p:ext uri="{BB962C8B-B14F-4D97-AF65-F5344CB8AC3E}">
        <p14:creationId xmlns:p14="http://schemas.microsoft.com/office/powerpoint/2010/main" val="4281603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8001" y="0"/>
            <a:ext cx="4587903" cy="5715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5079186" y="0"/>
            <a:ext cx="4587903" cy="5715000"/>
          </a:xfrm>
          <a:prstGeom prst="rect">
            <a:avLst/>
          </a:prstGeom>
          <a:solidFill>
            <a:srgbClr val="E6F2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endParaRPr>
          </a:p>
        </p:txBody>
      </p:sp>
      <p:sp>
        <p:nvSpPr>
          <p:cNvPr id="6" name="Rectangle 9"/>
          <p:cNvSpPr/>
          <p:nvPr/>
        </p:nvSpPr>
        <p:spPr>
          <a:xfrm>
            <a:off x="50718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Freeform 14"/>
          <p:cNvSpPr/>
          <p:nvPr/>
        </p:nvSpPr>
        <p:spPr>
          <a:xfrm>
            <a:off x="4228561" y="825590"/>
            <a:ext cx="850624" cy="1701248"/>
          </a:xfrm>
          <a:custGeom>
            <a:avLst/>
            <a:gdLst>
              <a:gd name="connsiteX0" fmla="*/ 850624 w 850624"/>
              <a:gd name="connsiteY0" fmla="*/ 0 h 1701248"/>
              <a:gd name="connsiteX1" fmla="*/ 850624 w 850624"/>
              <a:gd name="connsiteY1" fmla="*/ 1701248 h 1701248"/>
              <a:gd name="connsiteX2" fmla="*/ 0 w 850624"/>
              <a:gd name="connsiteY2" fmla="*/ 850624 h 1701248"/>
              <a:gd name="connsiteX3" fmla="*/ 850624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850624" y="0"/>
                </a:moveTo>
                <a:lnTo>
                  <a:pt x="850624" y="1701248"/>
                </a:lnTo>
                <a:cubicBezTo>
                  <a:pt x="380837" y="1701248"/>
                  <a:pt x="0" y="1320411"/>
                  <a:pt x="0" y="850624"/>
                </a:cubicBezTo>
                <a:cubicBezTo>
                  <a:pt x="0" y="380837"/>
                  <a:pt x="380837" y="0"/>
                  <a:pt x="850624" y="0"/>
                </a:cubicBezTo>
                <a:close/>
              </a:path>
            </a:pathLst>
          </a:custGeom>
          <a:solidFill>
            <a:srgbClr val="88A62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Freeform 12"/>
          <p:cNvSpPr/>
          <p:nvPr/>
        </p:nvSpPr>
        <p:spPr>
          <a:xfrm>
            <a:off x="5079185" y="825590"/>
            <a:ext cx="850624" cy="1701248"/>
          </a:xfrm>
          <a:custGeom>
            <a:avLst/>
            <a:gdLst>
              <a:gd name="connsiteX0" fmla="*/ 0 w 850624"/>
              <a:gd name="connsiteY0" fmla="*/ 0 h 1701248"/>
              <a:gd name="connsiteX1" fmla="*/ 850624 w 850624"/>
              <a:gd name="connsiteY1" fmla="*/ 850624 h 1701248"/>
              <a:gd name="connsiteX2" fmla="*/ 0 w 850624"/>
              <a:gd name="connsiteY2" fmla="*/ 1701248 h 1701248"/>
              <a:gd name="connsiteX3" fmla="*/ 0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0" y="0"/>
                </a:moveTo>
                <a:cubicBezTo>
                  <a:pt x="469787" y="0"/>
                  <a:pt x="850624" y="380837"/>
                  <a:pt x="850624" y="850624"/>
                </a:cubicBezTo>
                <a:cubicBezTo>
                  <a:pt x="850624" y="1320411"/>
                  <a:pt x="469787" y="1701248"/>
                  <a:pt x="0" y="1701248"/>
                </a:cubicBezTo>
                <a:lnTo>
                  <a:pt x="0" y="0"/>
                </a:lnTo>
                <a:close/>
              </a:path>
            </a:pathLst>
          </a:custGeom>
          <a:solidFill>
            <a:schemeClr val="bg1">
              <a:lumMod val="85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4168284" y="1491548"/>
            <a:ext cx="1718034" cy="338554"/>
          </a:xfrm>
          <a:prstGeom prst="rect">
            <a:avLst/>
          </a:prstGeom>
          <a:noFill/>
        </p:spPr>
        <p:txBody>
          <a:bodyPr wrap="none" rtlCol="0">
            <a:spAutoFit/>
          </a:bodyPr>
          <a:lstStyle/>
          <a:p>
            <a:r>
              <a:rPr lang="en-US" sz="1600" b="1" dirty="0">
                <a:solidFill>
                  <a:prstClr val="white"/>
                </a:solidFill>
              </a:rPr>
              <a:t>BEFORE   </a:t>
            </a:r>
            <a:r>
              <a:rPr lang="en-US" sz="1600" b="1" dirty="0">
                <a:solidFill>
                  <a:srgbClr val="88A620"/>
                </a:solidFill>
              </a:rPr>
              <a:t>AFTER</a:t>
            </a:r>
          </a:p>
        </p:txBody>
      </p:sp>
      <p:sp>
        <p:nvSpPr>
          <p:cNvPr id="17" name="TextBox 16"/>
          <p:cNvSpPr txBox="1"/>
          <p:nvPr/>
        </p:nvSpPr>
        <p:spPr>
          <a:xfrm>
            <a:off x="937948" y="320087"/>
            <a:ext cx="2322431" cy="646331"/>
          </a:xfrm>
          <a:prstGeom prst="rect">
            <a:avLst/>
          </a:prstGeom>
          <a:noFill/>
        </p:spPr>
        <p:txBody>
          <a:bodyPr wrap="none" rtlCol="0">
            <a:spAutoFit/>
          </a:bodyPr>
          <a:lstStyle/>
          <a:p>
            <a:r>
              <a:rPr lang="en-US" b="1" dirty="0">
                <a:solidFill>
                  <a:prstClr val="black"/>
                </a:solidFill>
              </a:rPr>
              <a:t>Search and Training</a:t>
            </a:r>
          </a:p>
          <a:p>
            <a:r>
              <a:rPr lang="en-US" dirty="0">
                <a:solidFill>
                  <a:prstClr val="black"/>
                </a:solidFill>
              </a:rPr>
              <a:t>Enhancements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924"/>
          <a:stretch/>
        </p:blipFill>
        <p:spPr>
          <a:xfrm>
            <a:off x="537962" y="957625"/>
            <a:ext cx="3872533" cy="4766169"/>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b="46117"/>
          <a:stretch/>
        </p:blipFill>
        <p:spPr>
          <a:xfrm>
            <a:off x="5415914" y="1903534"/>
            <a:ext cx="4719634" cy="381345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532" y="2193349"/>
            <a:ext cx="2835892" cy="2835892"/>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b="28344"/>
          <a:stretch/>
        </p:blipFill>
        <p:spPr>
          <a:xfrm rot="19004290">
            <a:off x="4216667" y="1119533"/>
            <a:ext cx="5201186" cy="5590377"/>
          </a:xfrm>
          <a:prstGeom prst="rect">
            <a:avLst/>
          </a:prstGeom>
        </p:spPr>
      </p:pic>
      <p:sp>
        <p:nvSpPr>
          <p:cNvPr id="18" name="TextBox 17"/>
          <p:cNvSpPr txBox="1"/>
          <p:nvPr/>
        </p:nvSpPr>
        <p:spPr>
          <a:xfrm>
            <a:off x="6485340" y="669945"/>
            <a:ext cx="2982740" cy="1077218"/>
          </a:xfrm>
          <a:prstGeom prst="rect">
            <a:avLst/>
          </a:prstGeom>
          <a:noFill/>
        </p:spPr>
        <p:txBody>
          <a:bodyPr wrap="none" rtlCol="0">
            <a:spAutoFit/>
          </a:bodyPr>
          <a:lstStyle/>
          <a:p>
            <a:pPr algn="r"/>
            <a:r>
              <a:rPr lang="en-US" b="1" dirty="0">
                <a:solidFill>
                  <a:prstClr val="black"/>
                </a:solidFill>
              </a:rPr>
              <a:t>New tools to </a:t>
            </a:r>
          </a:p>
          <a:p>
            <a:pPr algn="r"/>
            <a:r>
              <a:rPr lang="en-US" b="1" dirty="0">
                <a:solidFill>
                  <a:prstClr val="black"/>
                </a:solidFill>
              </a:rPr>
              <a:t>assist in identifying the</a:t>
            </a:r>
          </a:p>
          <a:p>
            <a:pPr algn="r"/>
            <a:r>
              <a:rPr lang="en-US" sz="2800" b="1" dirty="0">
                <a:solidFill>
                  <a:srgbClr val="88A620"/>
                </a:solidFill>
              </a:rPr>
              <a:t>BEST PRIOR ART</a:t>
            </a:r>
          </a:p>
        </p:txBody>
      </p:sp>
      <p:cxnSp>
        <p:nvCxnSpPr>
          <p:cNvPr id="24" name="Straight Connector 23"/>
          <p:cNvCxnSpPr/>
          <p:nvPr/>
        </p:nvCxnSpPr>
        <p:spPr>
          <a:xfrm>
            <a:off x="3260378" y="523983"/>
            <a:ext cx="622398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7438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0188" y="1500625"/>
            <a:ext cx="8407485" cy="4203743"/>
          </a:xfrm>
          <a:prstGeom prst="rect">
            <a:avLst/>
          </a:prstGeom>
        </p:spPr>
      </p:pic>
      <p:cxnSp>
        <p:nvCxnSpPr>
          <p:cNvPr id="18" name="Elbow Connector 17"/>
          <p:cNvCxnSpPr/>
          <p:nvPr/>
        </p:nvCxnSpPr>
        <p:spPr>
          <a:xfrm rot="10800000" flipV="1">
            <a:off x="1545167" y="1500624"/>
            <a:ext cx="5492750" cy="699087"/>
          </a:xfrm>
          <a:prstGeom prst="bentConnector3">
            <a:avLst>
              <a:gd name="adj1" fmla="val 50000"/>
            </a:avLst>
          </a:prstGeom>
          <a:ln w="57150">
            <a:tailEnd type="triangle"/>
          </a:ln>
        </p:spPr>
        <p:style>
          <a:lnRef idx="2">
            <a:schemeClr val="accent3"/>
          </a:lnRef>
          <a:fillRef idx="0">
            <a:schemeClr val="accent3"/>
          </a:fillRef>
          <a:effectRef idx="1">
            <a:schemeClr val="accent3"/>
          </a:effectRef>
          <a:fontRef idx="minor">
            <a:schemeClr val="tx1"/>
          </a:fontRef>
        </p:style>
      </p:cxnSp>
      <p:sp>
        <p:nvSpPr>
          <p:cNvPr id="2" name="Title 1"/>
          <p:cNvSpPr>
            <a:spLocks noGrp="1"/>
          </p:cNvSpPr>
          <p:nvPr>
            <p:ph type="title"/>
          </p:nvPr>
        </p:nvSpPr>
        <p:spPr>
          <a:xfrm>
            <a:off x="508000" y="292958"/>
            <a:ext cx="8529673" cy="884058"/>
          </a:xfrm>
        </p:spPr>
        <p:txBody>
          <a:bodyPr>
            <a:normAutofit fontScale="90000"/>
          </a:bodyPr>
          <a:lstStyle/>
          <a:p>
            <a:r>
              <a:rPr lang="en-US" sz="4200" dirty="0" smtClean="0"/>
              <a:t>Top Technology Grants:  Idaho</a:t>
            </a:r>
            <a:r>
              <a:rPr lang="en-US" sz="3800" dirty="0" smtClean="0"/>
              <a:t/>
            </a:r>
            <a:br>
              <a:rPr lang="en-US" sz="3800" dirty="0" smtClean="0"/>
            </a:br>
            <a:r>
              <a:rPr lang="en-US" sz="3800" dirty="0" smtClean="0"/>
              <a:t>             </a:t>
            </a:r>
            <a:r>
              <a:rPr lang="en-US" sz="3100" dirty="0" smtClean="0">
                <a:solidFill>
                  <a:schemeClr val="accent3">
                    <a:lumMod val="75000"/>
                  </a:schemeClr>
                </a:solidFill>
              </a:rPr>
              <a:t>1980-1990:  </a:t>
            </a:r>
            <a:r>
              <a:rPr lang="en-US" sz="3100" i="1" dirty="0" smtClean="0">
                <a:solidFill>
                  <a:schemeClr val="accent3">
                    <a:lumMod val="75000"/>
                  </a:schemeClr>
                </a:solidFill>
              </a:rPr>
              <a:t>Food or Edible Products</a:t>
            </a:r>
            <a:endParaRPr lang="en-US" sz="3100" i="1"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92DA454B-C859-4892-B9FA-68B588C9F547}" type="slidenum">
              <a:rPr lang="en-US" smtClean="0"/>
              <a:t>110</a:t>
            </a:fld>
            <a:endParaRPr lang="en-US" dirty="0"/>
          </a:p>
        </p:txBody>
      </p:sp>
    </p:spTree>
    <p:extLst>
      <p:ext uri="{BB962C8B-B14F-4D97-AF65-F5344CB8AC3E}">
        <p14:creationId xmlns:p14="http://schemas.microsoft.com/office/powerpoint/2010/main" val="39326922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3720" y="1554014"/>
            <a:ext cx="8493954" cy="4141540"/>
          </a:xfrm>
          <a:prstGeom prst="rect">
            <a:avLst/>
          </a:prstGeom>
        </p:spPr>
      </p:pic>
      <p:cxnSp>
        <p:nvCxnSpPr>
          <p:cNvPr id="6" name="Elbow Connector 5"/>
          <p:cNvCxnSpPr/>
          <p:nvPr/>
        </p:nvCxnSpPr>
        <p:spPr>
          <a:xfrm rot="10800000" flipV="1">
            <a:off x="2605286" y="1424763"/>
            <a:ext cx="4866548" cy="899800"/>
          </a:xfrm>
          <a:prstGeom prst="bentConnector3">
            <a:avLst>
              <a:gd name="adj1" fmla="val 50000"/>
            </a:avLst>
          </a:prstGeom>
          <a:ln w="57150">
            <a:tailEnd type="triangle"/>
          </a:ln>
        </p:spPr>
        <p:style>
          <a:lnRef idx="2">
            <a:schemeClr val="accent3"/>
          </a:lnRef>
          <a:fillRef idx="0">
            <a:schemeClr val="accent3"/>
          </a:fillRef>
          <a:effectRef idx="1">
            <a:schemeClr val="accent3"/>
          </a:effectRef>
          <a:fontRef idx="minor">
            <a:schemeClr val="tx1"/>
          </a:fontRef>
        </p:style>
      </p:cxnSp>
      <p:sp>
        <p:nvSpPr>
          <p:cNvPr id="3" name="Slide Number Placeholder 2"/>
          <p:cNvSpPr>
            <a:spLocks noGrp="1"/>
          </p:cNvSpPr>
          <p:nvPr>
            <p:ph type="sldNum" sz="quarter" idx="12"/>
          </p:nvPr>
        </p:nvSpPr>
        <p:spPr/>
        <p:txBody>
          <a:bodyPr/>
          <a:lstStyle/>
          <a:p>
            <a:fld id="{92DA454B-C859-4892-B9FA-68B588C9F547}" type="slidenum">
              <a:rPr lang="en-US" smtClean="0"/>
              <a:t>111</a:t>
            </a:fld>
            <a:endParaRPr lang="en-US" dirty="0"/>
          </a:p>
        </p:txBody>
      </p:sp>
      <p:sp>
        <p:nvSpPr>
          <p:cNvPr id="10" name="Title 1"/>
          <p:cNvSpPr>
            <a:spLocks noGrp="1"/>
          </p:cNvSpPr>
          <p:nvPr>
            <p:ph type="title"/>
          </p:nvPr>
        </p:nvSpPr>
        <p:spPr>
          <a:xfrm>
            <a:off x="508000" y="292953"/>
            <a:ext cx="8529673" cy="884058"/>
          </a:xfrm>
        </p:spPr>
        <p:txBody>
          <a:bodyPr>
            <a:normAutofit fontScale="90000"/>
          </a:bodyPr>
          <a:lstStyle/>
          <a:p>
            <a:r>
              <a:rPr lang="en-US" sz="4200" dirty="0" smtClean="0"/>
              <a:t>Top Technology Grants:  Idaho</a:t>
            </a:r>
            <a:r>
              <a:rPr lang="en-US" sz="3800" dirty="0" smtClean="0">
                <a:solidFill>
                  <a:schemeClr val="accent3">
                    <a:lumMod val="75000"/>
                  </a:schemeClr>
                </a:solidFill>
              </a:rPr>
              <a:t/>
            </a:r>
            <a:br>
              <a:rPr lang="en-US" sz="3800" dirty="0" smtClean="0">
                <a:solidFill>
                  <a:schemeClr val="accent3">
                    <a:lumMod val="75000"/>
                  </a:schemeClr>
                </a:solidFill>
              </a:rPr>
            </a:br>
            <a:r>
              <a:rPr lang="en-US" sz="3800" dirty="0" smtClean="0">
                <a:solidFill>
                  <a:schemeClr val="accent3">
                    <a:lumMod val="75000"/>
                  </a:schemeClr>
                </a:solidFill>
              </a:rPr>
              <a:t>               </a:t>
            </a:r>
            <a:r>
              <a:rPr lang="en-US" sz="3100" dirty="0" smtClean="0">
                <a:solidFill>
                  <a:schemeClr val="accent3">
                    <a:lumMod val="75000"/>
                  </a:schemeClr>
                </a:solidFill>
              </a:rPr>
              <a:t>2004-2014:  </a:t>
            </a:r>
            <a:r>
              <a:rPr lang="en-US" sz="3100" i="1" dirty="0" smtClean="0">
                <a:solidFill>
                  <a:schemeClr val="accent3">
                    <a:lumMod val="75000"/>
                  </a:schemeClr>
                </a:solidFill>
              </a:rPr>
              <a:t>Semiconductors</a:t>
            </a:r>
            <a:endParaRPr lang="en-US" sz="3100" i="1" dirty="0">
              <a:solidFill>
                <a:schemeClr val="accent3">
                  <a:lumMod val="75000"/>
                </a:schemeClr>
              </a:solidFill>
            </a:endParaRPr>
          </a:p>
        </p:txBody>
      </p:sp>
    </p:spTree>
    <p:extLst>
      <p:ext uri="{BB962C8B-B14F-4D97-AF65-F5344CB8AC3E}">
        <p14:creationId xmlns:p14="http://schemas.microsoft.com/office/powerpoint/2010/main" val="18804106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2075" y="1201479"/>
            <a:ext cx="8462438" cy="4259521"/>
          </a:xfrm>
          <a:prstGeom prst="rect">
            <a:avLst/>
          </a:prstGeom>
        </p:spPr>
      </p:pic>
      <p:sp>
        <p:nvSpPr>
          <p:cNvPr id="2" name="Title 1"/>
          <p:cNvSpPr>
            <a:spLocks noGrp="1"/>
          </p:cNvSpPr>
          <p:nvPr>
            <p:ph type="title"/>
          </p:nvPr>
        </p:nvSpPr>
        <p:spPr>
          <a:xfrm>
            <a:off x="391037" y="378021"/>
            <a:ext cx="8476511" cy="1270025"/>
          </a:xfrm>
        </p:spPr>
        <p:txBody>
          <a:bodyPr>
            <a:normAutofit fontScale="90000"/>
          </a:bodyPr>
          <a:lstStyle/>
          <a:p>
            <a:r>
              <a:rPr lang="en-US" dirty="0" smtClean="0"/>
              <a:t>Utility Patents per Capita:   Historic Growth Rate</a:t>
            </a:r>
            <a:endParaRPr lang="en-US" dirty="0"/>
          </a:p>
        </p:txBody>
      </p:sp>
      <p:pic>
        <p:nvPicPr>
          <p:cNvPr id="1026" name="Picture 2" descr="C:\Users\kbragdon\AppData\Local\Temp\SNAGHTML3209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745" y="279388"/>
            <a:ext cx="1280160" cy="12591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2DA454B-C859-4892-B9FA-68B588C9F547}" type="slidenum">
              <a:rPr lang="en-US" smtClean="0"/>
              <a:t>112</a:t>
            </a:fld>
            <a:endParaRPr lang="en-US" dirty="0"/>
          </a:p>
        </p:txBody>
      </p:sp>
    </p:spTree>
    <p:extLst>
      <p:ext uri="{BB962C8B-B14F-4D97-AF65-F5344CB8AC3E}">
        <p14:creationId xmlns:p14="http://schemas.microsoft.com/office/powerpoint/2010/main" val="8933081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Data Community </a:t>
            </a:r>
            <a:r>
              <a:rPr lang="en-US" dirty="0"/>
              <a:t>Café</a:t>
            </a:r>
            <a:r>
              <a:rPr lang="en-US" sz="2200" dirty="0"/>
              <a:t/>
            </a:r>
            <a:br>
              <a:rPr lang="en-US" sz="2200" dirty="0"/>
            </a:br>
            <a:r>
              <a:rPr lang="en-US" sz="2200" dirty="0">
                <a:hlinkClick r:id="rId3"/>
              </a:rPr>
              <a:t>https://</a:t>
            </a:r>
            <a:r>
              <a:rPr lang="en-US" sz="2200" dirty="0" smtClean="0">
                <a:hlinkClick r:id="rId3"/>
              </a:rPr>
              <a:t>developer.uspto.gov/community</a:t>
            </a:r>
            <a:r>
              <a:rPr lang="en-US" sz="2200" dirty="0" smtClean="0"/>
              <a:t/>
            </a:r>
            <a:br>
              <a:rPr lang="en-US" sz="2200" dirty="0" smtClean="0"/>
            </a:br>
            <a:endParaRPr lang="en-US" sz="2200" dirty="0"/>
          </a:p>
        </p:txBody>
      </p:sp>
      <p:sp>
        <p:nvSpPr>
          <p:cNvPr id="5" name="Slide Number Placeholder 4"/>
          <p:cNvSpPr>
            <a:spLocks noGrp="1"/>
          </p:cNvSpPr>
          <p:nvPr>
            <p:ph type="sldNum" sz="quarter" idx="12"/>
          </p:nvPr>
        </p:nvSpPr>
        <p:spPr/>
        <p:txBody>
          <a:bodyPr/>
          <a:lstStyle/>
          <a:p>
            <a:fld id="{92DA454B-C859-4892-B9FA-68B588C9F547}" type="slidenum">
              <a:rPr lang="en-US" smtClean="0"/>
              <a:t>113</a:t>
            </a:fld>
            <a:endParaRPr lang="en-US" dirty="0"/>
          </a:p>
        </p:txBody>
      </p:sp>
      <p:pic>
        <p:nvPicPr>
          <p:cNvPr id="4" name="Picture 3"/>
          <p:cNvPicPr>
            <a:picLocks noChangeAspect="1"/>
          </p:cNvPicPr>
          <p:nvPr/>
        </p:nvPicPr>
        <p:blipFill rotWithShape="1">
          <a:blip r:embed="rId4"/>
          <a:srcRect r="1706" b="2381"/>
          <a:stretch/>
        </p:blipFill>
        <p:spPr>
          <a:xfrm>
            <a:off x="508001" y="1497827"/>
            <a:ext cx="8305816" cy="4102873"/>
          </a:xfrm>
          <a:prstGeom prst="rect">
            <a:avLst/>
          </a:prstGeom>
          <a:ln w="25400">
            <a:solidFill>
              <a:schemeClr val="bg1">
                <a:lumMod val="50000"/>
              </a:schemeClr>
            </a:solidFill>
          </a:ln>
        </p:spPr>
      </p:pic>
    </p:spTree>
    <p:extLst>
      <p:ext uri="{BB962C8B-B14F-4D97-AF65-F5344CB8AC3E}">
        <p14:creationId xmlns:p14="http://schemas.microsoft.com/office/powerpoint/2010/main" val="34870706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63448" y="470848"/>
            <a:ext cx="8531352" cy="884058"/>
          </a:xfrm>
        </p:spPr>
        <p:txBody>
          <a:bodyPr>
            <a:normAutofit/>
          </a:bodyPr>
          <a:lstStyle/>
          <a:p>
            <a:r>
              <a:rPr lang="en-US" sz="3600" dirty="0"/>
              <a:t>Big Data: </a:t>
            </a:r>
            <a:r>
              <a:rPr lang="en-US" sz="3600" dirty="0" smtClean="0"/>
              <a:t> Improving </a:t>
            </a:r>
            <a:r>
              <a:rPr lang="en-US" sz="3600" dirty="0"/>
              <a:t>Quality</a:t>
            </a:r>
          </a:p>
        </p:txBody>
      </p:sp>
      <p:sp>
        <p:nvSpPr>
          <p:cNvPr id="6" name="Content Placeholder 12"/>
          <p:cNvSpPr>
            <a:spLocks noGrp="1"/>
          </p:cNvSpPr>
          <p:nvPr>
            <p:ph sz="half" idx="1"/>
          </p:nvPr>
        </p:nvSpPr>
        <p:spPr>
          <a:xfrm>
            <a:off x="278750" y="1538501"/>
            <a:ext cx="5233737" cy="4080709"/>
          </a:xfrm>
        </p:spPr>
        <p:txBody>
          <a:bodyPr>
            <a:normAutofit fontScale="77500" lnSpcReduction="20000"/>
          </a:bodyPr>
          <a:lstStyle/>
          <a:p>
            <a:pPr eaLnBrk="0" hangingPunct="0">
              <a:lnSpc>
                <a:spcPct val="114000"/>
              </a:lnSpc>
              <a:spcBef>
                <a:spcPts val="1000"/>
              </a:spcBef>
              <a:spcAft>
                <a:spcPts val="1000"/>
              </a:spcAft>
            </a:pPr>
            <a:r>
              <a:rPr lang="en-US" dirty="0"/>
              <a:t>In what ways can we use Big Data to improve Patent Quality?</a:t>
            </a:r>
          </a:p>
          <a:p>
            <a:pPr lvl="1" eaLnBrk="0" hangingPunct="0">
              <a:lnSpc>
                <a:spcPct val="114000"/>
              </a:lnSpc>
              <a:spcBef>
                <a:spcPts val="1000"/>
              </a:spcBef>
              <a:spcAft>
                <a:spcPts val="1000"/>
              </a:spcAft>
            </a:pPr>
            <a:r>
              <a:rPr lang="en-US" sz="2900" dirty="0"/>
              <a:t>Detect anomalies (inconsistencies)</a:t>
            </a:r>
          </a:p>
          <a:p>
            <a:pPr lvl="1" eaLnBrk="0" hangingPunct="0">
              <a:lnSpc>
                <a:spcPct val="114000"/>
              </a:lnSpc>
              <a:spcBef>
                <a:spcPts val="1000"/>
              </a:spcBef>
              <a:spcAft>
                <a:spcPts val="1000"/>
              </a:spcAft>
            </a:pPr>
            <a:r>
              <a:rPr lang="en-US" sz="2900" dirty="0"/>
              <a:t>Identify and prevent problems early</a:t>
            </a:r>
          </a:p>
          <a:p>
            <a:pPr lvl="1" eaLnBrk="0" hangingPunct="0">
              <a:lnSpc>
                <a:spcPct val="114000"/>
              </a:lnSpc>
              <a:spcBef>
                <a:spcPts val="1000"/>
              </a:spcBef>
              <a:spcAft>
                <a:spcPts val="1000"/>
              </a:spcAft>
            </a:pPr>
            <a:r>
              <a:rPr lang="en-US" sz="2900" dirty="0"/>
              <a:t>Measure training impact</a:t>
            </a:r>
          </a:p>
          <a:p>
            <a:pPr lvl="1" eaLnBrk="0" hangingPunct="0">
              <a:lnSpc>
                <a:spcPct val="114000"/>
              </a:lnSpc>
              <a:spcBef>
                <a:spcPts val="1000"/>
              </a:spcBef>
              <a:spcAft>
                <a:spcPts val="1000"/>
              </a:spcAft>
            </a:pPr>
            <a:r>
              <a:rPr lang="en-US" sz="2900" dirty="0"/>
              <a:t>Validate assumptions</a:t>
            </a:r>
          </a:p>
          <a:p>
            <a:pPr lvl="1" eaLnBrk="0" hangingPunct="0">
              <a:lnSpc>
                <a:spcPct val="114000"/>
              </a:lnSpc>
              <a:spcBef>
                <a:spcPts val="1000"/>
              </a:spcBef>
              <a:spcAft>
                <a:spcPts val="1000"/>
              </a:spcAft>
            </a:pPr>
            <a:endParaRPr lang="en-US" dirty="0"/>
          </a:p>
          <a:p>
            <a:endParaRPr lang="en-US" dirty="0"/>
          </a:p>
        </p:txBody>
      </p:sp>
      <p:sp>
        <p:nvSpPr>
          <p:cNvPr id="7" name="Rectangle 6"/>
          <p:cNvSpPr/>
          <p:nvPr/>
        </p:nvSpPr>
        <p:spPr>
          <a:xfrm>
            <a:off x="6033156" y="1785127"/>
            <a:ext cx="3514881" cy="442601"/>
          </a:xfrm>
          <a:prstGeom prst="rect">
            <a:avLst/>
          </a:prstGeom>
          <a:solidFill>
            <a:srgbClr val="164469"/>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57182"/>
            <a:r>
              <a:rPr lang="en-US" sz="1667" b="1" dirty="0">
                <a:solidFill>
                  <a:prstClr val="white"/>
                </a:solidFill>
              </a:rPr>
              <a:t>PATENT QUALITY IS A PRIORITY</a:t>
            </a:r>
          </a:p>
        </p:txBody>
      </p:sp>
      <p:sp>
        <p:nvSpPr>
          <p:cNvPr id="8" name="Rectangle 7"/>
          <p:cNvSpPr/>
          <p:nvPr/>
        </p:nvSpPr>
        <p:spPr>
          <a:xfrm>
            <a:off x="6033156" y="4584005"/>
            <a:ext cx="3514881" cy="442601"/>
          </a:xfrm>
          <a:prstGeom prst="rect">
            <a:avLst/>
          </a:prstGeom>
          <a:solidFill>
            <a:srgbClr val="164469"/>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57182"/>
            <a:r>
              <a:rPr lang="en-US" sz="1667" b="1" dirty="0">
                <a:solidFill>
                  <a:prstClr val="white"/>
                </a:solidFill>
              </a:rPr>
              <a:t>HOW DOES DATA SCIENCE HELP?</a:t>
            </a:r>
          </a:p>
        </p:txBody>
      </p:sp>
      <p:pic>
        <p:nvPicPr>
          <p:cNvPr id="9" name="Picture 8"/>
          <p:cNvPicPr>
            <a:picLocks noChangeAspect="1"/>
          </p:cNvPicPr>
          <p:nvPr/>
        </p:nvPicPr>
        <p:blipFill>
          <a:blip r:embed="rId3"/>
          <a:stretch>
            <a:fillRect/>
          </a:stretch>
        </p:blipFill>
        <p:spPr>
          <a:xfrm>
            <a:off x="6033156" y="2217745"/>
            <a:ext cx="3514881" cy="2371648"/>
          </a:xfrm>
          <a:prstGeom prst="rect">
            <a:avLst/>
          </a:prstGeom>
        </p:spPr>
      </p:pic>
      <p:sp>
        <p:nvSpPr>
          <p:cNvPr id="2" name="Slide Number Placeholder 1"/>
          <p:cNvSpPr>
            <a:spLocks noGrp="1"/>
          </p:cNvSpPr>
          <p:nvPr>
            <p:ph type="sldNum" sz="quarter" idx="12"/>
          </p:nvPr>
        </p:nvSpPr>
        <p:spPr/>
        <p:txBody>
          <a:bodyPr/>
          <a:lstStyle/>
          <a:p>
            <a:fld id="{92DA454B-C859-4892-B9FA-68B588C9F547}" type="slidenum">
              <a:rPr lang="en-US" smtClean="0"/>
              <a:t>114</a:t>
            </a:fld>
            <a:endParaRPr lang="en-US" dirty="0"/>
          </a:p>
        </p:txBody>
      </p:sp>
    </p:spTree>
    <p:extLst>
      <p:ext uri="{BB962C8B-B14F-4D97-AF65-F5344CB8AC3E}">
        <p14:creationId xmlns:p14="http://schemas.microsoft.com/office/powerpoint/2010/main" val="37778769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3031" y="962619"/>
            <a:ext cx="6949439" cy="3447098"/>
          </a:xfrm>
          <a:prstGeom prst="rect">
            <a:avLst/>
          </a:prstGeom>
          <a:noFill/>
        </p:spPr>
        <p:txBody>
          <a:bodyPr wrap="square" rtlCol="0">
            <a:spAutoFit/>
          </a:bodyPr>
          <a:lstStyle/>
          <a:p>
            <a:r>
              <a:rPr lang="en-US" sz="2800" b="1" dirty="0" smtClean="0"/>
              <a:t>III. Post-Examination Enhancements</a:t>
            </a:r>
          </a:p>
          <a:p>
            <a:r>
              <a:rPr lang="en-US" sz="2800" b="1" dirty="0" smtClean="0">
                <a:solidFill>
                  <a:schemeClr val="accent2">
                    <a:lumMod val="75000"/>
                  </a:schemeClr>
                </a:solidFill>
              </a:rPr>
              <a:t>Jack Harvey</a:t>
            </a:r>
          </a:p>
          <a:p>
            <a:r>
              <a:rPr lang="en-US" sz="2000" b="1" dirty="0" smtClean="0">
                <a:solidFill>
                  <a:srgbClr val="164469"/>
                </a:solidFill>
                <a:hlinkClick r:id="rId2"/>
              </a:rPr>
              <a:t>jack.harvey@uspto.gov</a:t>
            </a:r>
            <a:r>
              <a:rPr lang="en-US" sz="2000" b="1" dirty="0" smtClean="0">
                <a:solidFill>
                  <a:srgbClr val="164469"/>
                </a:solidFill>
              </a:rPr>
              <a:t> </a:t>
            </a:r>
            <a:endParaRPr lang="en-US" sz="2000" b="1" dirty="0">
              <a:solidFill>
                <a:srgbClr val="164469"/>
              </a:solidFill>
            </a:endParaRPr>
          </a:p>
          <a:p>
            <a:endParaRPr lang="en-US" dirty="0"/>
          </a:p>
          <a:p>
            <a:r>
              <a:rPr lang="en-US" sz="2800" b="1" dirty="0" smtClean="0"/>
              <a:t>IV. Improving Evaluation of Examination</a:t>
            </a:r>
          </a:p>
          <a:p>
            <a:r>
              <a:rPr lang="en-US" sz="2800" b="1" dirty="0" smtClean="0">
                <a:solidFill>
                  <a:schemeClr val="accent2">
                    <a:lumMod val="75000"/>
                  </a:schemeClr>
                </a:solidFill>
              </a:rPr>
              <a:t>Brian Hanlon</a:t>
            </a:r>
          </a:p>
          <a:p>
            <a:r>
              <a:rPr lang="en-US" sz="2000" b="1" dirty="0" smtClean="0">
                <a:solidFill>
                  <a:srgbClr val="164469"/>
                </a:solidFill>
                <a:hlinkClick r:id="rId3"/>
              </a:rPr>
              <a:t>brian.hanlon@uspto.gov</a:t>
            </a:r>
            <a:r>
              <a:rPr lang="en-US" sz="2000" b="1" dirty="0" smtClean="0">
                <a:solidFill>
                  <a:srgbClr val="164469"/>
                </a:solidFill>
              </a:rPr>
              <a:t> </a:t>
            </a:r>
          </a:p>
          <a:p>
            <a:r>
              <a:rPr lang="en-US" sz="2800" b="1" dirty="0" smtClean="0">
                <a:solidFill>
                  <a:schemeClr val="accent2">
                    <a:lumMod val="75000"/>
                  </a:schemeClr>
                </a:solidFill>
              </a:rPr>
              <a:t>Russ Slifer</a:t>
            </a:r>
          </a:p>
          <a:p>
            <a:r>
              <a:rPr lang="en-US" sz="2000" b="1" dirty="0" smtClean="0">
                <a:hlinkClick r:id="rId4"/>
              </a:rPr>
              <a:t>Russell.slifer@uspto.gov</a:t>
            </a:r>
            <a:endParaRPr lang="en-US" sz="2000" b="1" dirty="0" smtClean="0"/>
          </a:p>
        </p:txBody>
      </p:sp>
      <p:pic>
        <p:nvPicPr>
          <p:cNvPr id="7" name="Picture 6"/>
          <p:cNvPicPr>
            <a:picLocks noChangeAspect="1"/>
          </p:cNvPicPr>
          <p:nvPr/>
        </p:nvPicPr>
        <p:blipFill>
          <a:blip r:embed="rId5">
            <a:duotone>
              <a:schemeClr val="accent2">
                <a:shade val="45000"/>
                <a:satMod val="135000"/>
              </a:schemeClr>
              <a:prstClr val="white"/>
            </a:duotone>
          </a:blip>
          <a:stretch>
            <a:fillRect/>
          </a:stretch>
        </p:blipFill>
        <p:spPr>
          <a:xfrm>
            <a:off x="606735" y="1575581"/>
            <a:ext cx="2259363" cy="2016766"/>
          </a:xfrm>
          <a:prstGeom prst="rect">
            <a:avLst/>
          </a:prstGeom>
        </p:spPr>
      </p:pic>
    </p:spTree>
    <p:extLst>
      <p:ext uri="{BB962C8B-B14F-4D97-AF65-F5344CB8AC3E}">
        <p14:creationId xmlns:p14="http://schemas.microsoft.com/office/powerpoint/2010/main" val="31145738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999079"/>
            <a:ext cx="8636000" cy="1225021"/>
          </a:xfrm>
        </p:spPr>
        <p:txBody>
          <a:bodyPr>
            <a:normAutofit/>
          </a:bodyPr>
          <a:lstStyle/>
          <a:p>
            <a:pPr algn="ctr"/>
            <a:r>
              <a:rPr lang="en-US" dirty="0" smtClean="0">
                <a:solidFill>
                  <a:srgbClr val="164469"/>
                </a:solidFill>
              </a:rPr>
              <a:t>LUNCH BREAK</a:t>
            </a:r>
            <a:endParaRPr lang="en-US" dirty="0">
              <a:solidFill>
                <a:srgbClr val="164469"/>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731" y="320571"/>
            <a:ext cx="2686538" cy="2686538"/>
          </a:xfrm>
          <a:prstGeom prst="rect">
            <a:avLst/>
          </a:prstGeom>
        </p:spPr>
      </p:pic>
    </p:spTree>
    <p:extLst>
      <p:ext uri="{BB962C8B-B14F-4D97-AF65-F5344CB8AC3E}">
        <p14:creationId xmlns:p14="http://schemas.microsoft.com/office/powerpoint/2010/main" val="173052132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621873"/>
            <a:ext cx="7048500" cy="903281"/>
          </a:xfrm>
        </p:spPr>
        <p:txBody>
          <a:bodyPr>
            <a:noAutofit/>
          </a:bodyPr>
          <a:lstStyle/>
          <a:p>
            <a:r>
              <a:rPr lang="en-US" sz="3333" dirty="0" smtClean="0">
                <a:solidFill>
                  <a:srgbClr val="164469"/>
                </a:solidFill>
              </a:rPr>
              <a:t>Quality Metrics</a:t>
            </a:r>
            <a:endParaRPr lang="en-US" sz="3167" dirty="0">
              <a:solidFill>
                <a:srgbClr val="164469"/>
              </a:solidFill>
            </a:endParaRPr>
          </a:p>
        </p:txBody>
      </p:sp>
      <p:sp>
        <p:nvSpPr>
          <p:cNvPr id="6" name="Subtitle 5"/>
          <p:cNvSpPr>
            <a:spLocks noGrp="1"/>
          </p:cNvSpPr>
          <p:nvPr>
            <p:ph type="subTitle" idx="1"/>
          </p:nvPr>
        </p:nvSpPr>
        <p:spPr>
          <a:xfrm>
            <a:off x="1841500" y="2658532"/>
            <a:ext cx="6849996" cy="1907785"/>
          </a:xfrm>
        </p:spPr>
        <p:txBody>
          <a:bodyPr>
            <a:noAutofit/>
          </a:bodyPr>
          <a:lstStyle/>
          <a:p>
            <a:r>
              <a:rPr lang="en-US" sz="2167" b="1" dirty="0" smtClean="0">
                <a:solidFill>
                  <a:schemeClr val="tx1"/>
                </a:solidFill>
              </a:rPr>
              <a:t>Marty Rater, </a:t>
            </a:r>
            <a:r>
              <a:rPr lang="en-US" sz="2167" dirty="0" smtClean="0">
                <a:solidFill>
                  <a:schemeClr val="tx1"/>
                </a:solidFill>
              </a:rPr>
              <a:t>Chief Statistician</a:t>
            </a:r>
          </a:p>
          <a:p>
            <a:r>
              <a:rPr lang="en-US" sz="2167" dirty="0" smtClean="0">
                <a:solidFill>
                  <a:schemeClr val="tx1"/>
                </a:solidFill>
              </a:rPr>
              <a:t>Office of Patent Quality Assurance (OPQA)</a:t>
            </a:r>
            <a:endParaRPr lang="en-US" sz="2167"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16" y="1261604"/>
            <a:ext cx="1463043" cy="1463043"/>
          </a:xfrm>
          <a:prstGeom prst="rect">
            <a:avLst/>
          </a:prstGeom>
        </p:spPr>
      </p:pic>
    </p:spTree>
    <p:extLst>
      <p:ext uri="{BB962C8B-B14F-4D97-AF65-F5344CB8AC3E}">
        <p14:creationId xmlns:p14="http://schemas.microsoft.com/office/powerpoint/2010/main" val="3705728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378022"/>
            <a:ext cx="7869381" cy="884058"/>
          </a:xfrm>
        </p:spPr>
        <p:txBody>
          <a:bodyPr>
            <a:noAutofit/>
          </a:bodyPr>
          <a:lstStyle/>
          <a:p>
            <a:r>
              <a:rPr lang="en-US" dirty="0"/>
              <a:t>Quality </a:t>
            </a:r>
            <a:r>
              <a:rPr lang="en-US" dirty="0" smtClean="0"/>
              <a:t>Metrics Redefined</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43045910"/>
              </p:ext>
            </p:extLst>
          </p:nvPr>
        </p:nvGraphicFramePr>
        <p:xfrm>
          <a:off x="705708" y="1939518"/>
          <a:ext cx="3264963" cy="3162912"/>
        </p:xfrm>
        <a:graphic>
          <a:graphicData uri="http://schemas.openxmlformats.org/drawingml/2006/table">
            <a:tbl>
              <a:tblPr firstRow="1" bandRow="1">
                <a:tableStyleId>{5C22544A-7EE6-4342-B048-85BDC9FD1C3A}</a:tableStyleId>
              </a:tblPr>
              <a:tblGrid>
                <a:gridCol w="3264963"/>
              </a:tblGrid>
              <a:tr h="398073">
                <a:tc>
                  <a:txBody>
                    <a:bodyPr/>
                    <a:lstStyle/>
                    <a:p>
                      <a:r>
                        <a:rPr lang="en-US" sz="1800" b="0" dirty="0" smtClean="0">
                          <a:solidFill>
                            <a:schemeClr val="tx1"/>
                          </a:solidFill>
                        </a:rPr>
                        <a:t>Final Disposition Compliance</a:t>
                      </a:r>
                      <a:endParaRPr lang="en-US" sz="1800" b="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solidFill>
                      <a:schemeClr val="tx2">
                        <a:lumMod val="20000"/>
                        <a:lumOff val="80000"/>
                      </a:schemeClr>
                    </a:solidFill>
                  </a:tcPr>
                </a:tc>
              </a:tr>
              <a:tr h="394977">
                <a:tc>
                  <a:txBody>
                    <a:bodyPr/>
                    <a:lstStyle/>
                    <a:p>
                      <a:r>
                        <a:rPr lang="en-US" sz="1800" dirty="0" smtClean="0">
                          <a:solidFill>
                            <a:schemeClr val="tx1"/>
                          </a:solidFill>
                        </a:rPr>
                        <a:t>In-Process Compliance</a:t>
                      </a:r>
                      <a:endParaRPr lang="en-US" sz="1800" b="1"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solidFill>
                      <a:schemeClr val="tx2">
                        <a:lumMod val="20000"/>
                        <a:lumOff val="80000"/>
                      </a:schemeClr>
                    </a:solidFill>
                  </a:tcPr>
                </a:tc>
              </a:tr>
              <a:tr h="394977">
                <a:tc>
                  <a:txBody>
                    <a:bodyPr/>
                    <a:lstStyle/>
                    <a:p>
                      <a:r>
                        <a:rPr lang="en-US" sz="1800" dirty="0" smtClean="0">
                          <a:solidFill>
                            <a:schemeClr val="tx1"/>
                          </a:solidFill>
                        </a:rPr>
                        <a:t>First Action (FAOM) Review</a:t>
                      </a:r>
                      <a:endParaRPr lang="en-US" sz="180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solidFill>
                      <a:schemeClr val="tx2">
                        <a:lumMod val="20000"/>
                        <a:lumOff val="80000"/>
                      </a:schemeClr>
                    </a:solidFill>
                  </a:tcPr>
                </a:tc>
              </a:tr>
              <a:tr h="394977">
                <a:tc>
                  <a:txBody>
                    <a:bodyPr/>
                    <a:lstStyle/>
                    <a:p>
                      <a:r>
                        <a:rPr lang="en-US" sz="1800" dirty="0" smtClean="0">
                          <a:solidFill>
                            <a:schemeClr val="tx1"/>
                          </a:solidFill>
                        </a:rPr>
                        <a:t>Search Review</a:t>
                      </a:r>
                      <a:endParaRPr lang="en-US" sz="1800" b="1"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solidFill>
                      <a:schemeClr val="tx2">
                        <a:lumMod val="20000"/>
                        <a:lumOff val="80000"/>
                      </a:schemeClr>
                    </a:solidFill>
                  </a:tcPr>
                </a:tc>
              </a:tr>
              <a:tr h="394977">
                <a:tc>
                  <a:txBody>
                    <a:bodyPr/>
                    <a:lstStyle/>
                    <a:p>
                      <a:r>
                        <a:rPr lang="en-US" sz="1800" dirty="0" smtClean="0"/>
                        <a:t>Quality Index Reporting (QIR)</a:t>
                      </a:r>
                      <a:endParaRPr lang="en-US" sz="1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r>
              <a:tr h="394977">
                <a:tc>
                  <a:txBody>
                    <a:bodyPr/>
                    <a:lstStyle/>
                    <a:p>
                      <a:r>
                        <a:rPr lang="en-US" sz="1800" dirty="0" smtClean="0"/>
                        <a:t>External Quality Survey</a:t>
                      </a:r>
                      <a:endParaRPr lang="en-US" sz="1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solidFill>
                      <a:srgbClr val="FFFFCC"/>
                    </a:solidFill>
                  </a:tcPr>
                </a:tc>
              </a:tr>
              <a:tr h="394977">
                <a:tc>
                  <a:txBody>
                    <a:bodyPr/>
                    <a:lstStyle/>
                    <a:p>
                      <a:r>
                        <a:rPr lang="en-US" sz="1800" dirty="0" smtClean="0"/>
                        <a:t>Internal Quality Survey</a:t>
                      </a:r>
                      <a:endParaRPr lang="en-US" sz="1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solidFill>
                      <a:srgbClr val="FFFFCC"/>
                    </a:solidFill>
                  </a:tcPr>
                </a:tc>
              </a:tr>
              <a:tr h="394977">
                <a:tc>
                  <a:txBody>
                    <a:bodyPr/>
                    <a:lstStyle/>
                    <a:p>
                      <a:r>
                        <a:rPr lang="en-US" sz="1800" strike="sngStrike" dirty="0" smtClean="0"/>
                        <a:t>Composite</a:t>
                      </a:r>
                      <a:r>
                        <a:rPr lang="en-US" sz="1800" strike="sngStrike" baseline="0" dirty="0" smtClean="0"/>
                        <a:t> Score</a:t>
                      </a:r>
                      <a:endParaRPr lang="en-US" sz="1800" strike="sngStrike"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chemeClr val="bg1">
                        <a:lumMod val="75000"/>
                      </a:schemeClr>
                    </a:solidFill>
                  </a:tcPr>
                </a:tc>
              </a:tr>
            </a:tbl>
          </a:graphicData>
        </a:graphic>
      </p:graphicFrame>
      <p:sp>
        <p:nvSpPr>
          <p:cNvPr id="7" name="TextBox 6"/>
          <p:cNvSpPr txBox="1"/>
          <p:nvPr/>
        </p:nvSpPr>
        <p:spPr>
          <a:xfrm>
            <a:off x="705704" y="1558519"/>
            <a:ext cx="3556000" cy="461665"/>
          </a:xfrm>
          <a:prstGeom prst="rect">
            <a:avLst/>
          </a:prstGeom>
          <a:noFill/>
        </p:spPr>
        <p:txBody>
          <a:bodyPr wrap="square" rtlCol="0">
            <a:spAutoFit/>
          </a:bodyPr>
          <a:lstStyle/>
          <a:p>
            <a:pPr algn="ctr"/>
            <a:r>
              <a:rPr lang="en-US" sz="2400" b="1" dirty="0"/>
              <a:t>FY 2011 - FY 2015</a:t>
            </a:r>
          </a:p>
        </p:txBody>
      </p:sp>
      <p:graphicFrame>
        <p:nvGraphicFramePr>
          <p:cNvPr id="8" name="Table 7"/>
          <p:cNvGraphicFramePr>
            <a:graphicFrameLocks noGrp="1"/>
          </p:cNvGraphicFramePr>
          <p:nvPr>
            <p:extLst>
              <p:ext uri="{D42A27DB-BD31-4B8C-83A1-F6EECF244321}">
                <p14:modId xmlns:p14="http://schemas.microsoft.com/office/powerpoint/2010/main" val="2220241590"/>
              </p:ext>
            </p:extLst>
          </p:nvPr>
        </p:nvGraphicFramePr>
        <p:xfrm>
          <a:off x="4916715" y="1939121"/>
          <a:ext cx="4225677" cy="3163309"/>
        </p:xfrm>
        <a:graphic>
          <a:graphicData uri="http://schemas.openxmlformats.org/drawingml/2006/table">
            <a:tbl>
              <a:tblPr firstRow="1" bandRow="1">
                <a:tableStyleId>{5C22544A-7EE6-4342-B048-85BDC9FD1C3A}</a:tableStyleId>
              </a:tblPr>
              <a:tblGrid>
                <a:gridCol w="4225677"/>
              </a:tblGrid>
              <a:tr h="10906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u="sng" dirty="0" smtClean="0">
                          <a:solidFill>
                            <a:schemeClr val="bg1"/>
                          </a:solidFill>
                        </a:rPr>
                        <a:t>Product</a:t>
                      </a:r>
                      <a:r>
                        <a:rPr lang="en-US" sz="2000" b="1" u="sng" baseline="0" dirty="0" smtClean="0">
                          <a:solidFill>
                            <a:schemeClr val="bg1"/>
                          </a:solidFill>
                        </a:rPr>
                        <a:t> Indicators</a:t>
                      </a:r>
                      <a:endParaRPr lang="en-US" sz="2000" b="1" u="sng"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rPr>
                        <a:t>Master</a:t>
                      </a:r>
                      <a:r>
                        <a:rPr lang="en-US" sz="2000" b="1" baseline="0" dirty="0" smtClean="0">
                          <a:solidFill>
                            <a:schemeClr val="bg1"/>
                          </a:solidFill>
                        </a:rPr>
                        <a:t> Review Form</a:t>
                      </a:r>
                      <a:endParaRPr lang="en-US" sz="2000" b="1" dirty="0" smtClean="0">
                        <a:solidFill>
                          <a:schemeClr val="bg1"/>
                        </a:solidFill>
                      </a:endParaRPr>
                    </a:p>
                    <a:p>
                      <a:r>
                        <a:rPr lang="en-US" sz="1100" b="0" dirty="0" smtClean="0">
                          <a:solidFill>
                            <a:schemeClr val="bg1"/>
                          </a:solidFill>
                        </a:rPr>
                        <a:t>Capturing both correctness and clarity of examiners’</a:t>
                      </a:r>
                      <a:r>
                        <a:rPr lang="en-US" sz="1100" b="0" baseline="0" dirty="0" smtClean="0">
                          <a:solidFill>
                            <a:schemeClr val="bg1"/>
                          </a:solidFill>
                        </a:rPr>
                        <a:t> final work product using uniform criteria gathered in a single database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solidFill>
                      <a:srgbClr val="164469"/>
                    </a:solidFill>
                  </a:tcPr>
                </a:tc>
              </a:tr>
              <a:tr h="914400">
                <a:tc>
                  <a:txBody>
                    <a:bodyPr/>
                    <a:lstStyle/>
                    <a:p>
                      <a:r>
                        <a:rPr lang="en-US" sz="2000" b="1" i="0" u="sng" dirty="0" smtClean="0">
                          <a:solidFill>
                            <a:schemeClr val="bg1"/>
                          </a:solidFill>
                        </a:rPr>
                        <a:t>Process Indicators</a:t>
                      </a:r>
                    </a:p>
                    <a:p>
                      <a:r>
                        <a:rPr lang="en-US" sz="2000" b="1" dirty="0" smtClean="0">
                          <a:solidFill>
                            <a:schemeClr val="bg1"/>
                          </a:solidFill>
                        </a:rPr>
                        <a:t>Transactional</a:t>
                      </a:r>
                      <a:r>
                        <a:rPr lang="en-US" sz="2000" b="1" baseline="0" dirty="0" smtClean="0">
                          <a:solidFill>
                            <a:schemeClr val="bg1"/>
                          </a:solidFill>
                        </a:rPr>
                        <a:t> </a:t>
                      </a:r>
                      <a:r>
                        <a:rPr lang="en-US" sz="2000" b="1" dirty="0" smtClean="0">
                          <a:solidFill>
                            <a:schemeClr val="bg1"/>
                          </a:solidFill>
                        </a:rPr>
                        <a:t>QIR</a:t>
                      </a:r>
                    </a:p>
                    <a:p>
                      <a:pPr marL="0" marR="0" indent="0" algn="l" defTabSz="912979"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Tracking</a:t>
                      </a:r>
                      <a:r>
                        <a:rPr lang="en-US" sz="1100" baseline="0" dirty="0" smtClean="0">
                          <a:solidFill>
                            <a:schemeClr val="bg1"/>
                          </a:solidFill>
                        </a:rPr>
                        <a:t> the efficiency and consistency of our </a:t>
                      </a:r>
                      <a:r>
                        <a:rPr lang="en-US" sz="1100" b="0" baseline="0" dirty="0" smtClean="0">
                          <a:solidFill>
                            <a:schemeClr val="bg1"/>
                          </a:solidFill>
                        </a:rPr>
                        <a:t>processes          </a:t>
                      </a:r>
                      <a:r>
                        <a:rPr lang="en-US" sz="1100" baseline="0" dirty="0" smtClean="0">
                          <a:solidFill>
                            <a:schemeClr val="bg1"/>
                          </a:solidFill>
                        </a:rPr>
                        <a:t> </a:t>
                      </a:r>
                      <a:r>
                        <a:rPr lang="en-US" sz="1100" dirty="0" smtClean="0">
                          <a:solidFill>
                            <a:schemeClr val="bg1"/>
                          </a:solidFill>
                        </a:rPr>
                        <a:t>(for example, to identify</a:t>
                      </a:r>
                      <a:r>
                        <a:rPr lang="en-US" sz="1100" baseline="0" dirty="0" smtClean="0">
                          <a:solidFill>
                            <a:schemeClr val="bg1"/>
                          </a:solidFill>
                        </a:rPr>
                        <a:t> “churning”)</a:t>
                      </a:r>
                      <a:endParaRPr lang="en-US" sz="1100" dirty="0" smtClean="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noFill/>
                      <a:prstDash val="solid"/>
                      <a:round/>
                      <a:headEnd type="none" w="med" len="med"/>
                      <a:tailEnd type="none" w="med" len="med"/>
                    </a:lnB>
                    <a:solidFill>
                      <a:schemeClr val="accent2">
                        <a:lumMod val="75000"/>
                      </a:schemeClr>
                    </a:solidFill>
                  </a:tcPr>
                </a:tc>
              </a:tr>
              <a:tr h="6858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u="sng" dirty="0" smtClean="0">
                          <a:solidFill>
                            <a:schemeClr val="bg1"/>
                          </a:solidFill>
                        </a:rPr>
                        <a:t>Perception Indicators</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rPr>
                        <a:t>Survey Results</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Continuing</a:t>
                      </a:r>
                      <a:r>
                        <a:rPr lang="en-US" sz="1100" baseline="0" dirty="0" smtClean="0">
                          <a:solidFill>
                            <a:schemeClr val="bg1"/>
                          </a:solidFill>
                        </a:rPr>
                        <a:t> to internally and externally poll perceptions of   patent quality</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C9900"/>
                    </a:solidFill>
                  </a:tcPr>
                </a:tc>
              </a:tr>
            </a:tbl>
          </a:graphicData>
        </a:graphic>
      </p:graphicFrame>
      <p:sp>
        <p:nvSpPr>
          <p:cNvPr id="9" name="TextBox 8"/>
          <p:cNvSpPr txBox="1"/>
          <p:nvPr/>
        </p:nvSpPr>
        <p:spPr>
          <a:xfrm>
            <a:off x="5278489" y="1558520"/>
            <a:ext cx="3502128" cy="461665"/>
          </a:xfrm>
          <a:prstGeom prst="rect">
            <a:avLst/>
          </a:prstGeom>
          <a:noFill/>
        </p:spPr>
        <p:txBody>
          <a:bodyPr wrap="square" rtlCol="0">
            <a:spAutoFit/>
          </a:bodyPr>
          <a:lstStyle/>
          <a:p>
            <a:pPr algn="ctr"/>
            <a:r>
              <a:rPr lang="en-US" sz="2400" b="1" dirty="0"/>
              <a:t>FY 2016</a:t>
            </a:r>
          </a:p>
        </p:txBody>
      </p:sp>
      <p:sp>
        <p:nvSpPr>
          <p:cNvPr id="10" name="Right Brace 9"/>
          <p:cNvSpPr/>
          <p:nvPr/>
        </p:nvSpPr>
        <p:spPr>
          <a:xfrm>
            <a:off x="3982522" y="1956745"/>
            <a:ext cx="301375" cy="1502300"/>
          </a:xfrm>
          <a:prstGeom prst="rightBrace">
            <a:avLst>
              <a:gd name="adj1" fmla="val 28535"/>
              <a:gd name="adj2" fmla="val 49921"/>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cxnSp>
        <p:nvCxnSpPr>
          <p:cNvPr id="11" name="Straight Arrow Connector 10"/>
          <p:cNvCxnSpPr/>
          <p:nvPr/>
        </p:nvCxnSpPr>
        <p:spPr>
          <a:xfrm>
            <a:off x="3970671" y="3711556"/>
            <a:ext cx="917057"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99943" y="2783213"/>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3968094" y="3927263"/>
            <a:ext cx="264623" cy="760593"/>
          </a:xfrm>
          <a:prstGeom prst="rightBrace">
            <a:avLst>
              <a:gd name="adj1" fmla="val 26849"/>
              <a:gd name="adj2" fmla="val 48742"/>
            </a:avLst>
          </a:prstGeom>
          <a:ln w="28575">
            <a:solidFill>
              <a:srgbClr val="CC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cxnSp>
        <p:nvCxnSpPr>
          <p:cNvPr id="13" name="Straight Arrow Connector 12"/>
          <p:cNvCxnSpPr>
            <a:stCxn id="10" idx="1"/>
          </p:cNvCxnSpPr>
          <p:nvPr/>
        </p:nvCxnSpPr>
        <p:spPr>
          <a:xfrm>
            <a:off x="4283897" y="2706708"/>
            <a:ext cx="584653" cy="1187"/>
          </a:xfrm>
          <a:prstGeom prst="straightConnector1">
            <a:avLst/>
          </a:prstGeom>
          <a:ln w="28575">
            <a:solidFill>
              <a:srgbClr val="164469"/>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219621" y="4295198"/>
            <a:ext cx="668107" cy="2"/>
          </a:xfrm>
          <a:prstGeom prst="straightConnector1">
            <a:avLst/>
          </a:prstGeom>
          <a:ln w="28575">
            <a:solidFill>
              <a:srgbClr val="CC9900"/>
            </a:solidFill>
            <a:tailEnd type="arrow"/>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p:txBody>
          <a:bodyPr/>
          <a:lstStyle/>
          <a:p>
            <a:fld id="{92DA454B-C859-4892-B9FA-68B588C9F547}" type="slidenum">
              <a:rPr lang="en-US" smtClean="0"/>
              <a:t>118</a:t>
            </a:fld>
            <a:endParaRPr lang="en-US" dirty="0"/>
          </a:p>
        </p:txBody>
      </p:sp>
    </p:spTree>
    <p:extLst>
      <p:ext uri="{BB962C8B-B14F-4D97-AF65-F5344CB8AC3E}">
        <p14:creationId xmlns:p14="http://schemas.microsoft.com/office/powerpoint/2010/main" val="225594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78022"/>
            <a:ext cx="7986059" cy="1305038"/>
          </a:xfrm>
        </p:spPr>
        <p:txBody>
          <a:bodyPr>
            <a:noAutofit/>
          </a:bodyPr>
          <a:lstStyle/>
          <a:p>
            <a:r>
              <a:rPr lang="en-US" dirty="0" smtClean="0"/>
              <a:t>Quality Metric Data Source: Product Indicators</a:t>
            </a:r>
            <a:endParaRPr lang="en-US" dirty="0"/>
          </a:p>
        </p:txBody>
      </p:sp>
      <p:sp>
        <p:nvSpPr>
          <p:cNvPr id="37" name="TextBox 36"/>
          <p:cNvSpPr txBox="1"/>
          <p:nvPr/>
        </p:nvSpPr>
        <p:spPr>
          <a:xfrm>
            <a:off x="6383716" y="2409980"/>
            <a:ext cx="1966302" cy="400110"/>
          </a:xfrm>
          <a:prstGeom prst="rect">
            <a:avLst/>
          </a:prstGeom>
          <a:noFill/>
          <a:ln w="57150">
            <a:solidFill>
              <a:srgbClr val="164469"/>
            </a:solidFill>
          </a:ln>
        </p:spPr>
        <p:txBody>
          <a:bodyPr wrap="square" rtlCol="0">
            <a:spAutoFit/>
          </a:bodyPr>
          <a:lstStyle/>
          <a:p>
            <a:pPr algn="ctr"/>
            <a:r>
              <a:rPr lang="en-US" sz="2000" b="1" dirty="0" smtClean="0"/>
              <a:t>Correctness</a:t>
            </a:r>
            <a:endParaRPr lang="en-US" sz="2000" b="1" dirty="0"/>
          </a:p>
        </p:txBody>
      </p:sp>
      <p:sp>
        <p:nvSpPr>
          <p:cNvPr id="38" name="TextBox 37"/>
          <p:cNvSpPr txBox="1"/>
          <p:nvPr/>
        </p:nvSpPr>
        <p:spPr>
          <a:xfrm>
            <a:off x="6383716" y="3005917"/>
            <a:ext cx="1966302" cy="400110"/>
          </a:xfrm>
          <a:prstGeom prst="rect">
            <a:avLst/>
          </a:prstGeom>
          <a:noFill/>
          <a:ln w="57150">
            <a:solidFill>
              <a:srgbClr val="164469"/>
            </a:solidFill>
          </a:ln>
        </p:spPr>
        <p:txBody>
          <a:bodyPr wrap="square" rtlCol="0">
            <a:spAutoFit/>
          </a:bodyPr>
          <a:lstStyle>
            <a:defPPr>
              <a:defRPr lang="en-US"/>
            </a:defPPr>
            <a:lvl1pPr algn="ctr">
              <a:defRPr b="1">
                <a:solidFill>
                  <a:srgbClr val="FF0000"/>
                </a:solidFill>
              </a:defRPr>
            </a:lvl1pPr>
          </a:lstStyle>
          <a:p>
            <a:r>
              <a:rPr lang="en-US" sz="2000" dirty="0" smtClean="0">
                <a:solidFill>
                  <a:schemeClr val="tx1"/>
                </a:solidFill>
              </a:rPr>
              <a:t>Clarity</a:t>
            </a:r>
            <a:endParaRPr lang="en-US" sz="2000" dirty="0">
              <a:solidFill>
                <a:schemeClr val="tx1"/>
              </a:solidFill>
            </a:endParaRPr>
          </a:p>
        </p:txBody>
      </p:sp>
      <p:cxnSp>
        <p:nvCxnSpPr>
          <p:cNvPr id="39" name="Straight Arrow Connector 38"/>
          <p:cNvCxnSpPr>
            <a:endCxn id="37" idx="1"/>
          </p:cNvCxnSpPr>
          <p:nvPr/>
        </p:nvCxnSpPr>
        <p:spPr>
          <a:xfrm flipV="1">
            <a:off x="6042104" y="2610035"/>
            <a:ext cx="341612" cy="292858"/>
          </a:xfrm>
          <a:prstGeom prst="straightConnector1">
            <a:avLst/>
          </a:prstGeom>
          <a:ln w="50800">
            <a:solidFill>
              <a:srgbClr val="164469"/>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38" idx="1"/>
          </p:cNvCxnSpPr>
          <p:nvPr/>
        </p:nvCxnSpPr>
        <p:spPr>
          <a:xfrm>
            <a:off x="6013464" y="2913114"/>
            <a:ext cx="370252" cy="292858"/>
          </a:xfrm>
          <a:prstGeom prst="straightConnector1">
            <a:avLst/>
          </a:prstGeom>
          <a:ln w="50800">
            <a:solidFill>
              <a:srgbClr val="164469"/>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865908" y="2922793"/>
            <a:ext cx="1147556" cy="0"/>
          </a:xfrm>
          <a:prstGeom prst="line">
            <a:avLst/>
          </a:prstGeom>
          <a:ln w="50800">
            <a:solidFill>
              <a:srgbClr val="164469"/>
            </a:solidFill>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865908" y="1838989"/>
            <a:ext cx="4348696" cy="461665"/>
          </a:xfrm>
          <a:prstGeom prst="rect">
            <a:avLst/>
          </a:prstGeom>
          <a:noFill/>
        </p:spPr>
        <p:txBody>
          <a:bodyPr wrap="square" rtlCol="0">
            <a:spAutoFit/>
          </a:bodyPr>
          <a:lstStyle/>
          <a:p>
            <a:pPr algn="ctr"/>
            <a:r>
              <a:rPr lang="en-US" sz="2400" b="1" dirty="0"/>
              <a:t>FY </a:t>
            </a:r>
            <a:r>
              <a:rPr lang="en-US" sz="2400" b="1" dirty="0" smtClean="0"/>
              <a:t>2016 Key </a:t>
            </a:r>
            <a:r>
              <a:rPr lang="en-US" sz="2400" b="1" u="sng" dirty="0" smtClean="0"/>
              <a:t>Product</a:t>
            </a:r>
            <a:r>
              <a:rPr lang="en-US" sz="2400" b="1" dirty="0" smtClean="0">
                <a:solidFill>
                  <a:srgbClr val="C00000"/>
                </a:solidFill>
              </a:rPr>
              <a:t> </a:t>
            </a:r>
            <a:r>
              <a:rPr lang="en-US" sz="2400" b="1" dirty="0" smtClean="0"/>
              <a:t>Metrics </a:t>
            </a:r>
            <a:endParaRPr lang="en-US" sz="2400" b="1" dirty="0"/>
          </a:p>
        </p:txBody>
      </p:sp>
      <p:sp>
        <p:nvSpPr>
          <p:cNvPr id="16" name="TextBox 15"/>
          <p:cNvSpPr txBox="1"/>
          <p:nvPr/>
        </p:nvSpPr>
        <p:spPr>
          <a:xfrm>
            <a:off x="849628" y="1838989"/>
            <a:ext cx="3502128" cy="461665"/>
          </a:xfrm>
          <a:prstGeom prst="rect">
            <a:avLst/>
          </a:prstGeom>
          <a:noFill/>
        </p:spPr>
        <p:txBody>
          <a:bodyPr wrap="square" rtlCol="0">
            <a:spAutoFit/>
          </a:bodyPr>
          <a:lstStyle/>
          <a:p>
            <a:pPr algn="ctr"/>
            <a:r>
              <a:rPr lang="en-US" sz="2400" b="1" dirty="0"/>
              <a:t>FY 2016</a:t>
            </a:r>
          </a:p>
        </p:txBody>
      </p:sp>
      <p:sp>
        <p:nvSpPr>
          <p:cNvPr id="5" name="Slide Number Placeholder 4"/>
          <p:cNvSpPr>
            <a:spLocks noGrp="1"/>
          </p:cNvSpPr>
          <p:nvPr>
            <p:ph type="sldNum" sz="quarter" idx="12"/>
          </p:nvPr>
        </p:nvSpPr>
        <p:spPr/>
        <p:txBody>
          <a:bodyPr/>
          <a:lstStyle/>
          <a:p>
            <a:fld id="{92DA454B-C859-4892-B9FA-68B588C9F547}" type="slidenum">
              <a:rPr lang="en-US" smtClean="0"/>
              <a:t>119</a:t>
            </a:fld>
            <a:endParaRPr lang="en-US" dirty="0"/>
          </a:p>
        </p:txBody>
      </p:sp>
      <p:sp>
        <p:nvSpPr>
          <p:cNvPr id="18" name="TextBox 17"/>
          <p:cNvSpPr txBox="1"/>
          <p:nvPr/>
        </p:nvSpPr>
        <p:spPr>
          <a:xfrm>
            <a:off x="234997" y="2250597"/>
            <a:ext cx="4731391" cy="1631216"/>
          </a:xfrm>
          <a:prstGeom prst="rect">
            <a:avLst/>
          </a:prstGeom>
          <a:solidFill>
            <a:srgbClr val="164469"/>
          </a:solidFill>
          <a:ln w="38100">
            <a:solidFill>
              <a:schemeClr val="tx1"/>
            </a:solidFill>
          </a:ln>
        </p:spPr>
        <p:txBody>
          <a:bodyPr wrap="square" rtlCol="0">
            <a:spAutoFit/>
          </a:bodyPr>
          <a:lstStyle/>
          <a:p>
            <a:pPr algn="ctr"/>
            <a:endParaRPr lang="en-US" sz="1200" b="1" u="sng" dirty="0" smtClean="0">
              <a:solidFill>
                <a:schemeClr val="bg1"/>
              </a:solidFill>
            </a:endParaRPr>
          </a:p>
          <a:p>
            <a:pPr algn="ctr"/>
            <a:r>
              <a:rPr lang="en-US" sz="2400" b="1" u="sng" dirty="0" smtClean="0">
                <a:solidFill>
                  <a:schemeClr val="bg1"/>
                </a:solidFill>
              </a:rPr>
              <a:t>Product Indicators</a:t>
            </a:r>
          </a:p>
          <a:p>
            <a:pPr algn="ctr"/>
            <a:r>
              <a:rPr lang="en-US" sz="2400" b="1" dirty="0" smtClean="0">
                <a:solidFill>
                  <a:schemeClr val="bg1"/>
                </a:solidFill>
              </a:rPr>
              <a:t>Master Review Form</a:t>
            </a:r>
          </a:p>
          <a:p>
            <a:pPr algn="ctr"/>
            <a:r>
              <a:rPr lang="en-US" sz="1200" b="1" dirty="0">
                <a:solidFill>
                  <a:schemeClr val="bg1"/>
                </a:solidFill>
              </a:rPr>
              <a:t>Capturing both correctness and clarity of examiners’ final work product using uniform criteria gathered in a single </a:t>
            </a:r>
            <a:r>
              <a:rPr lang="en-US" sz="1200" b="1" dirty="0" smtClean="0">
                <a:solidFill>
                  <a:schemeClr val="bg1"/>
                </a:solidFill>
              </a:rPr>
              <a:t>database</a:t>
            </a:r>
          </a:p>
          <a:p>
            <a:pPr algn="ctr"/>
            <a:endParaRPr lang="en-US" sz="1200" b="1" dirty="0">
              <a:solidFill>
                <a:schemeClr val="bg1"/>
              </a:solidFill>
            </a:endParaRPr>
          </a:p>
        </p:txBody>
      </p:sp>
      <p:sp>
        <p:nvSpPr>
          <p:cNvPr id="21" name="TextBox 20"/>
          <p:cNvSpPr txBox="1">
            <a:spLocks noChangeAspect="1"/>
          </p:cNvSpPr>
          <p:nvPr/>
        </p:nvSpPr>
        <p:spPr>
          <a:xfrm>
            <a:off x="833527" y="3882091"/>
            <a:ext cx="3534331" cy="892552"/>
          </a:xfrm>
          <a:prstGeom prst="rect">
            <a:avLst/>
          </a:prstGeom>
          <a:solidFill>
            <a:schemeClr val="accent2">
              <a:lumMod val="75000"/>
            </a:schemeClr>
          </a:solidFill>
          <a:ln w="38100">
            <a:noFill/>
          </a:ln>
        </p:spPr>
        <p:txBody>
          <a:bodyPr wrap="square" rtlCol="0">
            <a:spAutoFit/>
          </a:bodyPr>
          <a:lstStyle/>
          <a:p>
            <a:pPr algn="ctr"/>
            <a:r>
              <a:rPr lang="en-US" sz="1600" u="sng" dirty="0" smtClean="0">
                <a:solidFill>
                  <a:schemeClr val="bg1"/>
                </a:solidFill>
              </a:rPr>
              <a:t>Process Indicators</a:t>
            </a:r>
          </a:p>
          <a:p>
            <a:pPr algn="ctr"/>
            <a:r>
              <a:rPr lang="en-US" sz="1600" dirty="0" smtClean="0">
                <a:solidFill>
                  <a:schemeClr val="bg1"/>
                </a:solidFill>
              </a:rPr>
              <a:t>Transactional QIR</a:t>
            </a:r>
          </a:p>
          <a:p>
            <a:pPr algn="ctr" defTabSz="912979">
              <a:defRPr/>
            </a:pPr>
            <a:r>
              <a:rPr lang="en-US" sz="900" dirty="0">
                <a:solidFill>
                  <a:schemeClr val="bg1"/>
                </a:solidFill>
              </a:rPr>
              <a:t>Tracking </a:t>
            </a:r>
            <a:r>
              <a:rPr lang="en-US" sz="900" dirty="0" smtClean="0">
                <a:solidFill>
                  <a:schemeClr val="bg1"/>
                </a:solidFill>
              </a:rPr>
              <a:t>the efficiency and consistency </a:t>
            </a:r>
            <a:r>
              <a:rPr lang="en-US" sz="900" dirty="0">
                <a:solidFill>
                  <a:schemeClr val="bg1"/>
                </a:solidFill>
              </a:rPr>
              <a:t>of our </a:t>
            </a:r>
            <a:r>
              <a:rPr lang="en-US" sz="900" dirty="0" smtClean="0">
                <a:solidFill>
                  <a:schemeClr val="bg1"/>
                </a:solidFill>
              </a:rPr>
              <a:t>processes </a:t>
            </a:r>
          </a:p>
          <a:p>
            <a:pPr algn="ctr" defTabSz="912979">
              <a:defRPr/>
            </a:pPr>
            <a:r>
              <a:rPr lang="en-US" sz="900" dirty="0" smtClean="0">
                <a:solidFill>
                  <a:schemeClr val="bg1"/>
                </a:solidFill>
              </a:rPr>
              <a:t>(for </a:t>
            </a:r>
            <a:r>
              <a:rPr lang="en-US" sz="900" dirty="0">
                <a:solidFill>
                  <a:schemeClr val="bg1"/>
                </a:solidFill>
              </a:rPr>
              <a:t>example, to identify “churning</a:t>
            </a:r>
            <a:r>
              <a:rPr lang="en-US" sz="900" dirty="0" smtClean="0">
                <a:solidFill>
                  <a:schemeClr val="bg1"/>
                </a:solidFill>
              </a:rPr>
              <a:t>”)</a:t>
            </a:r>
            <a:endParaRPr lang="en-US" sz="900" dirty="0">
              <a:solidFill>
                <a:schemeClr val="bg1"/>
              </a:solidFill>
            </a:endParaRPr>
          </a:p>
        </p:txBody>
      </p:sp>
      <p:sp>
        <p:nvSpPr>
          <p:cNvPr id="22" name="TextBox 21"/>
          <p:cNvSpPr txBox="1">
            <a:spLocks noChangeAspect="1"/>
          </p:cNvSpPr>
          <p:nvPr/>
        </p:nvSpPr>
        <p:spPr>
          <a:xfrm>
            <a:off x="833527" y="4764595"/>
            <a:ext cx="3534331" cy="892552"/>
          </a:xfrm>
          <a:prstGeom prst="rect">
            <a:avLst/>
          </a:prstGeom>
          <a:solidFill>
            <a:srgbClr val="CC9900"/>
          </a:solidFill>
          <a:ln w="38100">
            <a:noFill/>
          </a:ln>
        </p:spPr>
        <p:txBody>
          <a:bodyPr wrap="square" rtlCol="0">
            <a:spAutoFit/>
          </a:bodyPr>
          <a:lstStyle/>
          <a:p>
            <a:pPr algn="ctr"/>
            <a:r>
              <a:rPr lang="en-US" sz="1600" u="sng" dirty="0" smtClean="0">
                <a:solidFill>
                  <a:schemeClr val="bg1"/>
                </a:solidFill>
              </a:rPr>
              <a:t>Perception Indicators</a:t>
            </a:r>
          </a:p>
          <a:p>
            <a:pPr algn="ctr"/>
            <a:r>
              <a:rPr lang="en-US" sz="1600" dirty="0" smtClean="0">
                <a:solidFill>
                  <a:schemeClr val="bg1"/>
                </a:solidFill>
              </a:rPr>
              <a:t>Survey Results</a:t>
            </a:r>
          </a:p>
          <a:p>
            <a:pPr algn="ctr">
              <a:defRPr/>
            </a:pPr>
            <a:r>
              <a:rPr lang="en-US" sz="900" dirty="0">
                <a:solidFill>
                  <a:schemeClr val="bg1"/>
                </a:solidFill>
              </a:rPr>
              <a:t>Continuing to internally and externally </a:t>
            </a:r>
            <a:r>
              <a:rPr lang="en-US" sz="900" dirty="0" smtClean="0">
                <a:solidFill>
                  <a:schemeClr val="bg1"/>
                </a:solidFill>
              </a:rPr>
              <a:t>poll</a:t>
            </a:r>
          </a:p>
          <a:p>
            <a:pPr algn="ctr">
              <a:defRPr/>
            </a:pPr>
            <a:r>
              <a:rPr lang="en-US" sz="900" dirty="0" smtClean="0">
                <a:solidFill>
                  <a:schemeClr val="bg1"/>
                </a:solidFill>
              </a:rPr>
              <a:t>perceptions of </a:t>
            </a:r>
            <a:r>
              <a:rPr lang="en-US" sz="900" dirty="0">
                <a:solidFill>
                  <a:schemeClr val="bg1"/>
                </a:solidFill>
              </a:rPr>
              <a:t>patent </a:t>
            </a:r>
            <a:r>
              <a:rPr lang="en-US" sz="900" dirty="0" smtClean="0">
                <a:solidFill>
                  <a:schemeClr val="bg1"/>
                </a:solidFill>
              </a:rPr>
              <a:t>quality</a:t>
            </a:r>
            <a:endParaRPr lang="en-US" sz="900" dirty="0">
              <a:solidFill>
                <a:schemeClr val="bg1"/>
              </a:solidFill>
            </a:endParaRPr>
          </a:p>
        </p:txBody>
      </p:sp>
    </p:spTree>
    <p:extLst>
      <p:ext uri="{BB962C8B-B14F-4D97-AF65-F5344CB8AC3E}">
        <p14:creationId xmlns:p14="http://schemas.microsoft.com/office/powerpoint/2010/main" val="258877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77211"/>
            <a:ext cx="6477000" cy="778688"/>
          </a:xfrm>
        </p:spPr>
        <p:txBody>
          <a:bodyPr>
            <a:noAutofit/>
          </a:bodyPr>
          <a:lstStyle/>
          <a:p>
            <a:r>
              <a:rPr lang="en-US" sz="3333" dirty="0"/>
              <a:t>Quality Enhancing Programs</a:t>
            </a:r>
            <a:endParaRPr lang="en-US" sz="3167" dirty="0">
              <a:solidFill>
                <a:srgbClr val="164469"/>
              </a:solidFill>
            </a:endParaRPr>
          </a:p>
        </p:txBody>
      </p:sp>
      <p:sp>
        <p:nvSpPr>
          <p:cNvPr id="6" name="Subtitle 5"/>
          <p:cNvSpPr>
            <a:spLocks noGrp="1"/>
          </p:cNvSpPr>
          <p:nvPr>
            <p:ph type="subTitle" idx="1"/>
          </p:nvPr>
        </p:nvSpPr>
        <p:spPr>
          <a:xfrm>
            <a:off x="1841500" y="2055898"/>
            <a:ext cx="6569529" cy="1833930"/>
          </a:xfrm>
        </p:spPr>
        <p:txBody>
          <a:bodyPr>
            <a:noAutofit/>
          </a:bodyPr>
          <a:lstStyle/>
          <a:p>
            <a:pPr marL="476231" indent="-476231">
              <a:buFont typeface="+mj-lt"/>
              <a:buAutoNum type="romanUcPeriod"/>
            </a:pPr>
            <a:r>
              <a:rPr lang="en-US" sz="3000" b="1" dirty="0">
                <a:solidFill>
                  <a:srgbClr val="164469"/>
                </a:solidFill>
              </a:rPr>
              <a:t>Search &amp; Training Enhancements</a:t>
            </a:r>
          </a:p>
          <a:p>
            <a:pPr marL="476231" indent="-476231">
              <a:buFont typeface="+mj-lt"/>
              <a:buAutoNum type="romanUcPeriod"/>
            </a:pPr>
            <a:r>
              <a:rPr lang="en-US" sz="2500" dirty="0">
                <a:solidFill>
                  <a:schemeClr val="bg1">
                    <a:lumMod val="65000"/>
                  </a:schemeClr>
                </a:solidFill>
              </a:rPr>
              <a:t>Prosecution Enhancements</a:t>
            </a:r>
          </a:p>
          <a:p>
            <a:pPr marL="476231" indent="-476231">
              <a:buFont typeface="+mj-lt"/>
              <a:buAutoNum type="romanUcPeriod"/>
            </a:pPr>
            <a:r>
              <a:rPr lang="en-US" sz="2500" dirty="0">
                <a:solidFill>
                  <a:schemeClr val="bg1">
                    <a:lumMod val="65000"/>
                  </a:schemeClr>
                </a:solidFill>
              </a:rPr>
              <a:t>Post-Examination Enhancements</a:t>
            </a:r>
          </a:p>
          <a:p>
            <a:pPr marL="476231" indent="-476231">
              <a:buFont typeface="+mj-lt"/>
              <a:buAutoNum type="romanUcPeriod"/>
            </a:pPr>
            <a:r>
              <a:rPr lang="en-US" sz="2500" dirty="0">
                <a:solidFill>
                  <a:schemeClr val="bg1">
                    <a:lumMod val="65000"/>
                  </a:schemeClr>
                </a:solidFill>
              </a:rPr>
              <a:t>Improving Evaluation of Examination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57" y="935033"/>
            <a:ext cx="1463043" cy="1463043"/>
          </a:xfrm>
          <a:prstGeom prst="rect">
            <a:avLst/>
          </a:prstGeom>
        </p:spPr>
      </p:pic>
    </p:spTree>
    <p:extLst>
      <p:ext uri="{BB962C8B-B14F-4D97-AF65-F5344CB8AC3E}">
        <p14:creationId xmlns:p14="http://schemas.microsoft.com/office/powerpoint/2010/main" val="14790214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78022"/>
            <a:ext cx="7986059" cy="1305038"/>
          </a:xfrm>
        </p:spPr>
        <p:txBody>
          <a:bodyPr>
            <a:noAutofit/>
          </a:bodyPr>
          <a:lstStyle/>
          <a:p>
            <a:r>
              <a:rPr lang="en-US" dirty="0" smtClean="0"/>
              <a:t>Quality Metric Data Source: </a:t>
            </a:r>
            <a:br>
              <a:rPr lang="en-US" dirty="0" smtClean="0"/>
            </a:br>
            <a:r>
              <a:rPr lang="en-US" dirty="0" smtClean="0"/>
              <a:t>Process Indicators</a:t>
            </a:r>
            <a:endParaRPr lang="en-US" dirty="0"/>
          </a:p>
        </p:txBody>
      </p:sp>
      <p:sp>
        <p:nvSpPr>
          <p:cNvPr id="48" name="TextBox 47"/>
          <p:cNvSpPr txBox="1"/>
          <p:nvPr/>
        </p:nvSpPr>
        <p:spPr>
          <a:xfrm>
            <a:off x="4932829" y="2484285"/>
            <a:ext cx="4684899" cy="461665"/>
          </a:xfrm>
          <a:prstGeom prst="rect">
            <a:avLst/>
          </a:prstGeom>
          <a:noFill/>
        </p:spPr>
        <p:txBody>
          <a:bodyPr wrap="square" rtlCol="0">
            <a:spAutoFit/>
          </a:bodyPr>
          <a:lstStyle/>
          <a:p>
            <a:pPr algn="ctr"/>
            <a:r>
              <a:rPr lang="en-US" sz="2400" b="1" dirty="0"/>
              <a:t>FY </a:t>
            </a:r>
            <a:r>
              <a:rPr lang="en-US" sz="2400" b="1" dirty="0" smtClean="0"/>
              <a:t>2016 Key </a:t>
            </a:r>
            <a:r>
              <a:rPr lang="en-US" sz="2400" b="1" u="sng" dirty="0" smtClean="0"/>
              <a:t>Process</a:t>
            </a:r>
            <a:r>
              <a:rPr lang="en-US" sz="2400" b="1" dirty="0" smtClean="0">
                <a:solidFill>
                  <a:srgbClr val="C00000"/>
                </a:solidFill>
              </a:rPr>
              <a:t> </a:t>
            </a:r>
            <a:r>
              <a:rPr lang="en-US" sz="2400" b="1" dirty="0" smtClean="0"/>
              <a:t>Indicators</a:t>
            </a:r>
            <a:endParaRPr lang="en-US" sz="2400" b="1" dirty="0"/>
          </a:p>
        </p:txBody>
      </p:sp>
      <p:sp>
        <p:nvSpPr>
          <p:cNvPr id="16" name="TextBox 15"/>
          <p:cNvSpPr txBox="1"/>
          <p:nvPr/>
        </p:nvSpPr>
        <p:spPr>
          <a:xfrm>
            <a:off x="855180" y="1854281"/>
            <a:ext cx="3502128" cy="461665"/>
          </a:xfrm>
          <a:prstGeom prst="rect">
            <a:avLst/>
          </a:prstGeom>
          <a:noFill/>
        </p:spPr>
        <p:txBody>
          <a:bodyPr wrap="square" rtlCol="0">
            <a:spAutoFit/>
          </a:bodyPr>
          <a:lstStyle/>
          <a:p>
            <a:pPr algn="ctr"/>
            <a:r>
              <a:rPr lang="en-US" sz="2400" b="1" dirty="0"/>
              <a:t>FY 2016</a:t>
            </a:r>
          </a:p>
        </p:txBody>
      </p:sp>
      <p:sp>
        <p:nvSpPr>
          <p:cNvPr id="5" name="Slide Number Placeholder 4"/>
          <p:cNvSpPr>
            <a:spLocks noGrp="1"/>
          </p:cNvSpPr>
          <p:nvPr>
            <p:ph type="sldNum" sz="quarter" idx="12"/>
          </p:nvPr>
        </p:nvSpPr>
        <p:spPr/>
        <p:txBody>
          <a:bodyPr/>
          <a:lstStyle/>
          <a:p>
            <a:fld id="{92DA454B-C859-4892-B9FA-68B588C9F547}" type="slidenum">
              <a:rPr lang="en-US" smtClean="0"/>
              <a:t>120</a:t>
            </a:fld>
            <a:endParaRPr lang="en-US" dirty="0"/>
          </a:p>
        </p:txBody>
      </p:sp>
      <p:sp>
        <p:nvSpPr>
          <p:cNvPr id="13" name="TextBox 12"/>
          <p:cNvSpPr txBox="1"/>
          <p:nvPr/>
        </p:nvSpPr>
        <p:spPr>
          <a:xfrm>
            <a:off x="6032996" y="3192316"/>
            <a:ext cx="2990931" cy="400110"/>
          </a:xfrm>
          <a:prstGeom prst="rect">
            <a:avLst/>
          </a:prstGeom>
          <a:noFill/>
          <a:ln w="57150">
            <a:solidFill>
              <a:schemeClr val="accent2">
                <a:lumMod val="75000"/>
              </a:schemeClr>
            </a:solidFill>
          </a:ln>
        </p:spPr>
        <p:txBody>
          <a:bodyPr wrap="square" rtlCol="0">
            <a:spAutoFit/>
          </a:bodyPr>
          <a:lstStyle/>
          <a:p>
            <a:pPr algn="ctr"/>
            <a:r>
              <a:rPr lang="en-US" sz="2000" b="1" dirty="0" smtClean="0"/>
              <a:t>Reopening Prevention</a:t>
            </a:r>
            <a:endParaRPr lang="en-US" sz="2000" b="1" dirty="0"/>
          </a:p>
        </p:txBody>
      </p:sp>
      <p:sp>
        <p:nvSpPr>
          <p:cNvPr id="14" name="TextBox 13"/>
          <p:cNvSpPr txBox="1"/>
          <p:nvPr/>
        </p:nvSpPr>
        <p:spPr>
          <a:xfrm>
            <a:off x="6032997" y="4330107"/>
            <a:ext cx="2990930" cy="707886"/>
          </a:xfrm>
          <a:prstGeom prst="rect">
            <a:avLst/>
          </a:prstGeom>
          <a:noFill/>
          <a:ln w="57150">
            <a:solidFill>
              <a:schemeClr val="accent2">
                <a:lumMod val="75000"/>
              </a:schemeClr>
            </a:solidFill>
          </a:ln>
        </p:spPr>
        <p:txBody>
          <a:bodyPr wrap="square" rtlCol="0">
            <a:spAutoFit/>
          </a:bodyPr>
          <a:lstStyle/>
          <a:p>
            <a:pPr algn="ctr"/>
            <a:r>
              <a:rPr lang="en-US" sz="2000" b="1" dirty="0" smtClean="0"/>
              <a:t>Consistency </a:t>
            </a:r>
            <a:r>
              <a:rPr lang="en-US" sz="2000" b="1" dirty="0"/>
              <a:t>of </a:t>
            </a:r>
            <a:r>
              <a:rPr lang="en-US" sz="2000" b="1" dirty="0" smtClean="0"/>
              <a:t>Decision-Making</a:t>
            </a:r>
            <a:endParaRPr lang="en-US" sz="2000" b="1" dirty="0"/>
          </a:p>
        </p:txBody>
      </p:sp>
      <p:sp>
        <p:nvSpPr>
          <p:cNvPr id="17" name="TextBox 16"/>
          <p:cNvSpPr txBox="1"/>
          <p:nvPr/>
        </p:nvSpPr>
        <p:spPr>
          <a:xfrm>
            <a:off x="6032997" y="3762965"/>
            <a:ext cx="2990930" cy="400110"/>
          </a:xfrm>
          <a:prstGeom prst="rect">
            <a:avLst/>
          </a:prstGeom>
          <a:noFill/>
          <a:ln w="57150">
            <a:solidFill>
              <a:schemeClr val="accent2">
                <a:lumMod val="75000"/>
              </a:schemeClr>
            </a:solidFill>
          </a:ln>
        </p:spPr>
        <p:txBody>
          <a:bodyPr wrap="square" rtlCol="0">
            <a:spAutoFit/>
          </a:bodyPr>
          <a:lstStyle/>
          <a:p>
            <a:pPr algn="ctr"/>
            <a:r>
              <a:rPr lang="en-US" sz="2000" b="1" dirty="0" smtClean="0"/>
              <a:t>Rework </a:t>
            </a:r>
            <a:r>
              <a:rPr lang="en-US" sz="2000" b="1" dirty="0"/>
              <a:t>Reduction</a:t>
            </a:r>
          </a:p>
        </p:txBody>
      </p:sp>
      <p:cxnSp>
        <p:nvCxnSpPr>
          <p:cNvPr id="18" name="Straight Arrow Connector 17"/>
          <p:cNvCxnSpPr>
            <a:endCxn id="13" idx="1"/>
          </p:cNvCxnSpPr>
          <p:nvPr/>
        </p:nvCxnSpPr>
        <p:spPr>
          <a:xfrm flipV="1">
            <a:off x="5325626" y="3392371"/>
            <a:ext cx="707370" cy="596501"/>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1"/>
          </p:cNvCxnSpPr>
          <p:nvPr/>
        </p:nvCxnSpPr>
        <p:spPr>
          <a:xfrm>
            <a:off x="5325626" y="3988872"/>
            <a:ext cx="707371" cy="695178"/>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62493" y="3988872"/>
            <a:ext cx="1170503" cy="0"/>
          </a:xfrm>
          <a:prstGeom prst="line">
            <a:avLst/>
          </a:prstGeom>
          <a:ln w="57150">
            <a:solidFill>
              <a:schemeClr val="accent2">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spect="1"/>
          </p:cNvSpPr>
          <p:nvPr/>
        </p:nvSpPr>
        <p:spPr>
          <a:xfrm>
            <a:off x="839079" y="4764595"/>
            <a:ext cx="3534331" cy="892552"/>
          </a:xfrm>
          <a:prstGeom prst="rect">
            <a:avLst/>
          </a:prstGeom>
          <a:solidFill>
            <a:srgbClr val="CC9900"/>
          </a:solidFill>
          <a:ln w="38100">
            <a:noFill/>
          </a:ln>
        </p:spPr>
        <p:txBody>
          <a:bodyPr wrap="square" rtlCol="0">
            <a:spAutoFit/>
          </a:bodyPr>
          <a:lstStyle/>
          <a:p>
            <a:pPr algn="ctr"/>
            <a:r>
              <a:rPr lang="en-US" sz="1600" u="sng" dirty="0" smtClean="0">
                <a:solidFill>
                  <a:schemeClr val="bg1"/>
                </a:solidFill>
              </a:rPr>
              <a:t>Perception Indicators</a:t>
            </a:r>
          </a:p>
          <a:p>
            <a:pPr algn="ctr"/>
            <a:r>
              <a:rPr lang="en-US" sz="1600" dirty="0" smtClean="0">
                <a:solidFill>
                  <a:schemeClr val="bg1"/>
                </a:solidFill>
              </a:rPr>
              <a:t>Survey Results</a:t>
            </a:r>
          </a:p>
          <a:p>
            <a:pPr algn="ctr">
              <a:defRPr/>
            </a:pPr>
            <a:r>
              <a:rPr lang="en-US" sz="900" dirty="0">
                <a:solidFill>
                  <a:schemeClr val="bg1"/>
                </a:solidFill>
              </a:rPr>
              <a:t>Continuing to internally and externally </a:t>
            </a:r>
            <a:r>
              <a:rPr lang="en-US" sz="900" dirty="0" smtClean="0">
                <a:solidFill>
                  <a:schemeClr val="bg1"/>
                </a:solidFill>
              </a:rPr>
              <a:t>poll</a:t>
            </a:r>
          </a:p>
          <a:p>
            <a:pPr algn="ctr">
              <a:defRPr/>
            </a:pPr>
            <a:r>
              <a:rPr lang="en-US" sz="900" dirty="0" smtClean="0">
                <a:solidFill>
                  <a:schemeClr val="bg1"/>
                </a:solidFill>
              </a:rPr>
              <a:t>perceptions of </a:t>
            </a:r>
            <a:r>
              <a:rPr lang="en-US" sz="900" dirty="0">
                <a:solidFill>
                  <a:schemeClr val="bg1"/>
                </a:solidFill>
              </a:rPr>
              <a:t>patent </a:t>
            </a:r>
            <a:r>
              <a:rPr lang="en-US" sz="900" dirty="0" smtClean="0">
                <a:solidFill>
                  <a:schemeClr val="bg1"/>
                </a:solidFill>
              </a:rPr>
              <a:t>quality</a:t>
            </a:r>
            <a:endParaRPr lang="en-US" sz="900" dirty="0">
              <a:solidFill>
                <a:schemeClr val="bg1"/>
              </a:solidFill>
            </a:endParaRPr>
          </a:p>
        </p:txBody>
      </p:sp>
      <p:sp>
        <p:nvSpPr>
          <p:cNvPr id="22" name="TextBox 21"/>
          <p:cNvSpPr txBox="1">
            <a:spLocks noChangeAspect="1"/>
          </p:cNvSpPr>
          <p:nvPr/>
        </p:nvSpPr>
        <p:spPr>
          <a:xfrm>
            <a:off x="839079" y="2362053"/>
            <a:ext cx="3534331" cy="861774"/>
          </a:xfrm>
          <a:prstGeom prst="rect">
            <a:avLst/>
          </a:prstGeom>
          <a:solidFill>
            <a:srgbClr val="164469"/>
          </a:solidFill>
          <a:ln w="38100">
            <a:noFill/>
          </a:ln>
        </p:spPr>
        <p:txBody>
          <a:bodyPr wrap="square" rtlCol="0">
            <a:spAutoFit/>
          </a:bodyPr>
          <a:lstStyle/>
          <a:p>
            <a:pPr algn="ctr"/>
            <a:r>
              <a:rPr lang="en-US" sz="1600" u="sng" dirty="0" smtClean="0">
                <a:solidFill>
                  <a:schemeClr val="bg1"/>
                </a:solidFill>
              </a:rPr>
              <a:t>Product Indicators</a:t>
            </a:r>
          </a:p>
          <a:p>
            <a:pPr algn="ctr"/>
            <a:r>
              <a:rPr lang="en-US" sz="1600" dirty="0" smtClean="0">
                <a:solidFill>
                  <a:schemeClr val="bg1"/>
                </a:solidFill>
              </a:rPr>
              <a:t>Master Review Form</a:t>
            </a:r>
          </a:p>
          <a:p>
            <a:pPr algn="ctr"/>
            <a:r>
              <a:rPr lang="en-US" sz="900" dirty="0">
                <a:solidFill>
                  <a:schemeClr val="bg1"/>
                </a:solidFill>
              </a:rPr>
              <a:t>Capturing both correctness and clarity of examiners’ final work product using uniform criteria gathered in a single </a:t>
            </a:r>
            <a:r>
              <a:rPr lang="en-US" sz="900" dirty="0" smtClean="0">
                <a:solidFill>
                  <a:schemeClr val="bg1"/>
                </a:solidFill>
              </a:rPr>
              <a:t>database</a:t>
            </a:r>
          </a:p>
        </p:txBody>
      </p:sp>
      <p:sp>
        <p:nvSpPr>
          <p:cNvPr id="23" name="TextBox 22"/>
          <p:cNvSpPr txBox="1"/>
          <p:nvPr/>
        </p:nvSpPr>
        <p:spPr>
          <a:xfrm>
            <a:off x="240549" y="3237573"/>
            <a:ext cx="4731391" cy="1569660"/>
          </a:xfrm>
          <a:prstGeom prst="rect">
            <a:avLst/>
          </a:prstGeom>
          <a:solidFill>
            <a:schemeClr val="accent2">
              <a:lumMod val="75000"/>
            </a:schemeClr>
          </a:solidFill>
          <a:ln w="38100">
            <a:solidFill>
              <a:schemeClr val="tx1"/>
            </a:solidFill>
          </a:ln>
        </p:spPr>
        <p:txBody>
          <a:bodyPr wrap="square" rtlCol="0">
            <a:spAutoFit/>
          </a:bodyPr>
          <a:lstStyle/>
          <a:p>
            <a:pPr algn="ctr"/>
            <a:endParaRPr lang="en-US" sz="1200" b="1" u="sng" dirty="0" smtClean="0">
              <a:solidFill>
                <a:schemeClr val="bg1"/>
              </a:solidFill>
            </a:endParaRPr>
          </a:p>
          <a:p>
            <a:pPr algn="ctr"/>
            <a:r>
              <a:rPr lang="en-US" sz="2400" b="1" u="sng" dirty="0" smtClean="0">
                <a:solidFill>
                  <a:schemeClr val="bg1"/>
                </a:solidFill>
              </a:rPr>
              <a:t>Process Indicators</a:t>
            </a:r>
          </a:p>
          <a:p>
            <a:pPr algn="ctr"/>
            <a:r>
              <a:rPr lang="en-US" sz="2400" b="1" dirty="0" smtClean="0">
                <a:solidFill>
                  <a:schemeClr val="bg1"/>
                </a:solidFill>
              </a:rPr>
              <a:t>Transactional QIR</a:t>
            </a:r>
          </a:p>
          <a:p>
            <a:pPr algn="ctr" defTabSz="912979">
              <a:defRPr/>
            </a:pPr>
            <a:r>
              <a:rPr lang="en-US" sz="1200" b="1" dirty="0">
                <a:solidFill>
                  <a:schemeClr val="bg1"/>
                </a:solidFill>
              </a:rPr>
              <a:t>Tracking the efficiency and consistency of our </a:t>
            </a:r>
            <a:r>
              <a:rPr lang="en-US" sz="1200" b="1" dirty="0" smtClean="0">
                <a:solidFill>
                  <a:schemeClr val="bg1"/>
                </a:solidFill>
              </a:rPr>
              <a:t>processes </a:t>
            </a:r>
          </a:p>
          <a:p>
            <a:pPr algn="ctr" defTabSz="912979">
              <a:defRPr/>
            </a:pPr>
            <a:r>
              <a:rPr lang="en-US" sz="1200" b="1" dirty="0" smtClean="0">
                <a:solidFill>
                  <a:schemeClr val="bg1"/>
                </a:solidFill>
              </a:rPr>
              <a:t>(for </a:t>
            </a:r>
            <a:r>
              <a:rPr lang="en-US" sz="1200" b="1" dirty="0">
                <a:solidFill>
                  <a:schemeClr val="bg1"/>
                </a:solidFill>
              </a:rPr>
              <a:t>example, to identify “churning”)</a:t>
            </a:r>
          </a:p>
          <a:p>
            <a:pPr algn="ctr"/>
            <a:endParaRPr lang="en-US" sz="1200" b="1" dirty="0">
              <a:solidFill>
                <a:schemeClr val="bg1"/>
              </a:solidFill>
            </a:endParaRPr>
          </a:p>
        </p:txBody>
      </p:sp>
    </p:spTree>
    <p:extLst>
      <p:ext uri="{BB962C8B-B14F-4D97-AF65-F5344CB8AC3E}">
        <p14:creationId xmlns:p14="http://schemas.microsoft.com/office/powerpoint/2010/main" val="371947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78022"/>
            <a:ext cx="7986059" cy="1305038"/>
          </a:xfrm>
        </p:spPr>
        <p:txBody>
          <a:bodyPr>
            <a:noAutofit/>
          </a:bodyPr>
          <a:lstStyle/>
          <a:p>
            <a:r>
              <a:rPr lang="en-US" dirty="0" smtClean="0"/>
              <a:t>Quality Metric Data Source: </a:t>
            </a:r>
            <a:br>
              <a:rPr lang="en-US" dirty="0" smtClean="0"/>
            </a:br>
            <a:r>
              <a:rPr lang="en-US" dirty="0" smtClean="0"/>
              <a:t>Perception Survey Results</a:t>
            </a:r>
            <a:endParaRPr lang="en-US" dirty="0"/>
          </a:p>
        </p:txBody>
      </p:sp>
      <p:sp>
        <p:nvSpPr>
          <p:cNvPr id="48" name="TextBox 47"/>
          <p:cNvSpPr txBox="1"/>
          <p:nvPr/>
        </p:nvSpPr>
        <p:spPr>
          <a:xfrm>
            <a:off x="4862493" y="3558036"/>
            <a:ext cx="5297507" cy="461665"/>
          </a:xfrm>
          <a:prstGeom prst="rect">
            <a:avLst/>
          </a:prstGeom>
          <a:noFill/>
        </p:spPr>
        <p:txBody>
          <a:bodyPr wrap="square" rtlCol="0">
            <a:spAutoFit/>
          </a:bodyPr>
          <a:lstStyle/>
          <a:p>
            <a:pPr algn="ctr"/>
            <a:r>
              <a:rPr lang="en-US" sz="2400" b="1" dirty="0"/>
              <a:t>FY 2016 Vital </a:t>
            </a:r>
            <a:r>
              <a:rPr lang="en-US" sz="2400" b="1" u="sng" dirty="0"/>
              <a:t>Perception</a:t>
            </a:r>
            <a:r>
              <a:rPr lang="en-US" sz="2400" b="1" dirty="0"/>
              <a:t> Indicators</a:t>
            </a:r>
          </a:p>
        </p:txBody>
      </p:sp>
      <p:sp>
        <p:nvSpPr>
          <p:cNvPr id="16" name="TextBox 15"/>
          <p:cNvSpPr txBox="1"/>
          <p:nvPr/>
        </p:nvSpPr>
        <p:spPr>
          <a:xfrm>
            <a:off x="933412" y="1854281"/>
            <a:ext cx="3502128" cy="461665"/>
          </a:xfrm>
          <a:prstGeom prst="rect">
            <a:avLst/>
          </a:prstGeom>
          <a:noFill/>
        </p:spPr>
        <p:txBody>
          <a:bodyPr wrap="square" rtlCol="0">
            <a:spAutoFit/>
          </a:bodyPr>
          <a:lstStyle/>
          <a:p>
            <a:pPr algn="ctr"/>
            <a:r>
              <a:rPr lang="en-US" sz="2400" b="1" dirty="0"/>
              <a:t>FY 2016</a:t>
            </a:r>
          </a:p>
        </p:txBody>
      </p:sp>
      <p:sp>
        <p:nvSpPr>
          <p:cNvPr id="5" name="Slide Number Placeholder 4"/>
          <p:cNvSpPr>
            <a:spLocks noGrp="1"/>
          </p:cNvSpPr>
          <p:nvPr>
            <p:ph type="sldNum" sz="quarter" idx="12"/>
          </p:nvPr>
        </p:nvSpPr>
        <p:spPr/>
        <p:txBody>
          <a:bodyPr/>
          <a:lstStyle/>
          <a:p>
            <a:fld id="{92DA454B-C859-4892-B9FA-68B588C9F547}" type="slidenum">
              <a:rPr lang="en-US" smtClean="0"/>
              <a:t>121</a:t>
            </a:fld>
            <a:endParaRPr lang="en-US" dirty="0"/>
          </a:p>
        </p:txBody>
      </p:sp>
      <p:sp>
        <p:nvSpPr>
          <p:cNvPr id="21" name="TextBox 20"/>
          <p:cNvSpPr txBox="1"/>
          <p:nvPr/>
        </p:nvSpPr>
        <p:spPr>
          <a:xfrm>
            <a:off x="6191390" y="4294652"/>
            <a:ext cx="2950078" cy="400110"/>
          </a:xfrm>
          <a:prstGeom prst="rect">
            <a:avLst/>
          </a:prstGeom>
          <a:noFill/>
          <a:ln w="57150">
            <a:solidFill>
              <a:srgbClr val="CC9900"/>
            </a:solidFill>
          </a:ln>
        </p:spPr>
        <p:txBody>
          <a:bodyPr wrap="square" rtlCol="0">
            <a:spAutoFit/>
          </a:bodyPr>
          <a:lstStyle/>
          <a:p>
            <a:pPr algn="ctr"/>
            <a:r>
              <a:rPr lang="en-US" sz="2000" b="1" dirty="0" smtClean="0"/>
              <a:t>Root Cause Analysis</a:t>
            </a:r>
            <a:endParaRPr lang="en-US" sz="2000" b="1" dirty="0"/>
          </a:p>
        </p:txBody>
      </p:sp>
      <p:sp>
        <p:nvSpPr>
          <p:cNvPr id="22" name="TextBox 21"/>
          <p:cNvSpPr txBox="1"/>
          <p:nvPr/>
        </p:nvSpPr>
        <p:spPr>
          <a:xfrm>
            <a:off x="6191390" y="4839141"/>
            <a:ext cx="2950078" cy="400110"/>
          </a:xfrm>
          <a:prstGeom prst="rect">
            <a:avLst/>
          </a:prstGeom>
          <a:noFill/>
          <a:ln w="57150">
            <a:solidFill>
              <a:srgbClr val="CC9900"/>
            </a:solidFill>
          </a:ln>
        </p:spPr>
        <p:txBody>
          <a:bodyPr wrap="square" rtlCol="0">
            <a:spAutoFit/>
          </a:bodyPr>
          <a:lstStyle/>
          <a:p>
            <a:pPr algn="ctr"/>
            <a:r>
              <a:rPr lang="en-US" sz="2000" b="1" dirty="0" smtClean="0"/>
              <a:t>Validation/Verification </a:t>
            </a:r>
            <a:endParaRPr lang="en-US" sz="2000" b="1" dirty="0"/>
          </a:p>
        </p:txBody>
      </p:sp>
      <p:cxnSp>
        <p:nvCxnSpPr>
          <p:cNvPr id="23" name="Straight Arrow Connector 22"/>
          <p:cNvCxnSpPr/>
          <p:nvPr/>
        </p:nvCxnSpPr>
        <p:spPr>
          <a:xfrm flipV="1">
            <a:off x="5714622" y="4444467"/>
            <a:ext cx="476768" cy="412431"/>
          </a:xfrm>
          <a:prstGeom prst="straightConnector1">
            <a:avLst/>
          </a:prstGeom>
          <a:ln w="57150">
            <a:solidFill>
              <a:srgbClr val="CC99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22" idx="1"/>
          </p:cNvCxnSpPr>
          <p:nvPr/>
        </p:nvCxnSpPr>
        <p:spPr>
          <a:xfrm>
            <a:off x="5714622" y="4856899"/>
            <a:ext cx="476768" cy="182297"/>
          </a:xfrm>
          <a:prstGeom prst="straightConnector1">
            <a:avLst/>
          </a:prstGeom>
          <a:ln w="57150">
            <a:solidFill>
              <a:srgbClr val="CC99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050172" y="4856899"/>
            <a:ext cx="664450" cy="0"/>
          </a:xfrm>
          <a:prstGeom prst="line">
            <a:avLst/>
          </a:prstGeom>
          <a:ln w="57150">
            <a:solidFill>
              <a:srgbClr val="CC9900"/>
            </a:solidFill>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spect="1"/>
          </p:cNvSpPr>
          <p:nvPr/>
        </p:nvSpPr>
        <p:spPr>
          <a:xfrm>
            <a:off x="917311" y="2331909"/>
            <a:ext cx="3534331" cy="861774"/>
          </a:xfrm>
          <a:prstGeom prst="rect">
            <a:avLst/>
          </a:prstGeom>
          <a:solidFill>
            <a:srgbClr val="164469"/>
          </a:solidFill>
          <a:ln w="38100">
            <a:noFill/>
          </a:ln>
        </p:spPr>
        <p:txBody>
          <a:bodyPr wrap="square" rtlCol="0">
            <a:spAutoFit/>
          </a:bodyPr>
          <a:lstStyle/>
          <a:p>
            <a:pPr algn="ctr"/>
            <a:r>
              <a:rPr lang="en-US" sz="1600" u="sng" dirty="0" smtClean="0">
                <a:solidFill>
                  <a:schemeClr val="bg1"/>
                </a:solidFill>
              </a:rPr>
              <a:t>Product Indicators</a:t>
            </a:r>
          </a:p>
          <a:p>
            <a:pPr algn="ctr"/>
            <a:r>
              <a:rPr lang="en-US" sz="1600" dirty="0" smtClean="0">
                <a:solidFill>
                  <a:schemeClr val="bg1"/>
                </a:solidFill>
              </a:rPr>
              <a:t>Master Review Form</a:t>
            </a:r>
          </a:p>
          <a:p>
            <a:pPr algn="ctr"/>
            <a:r>
              <a:rPr lang="en-US" sz="900" dirty="0">
                <a:solidFill>
                  <a:schemeClr val="bg1"/>
                </a:solidFill>
              </a:rPr>
              <a:t>Capturing both correctness and clarity of examiners’ final work product using uniform criteria gathered in a single </a:t>
            </a:r>
            <a:r>
              <a:rPr lang="en-US" sz="900" dirty="0" smtClean="0">
                <a:solidFill>
                  <a:schemeClr val="bg1"/>
                </a:solidFill>
              </a:rPr>
              <a:t>database</a:t>
            </a:r>
          </a:p>
        </p:txBody>
      </p:sp>
      <p:sp>
        <p:nvSpPr>
          <p:cNvPr id="17" name="TextBox 16"/>
          <p:cNvSpPr txBox="1">
            <a:spLocks noChangeAspect="1"/>
          </p:cNvSpPr>
          <p:nvPr/>
        </p:nvSpPr>
        <p:spPr>
          <a:xfrm>
            <a:off x="917311" y="3198812"/>
            <a:ext cx="3534331" cy="892552"/>
          </a:xfrm>
          <a:prstGeom prst="rect">
            <a:avLst/>
          </a:prstGeom>
          <a:solidFill>
            <a:schemeClr val="accent2">
              <a:lumMod val="75000"/>
            </a:schemeClr>
          </a:solidFill>
          <a:ln w="38100">
            <a:noFill/>
          </a:ln>
        </p:spPr>
        <p:txBody>
          <a:bodyPr wrap="square" rtlCol="0">
            <a:spAutoFit/>
          </a:bodyPr>
          <a:lstStyle/>
          <a:p>
            <a:pPr algn="ctr"/>
            <a:r>
              <a:rPr lang="en-US" sz="1600" u="sng" dirty="0" smtClean="0">
                <a:solidFill>
                  <a:schemeClr val="bg1"/>
                </a:solidFill>
              </a:rPr>
              <a:t>Process Indicators</a:t>
            </a:r>
          </a:p>
          <a:p>
            <a:pPr algn="ctr"/>
            <a:r>
              <a:rPr lang="en-US" sz="1600" dirty="0" smtClean="0">
                <a:solidFill>
                  <a:schemeClr val="bg1"/>
                </a:solidFill>
              </a:rPr>
              <a:t>Transactional QIR</a:t>
            </a:r>
          </a:p>
          <a:p>
            <a:pPr algn="ctr" defTabSz="912979">
              <a:defRPr/>
            </a:pPr>
            <a:r>
              <a:rPr lang="en-US" sz="900" dirty="0">
                <a:solidFill>
                  <a:schemeClr val="bg1"/>
                </a:solidFill>
              </a:rPr>
              <a:t>Tracking </a:t>
            </a:r>
            <a:r>
              <a:rPr lang="en-US" sz="900" dirty="0" smtClean="0">
                <a:solidFill>
                  <a:schemeClr val="bg1"/>
                </a:solidFill>
              </a:rPr>
              <a:t>the efficiency and consistency </a:t>
            </a:r>
            <a:r>
              <a:rPr lang="en-US" sz="900" dirty="0">
                <a:solidFill>
                  <a:schemeClr val="bg1"/>
                </a:solidFill>
              </a:rPr>
              <a:t>of our </a:t>
            </a:r>
            <a:r>
              <a:rPr lang="en-US" sz="900" dirty="0" smtClean="0">
                <a:solidFill>
                  <a:schemeClr val="bg1"/>
                </a:solidFill>
              </a:rPr>
              <a:t>processes </a:t>
            </a:r>
          </a:p>
          <a:p>
            <a:pPr algn="ctr" defTabSz="912979">
              <a:defRPr/>
            </a:pPr>
            <a:r>
              <a:rPr lang="en-US" sz="900" dirty="0" smtClean="0">
                <a:solidFill>
                  <a:schemeClr val="bg1"/>
                </a:solidFill>
              </a:rPr>
              <a:t>(for </a:t>
            </a:r>
            <a:r>
              <a:rPr lang="en-US" sz="900" dirty="0">
                <a:solidFill>
                  <a:schemeClr val="bg1"/>
                </a:solidFill>
              </a:rPr>
              <a:t>example, to identify “churning</a:t>
            </a:r>
            <a:r>
              <a:rPr lang="en-US" sz="900" dirty="0" smtClean="0">
                <a:solidFill>
                  <a:schemeClr val="bg1"/>
                </a:solidFill>
              </a:rPr>
              <a:t>”)</a:t>
            </a:r>
            <a:endParaRPr lang="en-US" sz="900" dirty="0">
              <a:solidFill>
                <a:schemeClr val="bg1"/>
              </a:solidFill>
            </a:endParaRPr>
          </a:p>
        </p:txBody>
      </p:sp>
      <p:sp>
        <p:nvSpPr>
          <p:cNvPr id="18" name="TextBox 17"/>
          <p:cNvSpPr txBox="1"/>
          <p:nvPr/>
        </p:nvSpPr>
        <p:spPr>
          <a:xfrm>
            <a:off x="318781" y="4091891"/>
            <a:ext cx="4731391" cy="1569660"/>
          </a:xfrm>
          <a:prstGeom prst="rect">
            <a:avLst/>
          </a:prstGeom>
          <a:solidFill>
            <a:srgbClr val="CC9900"/>
          </a:solidFill>
          <a:ln w="38100">
            <a:solidFill>
              <a:schemeClr val="tx1"/>
            </a:solidFill>
          </a:ln>
        </p:spPr>
        <p:txBody>
          <a:bodyPr wrap="square" rtlCol="0">
            <a:spAutoFit/>
          </a:bodyPr>
          <a:lstStyle/>
          <a:p>
            <a:pPr algn="ctr"/>
            <a:endParaRPr lang="en-US" sz="1200" b="1" u="sng" dirty="0" smtClean="0">
              <a:solidFill>
                <a:schemeClr val="bg1"/>
              </a:solidFill>
            </a:endParaRPr>
          </a:p>
          <a:p>
            <a:pPr algn="ctr"/>
            <a:r>
              <a:rPr lang="en-US" sz="2400" b="1" u="sng" dirty="0" smtClean="0">
                <a:solidFill>
                  <a:schemeClr val="bg1"/>
                </a:solidFill>
              </a:rPr>
              <a:t>Perception Indicators</a:t>
            </a:r>
          </a:p>
          <a:p>
            <a:pPr algn="ctr"/>
            <a:r>
              <a:rPr lang="en-US" sz="2400" b="1" dirty="0" smtClean="0">
                <a:solidFill>
                  <a:schemeClr val="bg1"/>
                </a:solidFill>
              </a:rPr>
              <a:t>Survey Results</a:t>
            </a:r>
          </a:p>
          <a:p>
            <a:pPr algn="ctr">
              <a:defRPr/>
            </a:pPr>
            <a:r>
              <a:rPr lang="en-US" sz="1200" b="1" dirty="0">
                <a:solidFill>
                  <a:schemeClr val="bg1"/>
                </a:solidFill>
              </a:rPr>
              <a:t>Continuing to internally and externally </a:t>
            </a:r>
            <a:r>
              <a:rPr lang="en-US" sz="1200" b="1" dirty="0" smtClean="0">
                <a:solidFill>
                  <a:schemeClr val="bg1"/>
                </a:solidFill>
              </a:rPr>
              <a:t>poll</a:t>
            </a:r>
          </a:p>
          <a:p>
            <a:pPr algn="ctr">
              <a:defRPr/>
            </a:pPr>
            <a:r>
              <a:rPr lang="en-US" sz="1200" b="1" dirty="0" smtClean="0">
                <a:solidFill>
                  <a:schemeClr val="bg1"/>
                </a:solidFill>
              </a:rPr>
              <a:t>perceptions of </a:t>
            </a:r>
            <a:r>
              <a:rPr lang="en-US" sz="1200" b="1" dirty="0">
                <a:solidFill>
                  <a:schemeClr val="bg1"/>
                </a:solidFill>
              </a:rPr>
              <a:t>patent quality</a:t>
            </a:r>
          </a:p>
          <a:p>
            <a:pPr algn="ctr"/>
            <a:endParaRPr lang="en-US" sz="1200" b="1" dirty="0">
              <a:solidFill>
                <a:schemeClr val="bg1"/>
              </a:solidFill>
            </a:endParaRPr>
          </a:p>
        </p:txBody>
      </p:sp>
    </p:spTree>
    <p:extLst>
      <p:ext uri="{BB962C8B-B14F-4D97-AF65-F5344CB8AC3E}">
        <p14:creationId xmlns:p14="http://schemas.microsoft.com/office/powerpoint/2010/main" val="162580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Quality Metrics</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122</a:t>
            </a:fld>
            <a:endParaRPr lang="en-US" dirty="0"/>
          </a:p>
        </p:txBody>
      </p:sp>
      <p:sp>
        <p:nvSpPr>
          <p:cNvPr id="3" name="Content Placeholder 2"/>
          <p:cNvSpPr>
            <a:spLocks noGrp="1"/>
          </p:cNvSpPr>
          <p:nvPr>
            <p:ph idx="1"/>
          </p:nvPr>
        </p:nvSpPr>
        <p:spPr>
          <a:xfrm>
            <a:off x="386080" y="1605574"/>
            <a:ext cx="9773920" cy="3347989"/>
          </a:xfrm>
        </p:spPr>
        <p:txBody>
          <a:bodyPr>
            <a:normAutofit fontScale="85000" lnSpcReduction="20000"/>
          </a:bodyPr>
          <a:lstStyle/>
          <a:p>
            <a:r>
              <a:rPr lang="en-US" dirty="0" smtClean="0"/>
              <a:t>Federal Register Notice published on March 25, with comments due May 24</a:t>
            </a:r>
          </a:p>
          <a:p>
            <a:pPr lvl="1"/>
            <a:r>
              <a:rPr lang="en-US" dirty="0" smtClean="0"/>
              <a:t>Requesting feedback on:</a:t>
            </a:r>
          </a:p>
          <a:p>
            <a:pPr lvl="2"/>
            <a:r>
              <a:rPr lang="en-US" dirty="0" smtClean="0"/>
              <a:t>Decision to replace Composite Quality Score with individual metrics</a:t>
            </a:r>
          </a:p>
          <a:p>
            <a:pPr lvl="2"/>
            <a:r>
              <a:rPr lang="en-US" dirty="0" smtClean="0"/>
              <a:t>How to objectively measure patent examination quality</a:t>
            </a:r>
          </a:p>
          <a:p>
            <a:pPr lvl="2"/>
            <a:r>
              <a:rPr lang="en-US" dirty="0" smtClean="0"/>
              <a:t>Standardized Master Review Form</a:t>
            </a:r>
          </a:p>
          <a:p>
            <a:pPr marL="60325" lvl="2" indent="0">
              <a:buNone/>
            </a:pPr>
            <a:endParaRPr lang="en-US" dirty="0" smtClean="0"/>
          </a:p>
          <a:p>
            <a:pPr marL="60325" lvl="2" indent="0">
              <a:buNone/>
            </a:pPr>
            <a:r>
              <a:rPr lang="en-US" sz="2800" dirty="0" smtClean="0"/>
              <a:t>Quality Metrics website</a:t>
            </a:r>
            <a:r>
              <a:rPr lang="en-US" sz="2800" dirty="0"/>
              <a:t>:  </a:t>
            </a:r>
            <a:r>
              <a:rPr lang="en-US" sz="2100" dirty="0">
                <a:hlinkClick r:id="rId2"/>
              </a:rPr>
              <a:t>http://</a:t>
            </a:r>
            <a:r>
              <a:rPr lang="en-US" sz="2100" dirty="0" smtClean="0">
                <a:hlinkClick r:id="rId2"/>
              </a:rPr>
              <a:t>www.uspto.gov/patent/initiatives/quality-metrics</a:t>
            </a:r>
            <a:endParaRPr lang="en-US" sz="2100" dirty="0" smtClean="0"/>
          </a:p>
          <a:p>
            <a:pPr marL="60325" lvl="2" indent="0">
              <a:buNone/>
            </a:pPr>
            <a:r>
              <a:rPr lang="en-US" sz="2800" dirty="0" smtClean="0"/>
              <a:t>Contact Us:  </a:t>
            </a:r>
            <a:r>
              <a:rPr lang="en-US" dirty="0" smtClean="0">
                <a:hlinkClick r:id="rId3"/>
              </a:rPr>
              <a:t>QualityMetrics2017@uspto.gov</a:t>
            </a:r>
            <a:r>
              <a:rPr lang="en-US" dirty="0" smtClean="0"/>
              <a:t> </a:t>
            </a:r>
          </a:p>
          <a:p>
            <a:pPr marL="60325" lvl="2" indent="0">
              <a:buNone/>
            </a:pPr>
            <a:endParaRPr lang="en-US" dirty="0" smtClean="0"/>
          </a:p>
        </p:txBody>
      </p:sp>
    </p:spTree>
    <p:extLst>
      <p:ext uri="{BB962C8B-B14F-4D97-AF65-F5344CB8AC3E}">
        <p14:creationId xmlns:p14="http://schemas.microsoft.com/office/powerpoint/2010/main" val="33915965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External Quality Survey (EQS)</a:t>
            </a:r>
            <a:endParaRPr lang="en-US" dirty="0"/>
          </a:p>
        </p:txBody>
      </p:sp>
      <p:sp>
        <p:nvSpPr>
          <p:cNvPr id="3" name="Content Placeholder 2"/>
          <p:cNvSpPr>
            <a:spLocks noGrp="1"/>
          </p:cNvSpPr>
          <p:nvPr>
            <p:ph idx="1"/>
          </p:nvPr>
        </p:nvSpPr>
        <p:spPr>
          <a:xfrm>
            <a:off x="630945" y="1428026"/>
            <a:ext cx="8428531" cy="3497439"/>
          </a:xfrm>
        </p:spPr>
        <p:txBody>
          <a:bodyPr>
            <a:normAutofit fontScale="92500" lnSpcReduction="20000"/>
          </a:bodyPr>
          <a:lstStyle/>
          <a:p>
            <a:r>
              <a:rPr lang="en-US" dirty="0"/>
              <a:t>C</a:t>
            </a:r>
            <a:r>
              <a:rPr lang="en-US" dirty="0" smtClean="0"/>
              <a:t>onducted semi-annually since 2006</a:t>
            </a:r>
          </a:p>
          <a:p>
            <a:pPr lvl="1"/>
            <a:r>
              <a:rPr lang="en-US" dirty="0" smtClean="0"/>
              <a:t>Most recent survey Q1 in FY16</a:t>
            </a:r>
          </a:p>
          <a:p>
            <a:r>
              <a:rPr lang="en-US" dirty="0" smtClean="0"/>
              <a:t>Surveys 3,000 frequent-filing customers with each survey</a:t>
            </a:r>
          </a:p>
          <a:p>
            <a:r>
              <a:rPr lang="en-US" dirty="0" smtClean="0"/>
              <a:t>Has been included in Patent Quality Composite (FY2011-15)</a:t>
            </a:r>
          </a:p>
          <a:p>
            <a:r>
              <a:rPr lang="en-US" dirty="0" smtClean="0"/>
              <a:t>Continues to be a vital quality indicator as we transition to new quality metrics in FY17</a:t>
            </a:r>
          </a:p>
          <a:p>
            <a:endParaRPr lang="en-US" dirty="0" smtClean="0"/>
          </a:p>
        </p:txBody>
      </p:sp>
      <p:sp>
        <p:nvSpPr>
          <p:cNvPr id="4" name="Slide Number Placeholder 3"/>
          <p:cNvSpPr>
            <a:spLocks noGrp="1"/>
          </p:cNvSpPr>
          <p:nvPr>
            <p:ph type="sldNum" sz="quarter" idx="12"/>
          </p:nvPr>
        </p:nvSpPr>
        <p:spPr/>
        <p:txBody>
          <a:bodyPr/>
          <a:lstStyle/>
          <a:p>
            <a:fld id="{92DA454B-C859-4892-B9FA-68B588C9F547}" type="slidenum">
              <a:rPr lang="en-US" smtClean="0"/>
              <a:t>123</a:t>
            </a:fld>
            <a:endParaRPr lang="en-US" dirty="0"/>
          </a:p>
        </p:txBody>
      </p:sp>
    </p:spTree>
    <p:extLst>
      <p:ext uri="{BB962C8B-B14F-4D97-AF65-F5344CB8AC3E}">
        <p14:creationId xmlns:p14="http://schemas.microsoft.com/office/powerpoint/2010/main" val="37750650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37730" cy="884058"/>
          </a:xfrm>
        </p:spPr>
        <p:txBody>
          <a:bodyPr>
            <a:normAutofit fontScale="90000"/>
          </a:bodyPr>
          <a:lstStyle/>
          <a:p>
            <a:r>
              <a:rPr lang="en-US" dirty="0" smtClean="0"/>
              <a:t>Perception of Product:     Quality of Rejections Made</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124</a:t>
            </a:fld>
            <a:endParaRPr lang="en-US"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2050"/>
          <a:stretch/>
        </p:blipFill>
        <p:spPr bwMode="auto">
          <a:xfrm>
            <a:off x="521710" y="2076235"/>
            <a:ext cx="6674852" cy="337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1203813" y="1828243"/>
            <a:ext cx="8001000" cy="557514"/>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400" b="1" kern="1200">
                <a:solidFill>
                  <a:schemeClr val="tx1"/>
                </a:solidFill>
                <a:latin typeface="Segoe UI"/>
                <a:ea typeface="+mj-ea"/>
                <a:cs typeface="+mj-cs"/>
              </a:defRPr>
            </a:lvl1pPr>
          </a:lstStyle>
          <a:p>
            <a:pPr marL="457200" indent="-457200"/>
            <a:r>
              <a:rPr lang="en-US" sz="1400" dirty="0" smtClean="0"/>
              <a:t>Q6: Frequency of Technically, Legally, and Logically Sound Rejections </a:t>
            </a:r>
          </a:p>
          <a:p>
            <a:pPr marL="457200" indent="-457200"/>
            <a:r>
              <a:rPr lang="en-US" sz="1400" dirty="0" smtClean="0"/>
              <a:t>(Percent reporting “Most of the time” or “All of the time” of the time)</a:t>
            </a:r>
          </a:p>
        </p:txBody>
      </p:sp>
      <p:sp>
        <p:nvSpPr>
          <p:cNvPr id="9" name="TextBox 8"/>
          <p:cNvSpPr txBox="1"/>
          <p:nvPr/>
        </p:nvSpPr>
        <p:spPr>
          <a:xfrm>
            <a:off x="7983394" y="2670930"/>
            <a:ext cx="1871621" cy="1246495"/>
          </a:xfrm>
          <a:prstGeom prst="rect">
            <a:avLst/>
          </a:prstGeom>
          <a:noFill/>
        </p:spPr>
        <p:txBody>
          <a:bodyPr wrap="square" rtlCol="0">
            <a:spAutoFit/>
          </a:bodyPr>
          <a:lstStyle/>
          <a:p>
            <a:r>
              <a:rPr lang="en-US" sz="1500" b="1" dirty="0" smtClean="0"/>
              <a:t>335 </a:t>
            </a:r>
            <a:r>
              <a:rPr lang="en-US" sz="1500" b="1" dirty="0"/>
              <a:t>U.S.C. 112(b)</a:t>
            </a:r>
          </a:p>
          <a:p>
            <a:r>
              <a:rPr lang="en-US" sz="1500" b="1" dirty="0" smtClean="0"/>
              <a:t>5 U.S.C. 102</a:t>
            </a:r>
          </a:p>
          <a:p>
            <a:r>
              <a:rPr lang="en-US" sz="1500" b="1" dirty="0" smtClean="0"/>
              <a:t>35 U.S.C. 112(a)</a:t>
            </a:r>
          </a:p>
          <a:p>
            <a:r>
              <a:rPr lang="en-US" sz="1500" b="1" dirty="0" smtClean="0"/>
              <a:t>35 U.S.C. 101</a:t>
            </a:r>
          </a:p>
          <a:p>
            <a:r>
              <a:rPr lang="en-US" sz="1500" b="1" dirty="0" smtClean="0"/>
              <a:t>35 U.S.C. 103</a:t>
            </a:r>
            <a:endParaRPr lang="en-US" sz="1500" b="1" dirty="0"/>
          </a:p>
        </p:txBody>
      </p:sp>
      <p:cxnSp>
        <p:nvCxnSpPr>
          <p:cNvPr id="10" name="Straight Connector 9"/>
          <p:cNvCxnSpPr/>
          <p:nvPr/>
        </p:nvCxnSpPr>
        <p:spPr>
          <a:xfrm>
            <a:off x="7551315" y="2842581"/>
            <a:ext cx="424285" cy="14919"/>
          </a:xfrm>
          <a:prstGeom prst="line">
            <a:avLst/>
          </a:prstGeom>
          <a:ln w="57150">
            <a:solidFill>
              <a:srgbClr val="1E925E"/>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551315" y="3071819"/>
            <a:ext cx="432079"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551315" y="3301057"/>
            <a:ext cx="432079" cy="0"/>
          </a:xfrm>
          <a:prstGeom prst="line">
            <a:avLst/>
          </a:prstGeom>
          <a:ln w="57150">
            <a:solidFill>
              <a:srgbClr val="0E15AA"/>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551315" y="3530295"/>
            <a:ext cx="432079" cy="0"/>
          </a:xfrm>
          <a:prstGeom prst="line">
            <a:avLst/>
          </a:prstGeom>
          <a:ln w="57150">
            <a:solidFill>
              <a:srgbClr val="E127AC"/>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51315" y="3759533"/>
            <a:ext cx="432079" cy="0"/>
          </a:xfrm>
          <a:prstGeom prst="line">
            <a:avLst/>
          </a:prstGeom>
          <a:ln w="571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30792" y="2385757"/>
            <a:ext cx="2286000" cy="1622717"/>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7585848" y="2375235"/>
            <a:ext cx="1897635" cy="353943"/>
          </a:xfrm>
          <a:prstGeom prst="rect">
            <a:avLst/>
          </a:prstGeom>
          <a:noFill/>
        </p:spPr>
        <p:txBody>
          <a:bodyPr wrap="none" rtlCol="0">
            <a:spAutoFit/>
          </a:bodyPr>
          <a:lstStyle/>
          <a:p>
            <a:r>
              <a:rPr lang="en-US" sz="1700" b="1" dirty="0" smtClean="0"/>
              <a:t>Rejections under</a:t>
            </a:r>
            <a:endParaRPr lang="en-US" sz="1700" b="1" dirty="0"/>
          </a:p>
        </p:txBody>
      </p:sp>
    </p:spTree>
    <p:extLst>
      <p:ext uri="{BB962C8B-B14F-4D97-AF65-F5344CB8AC3E}">
        <p14:creationId xmlns:p14="http://schemas.microsoft.com/office/powerpoint/2010/main" val="1283560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8245301" cy="696294"/>
          </a:xfrm>
        </p:spPr>
        <p:txBody>
          <a:bodyPr>
            <a:noAutofit/>
          </a:bodyPr>
          <a:lstStyle/>
          <a:p>
            <a:r>
              <a:rPr lang="en-US" sz="3800" dirty="0" smtClean="0"/>
              <a:t>Perception of Product and Process:  Advancing Prosecution</a:t>
            </a:r>
            <a:endParaRPr lang="en-US" sz="3800" dirty="0"/>
          </a:p>
        </p:txBody>
      </p:sp>
      <p:sp>
        <p:nvSpPr>
          <p:cNvPr id="4" name="Slide Number Placeholder 3"/>
          <p:cNvSpPr>
            <a:spLocks noGrp="1"/>
          </p:cNvSpPr>
          <p:nvPr>
            <p:ph type="sldNum" sz="quarter" idx="12"/>
          </p:nvPr>
        </p:nvSpPr>
        <p:spPr/>
        <p:txBody>
          <a:bodyPr/>
          <a:lstStyle/>
          <a:p>
            <a:fld id="{92DA454B-C859-4892-B9FA-68B588C9F547}" type="slidenum">
              <a:rPr lang="en-US" smtClean="0"/>
              <a:t>125</a:t>
            </a:fld>
            <a:endParaRPr lang="en-US" dirty="0"/>
          </a:p>
        </p:txBody>
      </p:sp>
      <p:sp>
        <p:nvSpPr>
          <p:cNvPr id="5" name="Rectangle 2"/>
          <p:cNvSpPr txBox="1">
            <a:spLocks noChangeArrowheads="1"/>
          </p:cNvSpPr>
          <p:nvPr/>
        </p:nvSpPr>
        <p:spPr>
          <a:xfrm>
            <a:off x="660400" y="1886584"/>
            <a:ext cx="7847214" cy="25335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400" b="1" kern="1200">
                <a:solidFill>
                  <a:schemeClr val="tx1"/>
                </a:solidFill>
                <a:latin typeface="Segoe UI"/>
                <a:ea typeface="+mj-ea"/>
                <a:cs typeface="+mj-cs"/>
              </a:defRPr>
            </a:lvl1pPr>
          </a:lstStyle>
          <a:p>
            <a:pPr marL="457200" indent="-457200"/>
            <a:r>
              <a:rPr lang="en-US" sz="1400" dirty="0" smtClean="0"/>
              <a:t>Q10: In </a:t>
            </a:r>
            <a:r>
              <a:rPr lang="en-US" sz="1400" dirty="0"/>
              <a:t>your experience, what have examiners done that has helped advance prosecution?</a:t>
            </a:r>
            <a:endParaRPr lang="en-US" sz="1400" dirty="0" smtClean="0"/>
          </a:p>
        </p:txBody>
      </p:sp>
      <p:graphicFrame>
        <p:nvGraphicFramePr>
          <p:cNvPr id="19" name="Content Placeholder 18"/>
          <p:cNvGraphicFramePr>
            <a:graphicFrameLocks noGrp="1"/>
          </p:cNvGraphicFramePr>
          <p:nvPr>
            <p:ph idx="1"/>
            <p:extLst>
              <p:ext uri="{D42A27DB-BD31-4B8C-83A1-F6EECF244321}">
                <p14:modId xmlns:p14="http://schemas.microsoft.com/office/powerpoint/2010/main" val="3664127190"/>
              </p:ext>
            </p:extLst>
          </p:nvPr>
        </p:nvGraphicFramePr>
        <p:xfrm>
          <a:off x="698270" y="2287403"/>
          <a:ext cx="8654642" cy="29685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8943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37730" cy="884058"/>
          </a:xfrm>
        </p:spPr>
        <p:txBody>
          <a:bodyPr>
            <a:normAutofit fontScale="90000"/>
          </a:bodyPr>
          <a:lstStyle/>
          <a:p>
            <a:r>
              <a:rPr lang="en-US" dirty="0" smtClean="0"/>
              <a:t>Perception of Product:  Consistency</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126</a:t>
            </a:fld>
            <a:endParaRPr lang="en-US" dirty="0"/>
          </a:p>
        </p:txBody>
      </p:sp>
      <p:sp>
        <p:nvSpPr>
          <p:cNvPr id="8" name="Rectangle 2"/>
          <p:cNvSpPr txBox="1">
            <a:spLocks noChangeArrowheads="1"/>
          </p:cNvSpPr>
          <p:nvPr/>
        </p:nvSpPr>
        <p:spPr>
          <a:xfrm>
            <a:off x="1145773" y="1715736"/>
            <a:ext cx="8001000" cy="557514"/>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400" b="1" kern="1200">
                <a:solidFill>
                  <a:schemeClr val="tx1"/>
                </a:solidFill>
                <a:latin typeface="Segoe UI"/>
                <a:ea typeface="+mj-ea"/>
                <a:cs typeface="+mj-cs"/>
              </a:defRPr>
            </a:lvl1pPr>
          </a:lstStyle>
          <a:p>
            <a:pPr marL="457200" indent="-457200"/>
            <a:r>
              <a:rPr lang="en-US" sz="1400" dirty="0"/>
              <a:t>Q9:  In the past 3 months, have you experienced problems with the consistency of examination quality from one examiner to another?</a:t>
            </a:r>
            <a:endParaRPr lang="en-US" sz="1400" dirty="0" smtClean="0"/>
          </a:p>
        </p:txBody>
      </p:sp>
      <p:graphicFrame>
        <p:nvGraphicFramePr>
          <p:cNvPr id="6" name="Chart 5"/>
          <p:cNvGraphicFramePr>
            <a:graphicFrameLocks/>
          </p:cNvGraphicFramePr>
          <p:nvPr>
            <p:extLst>
              <p:ext uri="{D42A27DB-BD31-4B8C-83A1-F6EECF244321}">
                <p14:modId xmlns:p14="http://schemas.microsoft.com/office/powerpoint/2010/main" val="4031468210"/>
              </p:ext>
            </p:extLst>
          </p:nvPr>
        </p:nvGraphicFramePr>
        <p:xfrm>
          <a:off x="1203962" y="2159563"/>
          <a:ext cx="6781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26782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353366" cy="884058"/>
          </a:xfrm>
        </p:spPr>
        <p:txBody>
          <a:bodyPr>
            <a:normAutofit/>
          </a:bodyPr>
          <a:lstStyle/>
          <a:p>
            <a:r>
              <a:rPr lang="en-US" sz="3800" dirty="0" smtClean="0"/>
              <a:t>Perception of Overall Quality</a:t>
            </a:r>
            <a:endParaRPr lang="en-US" sz="3800" dirty="0"/>
          </a:p>
        </p:txBody>
      </p:sp>
      <p:sp>
        <p:nvSpPr>
          <p:cNvPr id="4" name="Slide Number Placeholder 3"/>
          <p:cNvSpPr>
            <a:spLocks noGrp="1"/>
          </p:cNvSpPr>
          <p:nvPr>
            <p:ph type="sldNum" sz="quarter" idx="12"/>
          </p:nvPr>
        </p:nvSpPr>
        <p:spPr/>
        <p:txBody>
          <a:bodyPr/>
          <a:lstStyle/>
          <a:p>
            <a:fld id="{92DA454B-C859-4892-B9FA-68B588C9F547}" type="slidenum">
              <a:rPr lang="en-US" smtClean="0"/>
              <a:t>127</a:t>
            </a:fld>
            <a:endParaRPr lang="en-US" dirty="0"/>
          </a:p>
        </p:txBody>
      </p:sp>
      <p:graphicFrame>
        <p:nvGraphicFramePr>
          <p:cNvPr id="7" name="Chart 6"/>
          <p:cNvGraphicFramePr>
            <a:graphicFrameLocks/>
          </p:cNvGraphicFramePr>
          <p:nvPr>
            <p:extLst/>
          </p:nvPr>
        </p:nvGraphicFramePr>
        <p:xfrm>
          <a:off x="1431178" y="1822970"/>
          <a:ext cx="7546568" cy="346155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1326907" y="1417875"/>
            <a:ext cx="8001000" cy="557514"/>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400" b="1" kern="1200">
                <a:solidFill>
                  <a:schemeClr val="tx1"/>
                </a:solidFill>
                <a:latin typeface="Segoe UI"/>
                <a:ea typeface="+mj-ea"/>
                <a:cs typeface="+mj-cs"/>
              </a:defRPr>
            </a:lvl1pPr>
          </a:lstStyle>
          <a:p>
            <a:pPr marL="457200" indent="-457200"/>
            <a:r>
              <a:rPr lang="en-US" sz="1400" dirty="0"/>
              <a:t>Q7: Percent Positive and Negative Ratings of Overall Examination Quality in Past 3 </a:t>
            </a:r>
            <a:r>
              <a:rPr lang="en-US" sz="1400" dirty="0" smtClean="0"/>
              <a:t>Months</a:t>
            </a:r>
          </a:p>
        </p:txBody>
      </p:sp>
    </p:spTree>
    <p:extLst>
      <p:ext uri="{BB962C8B-B14F-4D97-AF65-F5344CB8AC3E}">
        <p14:creationId xmlns:p14="http://schemas.microsoft.com/office/powerpoint/2010/main" val="31654918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8213377" cy="884058"/>
          </a:xfrm>
        </p:spPr>
        <p:txBody>
          <a:bodyPr>
            <a:normAutofit fontScale="90000"/>
          </a:bodyPr>
          <a:lstStyle/>
          <a:p>
            <a:r>
              <a:rPr lang="en-US" dirty="0" smtClean="0"/>
              <a:t>Link between Perception of Consistency and Overall Quality</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128</a:t>
            </a:fld>
            <a:endParaRPr lang="en-US" dirty="0"/>
          </a:p>
        </p:txBody>
      </p:sp>
      <p:graphicFrame>
        <p:nvGraphicFramePr>
          <p:cNvPr id="10" name="Chart 9"/>
          <p:cNvGraphicFramePr/>
          <p:nvPr>
            <p:extLst>
              <p:ext uri="{D42A27DB-BD31-4B8C-83A1-F6EECF244321}">
                <p14:modId xmlns:p14="http://schemas.microsoft.com/office/powerpoint/2010/main" val="413744854"/>
              </p:ext>
            </p:extLst>
          </p:nvPr>
        </p:nvGraphicFramePr>
        <p:xfrm>
          <a:off x="2147380" y="2039411"/>
          <a:ext cx="6114164" cy="36605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723530" y="1944061"/>
            <a:ext cx="1836484" cy="646331"/>
          </a:xfrm>
          <a:prstGeom prst="rect">
            <a:avLst/>
          </a:prstGeom>
          <a:noFill/>
        </p:spPr>
        <p:txBody>
          <a:bodyPr wrap="square" rtlCol="0">
            <a:spAutoFit/>
          </a:bodyPr>
          <a:lstStyle/>
          <a:p>
            <a:pPr algn="ctr"/>
            <a:r>
              <a:rPr lang="en-US" b="1" dirty="0" smtClean="0"/>
              <a:t>Overall Quality Perception</a:t>
            </a:r>
            <a:endParaRPr lang="en-US" b="1" dirty="0"/>
          </a:p>
        </p:txBody>
      </p:sp>
    </p:spTree>
    <p:extLst>
      <p:ext uri="{BB962C8B-B14F-4D97-AF65-F5344CB8AC3E}">
        <p14:creationId xmlns:p14="http://schemas.microsoft.com/office/powerpoint/2010/main" val="5265991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37730" cy="884058"/>
          </a:xfrm>
        </p:spPr>
        <p:txBody>
          <a:bodyPr>
            <a:normAutofit fontScale="90000"/>
          </a:bodyPr>
          <a:lstStyle/>
          <a:p>
            <a:r>
              <a:rPr lang="en-US" dirty="0" smtClean="0"/>
              <a:t>Using EQS for Validating the Quality Metric</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129</a:t>
            </a:fld>
            <a:endParaRPr lang="en-US" dirty="0"/>
          </a:p>
        </p:txBody>
      </p:sp>
      <p:sp>
        <p:nvSpPr>
          <p:cNvPr id="7" name="Content Placeholder 6"/>
          <p:cNvSpPr>
            <a:spLocks noGrp="1"/>
          </p:cNvSpPr>
          <p:nvPr>
            <p:ph idx="1"/>
          </p:nvPr>
        </p:nvSpPr>
        <p:spPr>
          <a:xfrm>
            <a:off x="508001" y="1948973"/>
            <a:ext cx="9325956" cy="3347989"/>
          </a:xfrm>
        </p:spPr>
        <p:txBody>
          <a:bodyPr>
            <a:normAutofit fontScale="92500"/>
          </a:bodyPr>
          <a:lstStyle/>
          <a:p>
            <a:r>
              <a:rPr lang="en-US" dirty="0" smtClean="0"/>
              <a:t>Utilize the External Quality Survey as a snapshot of stakeholders’ perceptions</a:t>
            </a:r>
          </a:p>
          <a:p>
            <a:r>
              <a:rPr lang="en-US" dirty="0"/>
              <a:t>A</a:t>
            </a:r>
            <a:r>
              <a:rPr lang="en-US" dirty="0" smtClean="0"/>
              <a:t>ssure alignment of the quality data underlying our metrics and our external stakeholders’ perceptions </a:t>
            </a:r>
          </a:p>
          <a:p>
            <a:r>
              <a:rPr lang="en-US" dirty="0" smtClean="0"/>
              <a:t>Exploit the flexibility of the Master Review Form to capture data points that reflect patent quality</a:t>
            </a:r>
          </a:p>
        </p:txBody>
      </p:sp>
    </p:spTree>
    <p:extLst>
      <p:ext uri="{BB962C8B-B14F-4D97-AF65-F5344CB8AC3E}">
        <p14:creationId xmlns:p14="http://schemas.microsoft.com/office/powerpoint/2010/main" val="378285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77211"/>
            <a:ext cx="7435850" cy="1572285"/>
          </a:xfrm>
        </p:spPr>
        <p:txBody>
          <a:bodyPr>
            <a:noAutofit/>
          </a:bodyPr>
          <a:lstStyle/>
          <a:p>
            <a:r>
              <a:rPr lang="en-US" sz="3333" dirty="0"/>
              <a:t>Quality Enhancing Programs: </a:t>
            </a:r>
            <a:r>
              <a:rPr lang="en-US" sz="3333" dirty="0" smtClean="0"/>
              <a:t/>
            </a:r>
            <a:br>
              <a:rPr lang="en-US" sz="3333" dirty="0" smtClean="0"/>
            </a:br>
            <a:r>
              <a:rPr lang="en-US" sz="3333" dirty="0" smtClean="0">
                <a:solidFill>
                  <a:srgbClr val="164469"/>
                </a:solidFill>
              </a:rPr>
              <a:t>I. Search </a:t>
            </a:r>
            <a:r>
              <a:rPr lang="en-US" sz="3333" dirty="0">
                <a:solidFill>
                  <a:srgbClr val="164469"/>
                </a:solidFill>
              </a:rPr>
              <a:t>&amp; Training Enhancements</a:t>
            </a:r>
            <a:br>
              <a:rPr lang="en-US" sz="3333" dirty="0">
                <a:solidFill>
                  <a:srgbClr val="164469"/>
                </a:solidFill>
              </a:rPr>
            </a:br>
            <a:endParaRPr lang="en-US" sz="3167" dirty="0">
              <a:solidFill>
                <a:srgbClr val="164469"/>
              </a:solidFill>
            </a:endParaRPr>
          </a:p>
        </p:txBody>
      </p:sp>
      <p:sp>
        <p:nvSpPr>
          <p:cNvPr id="6" name="Subtitle 5"/>
          <p:cNvSpPr>
            <a:spLocks noGrp="1"/>
          </p:cNvSpPr>
          <p:nvPr>
            <p:ph type="subTitle" idx="1"/>
          </p:nvPr>
        </p:nvSpPr>
        <p:spPr>
          <a:xfrm>
            <a:off x="1841500" y="2683428"/>
            <a:ext cx="6667501" cy="1581213"/>
          </a:xfrm>
        </p:spPr>
        <p:txBody>
          <a:bodyPr>
            <a:noAutofit/>
          </a:bodyPr>
          <a:lstStyle/>
          <a:p>
            <a:r>
              <a:rPr lang="en-US" sz="2167" b="1" u="sng" dirty="0">
                <a:solidFill>
                  <a:schemeClr val="tx1"/>
                </a:solidFill>
              </a:rPr>
              <a:t>Maria Holtmann</a:t>
            </a:r>
            <a:r>
              <a:rPr lang="en-US" sz="2167" dirty="0">
                <a:solidFill>
                  <a:schemeClr val="tx1"/>
                </a:solidFill>
              </a:rPr>
              <a:t>, Director of International Programs, Office of International Patent Cooperation (OIPC)</a:t>
            </a:r>
          </a:p>
          <a:p>
            <a:r>
              <a:rPr lang="en-US" sz="2167" u="sng" dirty="0">
                <a:solidFill>
                  <a:schemeClr val="tx1"/>
                </a:solidFill>
              </a:rPr>
              <a:t>Don Hajec</a:t>
            </a:r>
            <a:r>
              <a:rPr lang="en-US" sz="2167" dirty="0">
                <a:solidFill>
                  <a:schemeClr val="tx1"/>
                </a:solidFill>
              </a:rPr>
              <a:t>, Assistant Deputy Commissioner for Patent Operations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57" y="935033"/>
            <a:ext cx="1463043" cy="1463043"/>
          </a:xfrm>
          <a:prstGeom prst="rect">
            <a:avLst/>
          </a:prstGeom>
        </p:spPr>
      </p:pic>
    </p:spTree>
    <p:extLst>
      <p:ext uri="{BB962C8B-B14F-4D97-AF65-F5344CB8AC3E}">
        <p14:creationId xmlns:p14="http://schemas.microsoft.com/office/powerpoint/2010/main" val="28397534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10561" y="1860689"/>
            <a:ext cx="6949439" cy="1261884"/>
          </a:xfrm>
          <a:prstGeom prst="rect">
            <a:avLst/>
          </a:prstGeom>
          <a:noFill/>
        </p:spPr>
        <p:txBody>
          <a:bodyPr wrap="square" rtlCol="0">
            <a:spAutoFit/>
          </a:bodyPr>
          <a:lstStyle/>
          <a:p>
            <a:r>
              <a:rPr lang="en-US" sz="2800" b="1" dirty="0" smtClean="0">
                <a:solidFill>
                  <a:prstClr val="black"/>
                </a:solidFill>
              </a:rPr>
              <a:t>Quality Metrics</a:t>
            </a:r>
          </a:p>
          <a:p>
            <a:r>
              <a:rPr lang="en-US" sz="2800" b="1" dirty="0" smtClean="0">
                <a:solidFill>
                  <a:schemeClr val="accent2">
                    <a:lumMod val="75000"/>
                  </a:schemeClr>
                </a:solidFill>
              </a:rPr>
              <a:t>Marty Rater</a:t>
            </a:r>
          </a:p>
          <a:p>
            <a:r>
              <a:rPr lang="en-US" sz="2000" b="1" dirty="0" smtClean="0">
                <a:solidFill>
                  <a:srgbClr val="164469"/>
                </a:solidFill>
                <a:hlinkClick r:id="rId2"/>
              </a:rPr>
              <a:t>Martin.rater@uspto.gov</a:t>
            </a:r>
            <a:r>
              <a:rPr lang="en-US" sz="2000" b="1" dirty="0" smtClean="0">
                <a:solidFill>
                  <a:srgbClr val="164469"/>
                </a:solidFill>
              </a:rPr>
              <a:t> </a:t>
            </a:r>
            <a:endParaRPr lang="en-US" sz="2000" b="1" dirty="0">
              <a:solidFill>
                <a:srgbClr val="164469"/>
              </a:solidFill>
            </a:endParaRPr>
          </a:p>
        </p:txBody>
      </p:sp>
      <p:pic>
        <p:nvPicPr>
          <p:cNvPr id="7" name="Picture 6"/>
          <p:cNvPicPr>
            <a:picLocks noChangeAspect="1"/>
          </p:cNvPicPr>
          <p:nvPr/>
        </p:nvPicPr>
        <p:blipFill>
          <a:blip r:embed="rId3">
            <a:duotone>
              <a:schemeClr val="accent2">
                <a:shade val="45000"/>
                <a:satMod val="135000"/>
              </a:schemeClr>
              <a:prstClr val="white"/>
            </a:duotone>
          </a:blip>
          <a:stretch>
            <a:fillRect/>
          </a:stretch>
        </p:blipFill>
        <p:spPr>
          <a:xfrm>
            <a:off x="606735" y="1575581"/>
            <a:ext cx="2259363" cy="2016766"/>
          </a:xfrm>
          <a:prstGeom prst="rect">
            <a:avLst/>
          </a:prstGeom>
        </p:spPr>
      </p:pic>
    </p:spTree>
    <p:extLst>
      <p:ext uri="{BB962C8B-B14F-4D97-AF65-F5344CB8AC3E}">
        <p14:creationId xmlns:p14="http://schemas.microsoft.com/office/powerpoint/2010/main" val="12332430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56105"/>
            <a:ext cx="7048500" cy="1121327"/>
          </a:xfrm>
        </p:spPr>
        <p:txBody>
          <a:bodyPr>
            <a:noAutofit/>
          </a:bodyPr>
          <a:lstStyle/>
          <a:p>
            <a:r>
              <a:rPr lang="en-US" sz="3333" dirty="0" smtClean="0">
                <a:solidFill>
                  <a:srgbClr val="164469"/>
                </a:solidFill>
              </a:rPr>
              <a:t>Master Review Form (MRF)</a:t>
            </a:r>
            <a:br>
              <a:rPr lang="en-US" sz="3333" dirty="0" smtClean="0">
                <a:solidFill>
                  <a:srgbClr val="164469"/>
                </a:solidFill>
              </a:rPr>
            </a:br>
            <a:r>
              <a:rPr lang="en-US" sz="3333" dirty="0" smtClean="0">
                <a:solidFill>
                  <a:srgbClr val="164469"/>
                </a:solidFill>
              </a:rPr>
              <a:t>Hands-On Workshop</a:t>
            </a:r>
            <a:endParaRPr lang="en-US" sz="3167" dirty="0">
              <a:solidFill>
                <a:srgbClr val="164469"/>
              </a:solidFill>
            </a:endParaRPr>
          </a:p>
        </p:txBody>
      </p:sp>
      <p:sp>
        <p:nvSpPr>
          <p:cNvPr id="6" name="Subtitle 5"/>
          <p:cNvSpPr>
            <a:spLocks noGrp="1"/>
          </p:cNvSpPr>
          <p:nvPr>
            <p:ph type="subTitle" idx="1"/>
          </p:nvPr>
        </p:nvSpPr>
        <p:spPr>
          <a:xfrm>
            <a:off x="1841500" y="2581417"/>
            <a:ext cx="8055122" cy="1724643"/>
          </a:xfrm>
        </p:spPr>
        <p:txBody>
          <a:bodyPr>
            <a:noAutofit/>
          </a:bodyPr>
          <a:lstStyle/>
          <a:p>
            <a:r>
              <a:rPr lang="en-US" sz="2167" b="1" dirty="0" smtClean="0">
                <a:solidFill>
                  <a:schemeClr val="tx1"/>
                </a:solidFill>
              </a:rPr>
              <a:t>Sandie Spyrou, </a:t>
            </a:r>
            <a:r>
              <a:rPr lang="en-US" sz="2167" dirty="0" smtClean="0">
                <a:solidFill>
                  <a:schemeClr val="tx1"/>
                </a:solidFill>
              </a:rPr>
              <a:t>Supervisory Review Quality Assurance Specialist</a:t>
            </a:r>
          </a:p>
          <a:p>
            <a:r>
              <a:rPr lang="en-US" sz="2167" dirty="0" smtClean="0">
                <a:solidFill>
                  <a:schemeClr val="tx1"/>
                </a:solidFill>
              </a:rPr>
              <a:t>Office of Patent Quality Assurance (OPQA)</a:t>
            </a:r>
          </a:p>
          <a:p>
            <a:endParaRPr lang="en-US" sz="1200" dirty="0">
              <a:solidFill>
                <a:schemeClr val="tx1"/>
              </a:solidFill>
            </a:endParaRPr>
          </a:p>
          <a:p>
            <a:r>
              <a:rPr lang="en-US" sz="2167" b="1" dirty="0" smtClean="0">
                <a:solidFill>
                  <a:schemeClr val="tx1"/>
                </a:solidFill>
              </a:rPr>
              <a:t>Kathleen Bragdon</a:t>
            </a:r>
            <a:r>
              <a:rPr lang="en-US" sz="2167" dirty="0" smtClean="0">
                <a:solidFill>
                  <a:schemeClr val="tx1"/>
                </a:solidFill>
              </a:rPr>
              <a:t>, Senior Advisor</a:t>
            </a:r>
            <a:r>
              <a:rPr lang="en-US" sz="2167" dirty="0">
                <a:solidFill>
                  <a:schemeClr val="tx1"/>
                </a:solidFill>
              </a:rPr>
              <a:t> </a:t>
            </a:r>
            <a:r>
              <a:rPr lang="en-US" sz="2167" dirty="0" smtClean="0">
                <a:solidFill>
                  <a:schemeClr val="tx1"/>
                </a:solidFill>
              </a:rPr>
              <a:t>to the</a:t>
            </a:r>
          </a:p>
          <a:p>
            <a:r>
              <a:rPr lang="en-US" sz="2167" dirty="0" smtClean="0">
                <a:solidFill>
                  <a:schemeClr val="tx1"/>
                </a:solidFill>
              </a:rPr>
              <a:t>Deputy Commissioner for Patent Quality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16" y="935033"/>
            <a:ext cx="1463043" cy="1463043"/>
          </a:xfrm>
          <a:prstGeom prst="rect">
            <a:avLst/>
          </a:prstGeom>
        </p:spPr>
      </p:pic>
    </p:spTree>
    <p:extLst>
      <p:ext uri="{BB962C8B-B14F-4D97-AF65-F5344CB8AC3E}">
        <p14:creationId xmlns:p14="http://schemas.microsoft.com/office/powerpoint/2010/main" val="14003771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8125459" cy="1201396"/>
          </a:xfrm>
        </p:spPr>
        <p:txBody>
          <a:bodyPr>
            <a:normAutofit fontScale="90000"/>
          </a:bodyPr>
          <a:lstStyle/>
          <a:p>
            <a:r>
              <a:rPr lang="en-US" dirty="0" smtClean="0"/>
              <a:t>Clarity and Correctness Data Capture (CCDC) Program</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132</a:t>
            </a:fld>
            <a:endParaRPr lang="en-US" dirty="0"/>
          </a:p>
        </p:txBody>
      </p:sp>
      <p:sp>
        <p:nvSpPr>
          <p:cNvPr id="3" name="Content Placeholder 2"/>
          <p:cNvSpPr>
            <a:spLocks noGrp="1"/>
          </p:cNvSpPr>
          <p:nvPr>
            <p:ph idx="1"/>
          </p:nvPr>
        </p:nvSpPr>
        <p:spPr>
          <a:xfrm>
            <a:off x="508000" y="1965036"/>
            <a:ext cx="9144000" cy="3749964"/>
          </a:xfrm>
        </p:spPr>
        <p:txBody>
          <a:bodyPr>
            <a:normAutofit/>
          </a:bodyPr>
          <a:lstStyle/>
          <a:p>
            <a:r>
              <a:rPr lang="en-US" dirty="0" smtClean="0"/>
              <a:t>Designed to improve the data capture system to enable all reviewers to</a:t>
            </a:r>
          </a:p>
          <a:p>
            <a:pPr lvl="1"/>
            <a:r>
              <a:rPr lang="en-US" dirty="0" smtClean="0"/>
              <a:t>Consistently document quality review data</a:t>
            </a:r>
          </a:p>
          <a:p>
            <a:pPr lvl="1"/>
            <a:r>
              <a:rPr lang="en-US" dirty="0" smtClean="0"/>
              <a:t>Access quality review data using </a:t>
            </a:r>
            <a:r>
              <a:rPr lang="en-US" dirty="0"/>
              <a:t>the same tool </a:t>
            </a:r>
          </a:p>
          <a:p>
            <a:endParaRPr lang="en-US" sz="1400" dirty="0" smtClean="0"/>
          </a:p>
          <a:p>
            <a:r>
              <a:rPr lang="en-US" dirty="0" smtClean="0"/>
              <a:t>Uses a tool called the Master Review Form or MRF</a:t>
            </a:r>
          </a:p>
        </p:txBody>
      </p:sp>
    </p:spTree>
    <p:extLst>
      <p:ext uri="{BB962C8B-B14F-4D97-AF65-F5344CB8AC3E}">
        <p14:creationId xmlns:p14="http://schemas.microsoft.com/office/powerpoint/2010/main" val="38341234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DA454B-C859-4892-B9FA-68B588C9F547}" type="slidenum">
              <a:rPr lang="en-US" smtClean="0"/>
              <a:t>133</a:t>
            </a:fld>
            <a:endParaRPr lang="en-US" dirty="0"/>
          </a:p>
        </p:txBody>
      </p:sp>
      <p:sp>
        <p:nvSpPr>
          <p:cNvPr id="3" name="Title 2"/>
          <p:cNvSpPr>
            <a:spLocks noGrp="1"/>
          </p:cNvSpPr>
          <p:nvPr>
            <p:ph type="title"/>
          </p:nvPr>
        </p:nvSpPr>
        <p:spPr>
          <a:xfrm>
            <a:off x="508001" y="378022"/>
            <a:ext cx="8035924" cy="884058"/>
          </a:xfrm>
        </p:spPr>
        <p:txBody>
          <a:bodyPr>
            <a:normAutofit/>
          </a:bodyPr>
          <a:lstStyle/>
          <a:p>
            <a:r>
              <a:rPr lang="en-US" dirty="0" smtClean="0"/>
              <a:t>Master Review Form:  Goals</a:t>
            </a:r>
            <a:endParaRPr lang="en-US" dirty="0"/>
          </a:p>
        </p:txBody>
      </p:sp>
      <p:sp>
        <p:nvSpPr>
          <p:cNvPr id="8" name="Content Placeholder 4"/>
          <p:cNvSpPr>
            <a:spLocks noGrp="1"/>
          </p:cNvSpPr>
          <p:nvPr>
            <p:ph idx="1"/>
          </p:nvPr>
        </p:nvSpPr>
        <p:spPr>
          <a:xfrm>
            <a:off x="979243" y="1666511"/>
            <a:ext cx="7807569" cy="3630977"/>
          </a:xfrm>
        </p:spPr>
        <p:txBody>
          <a:bodyPr>
            <a:normAutofit lnSpcReduction="10000"/>
          </a:bodyPr>
          <a:lstStyle/>
          <a:p>
            <a:r>
              <a:rPr lang="en-US" sz="2800" dirty="0" smtClean="0"/>
              <a:t>To create a </a:t>
            </a:r>
            <a:r>
              <a:rPr lang="en-US" sz="2800" b="1" i="1" dirty="0" smtClean="0"/>
              <a:t>single</a:t>
            </a:r>
            <a:r>
              <a:rPr lang="en-US" sz="2800" dirty="0" smtClean="0"/>
              <a:t>, </a:t>
            </a:r>
            <a:r>
              <a:rPr lang="en-US" sz="2800" b="1" i="1" dirty="0" smtClean="0"/>
              <a:t>comprehensive </a:t>
            </a:r>
            <a:r>
              <a:rPr lang="en-US" sz="2800" dirty="0" smtClean="0"/>
              <a:t>tool that can be used by all areas of the Office to </a:t>
            </a:r>
            <a:r>
              <a:rPr lang="en-US" sz="2800" b="1" i="1" dirty="0" smtClean="0"/>
              <a:t>consistently</a:t>
            </a:r>
            <a:r>
              <a:rPr lang="en-US" sz="2800" dirty="0" smtClean="0"/>
              <a:t> review final work product</a:t>
            </a:r>
          </a:p>
          <a:p>
            <a:endParaRPr lang="en-US" sz="1300" dirty="0" smtClean="0"/>
          </a:p>
          <a:p>
            <a:r>
              <a:rPr lang="en-US" sz="2800" dirty="0" smtClean="0"/>
              <a:t>To better collect information on the </a:t>
            </a:r>
            <a:r>
              <a:rPr lang="en-US" sz="2800" b="1" i="1" dirty="0" smtClean="0"/>
              <a:t>clarity </a:t>
            </a:r>
            <a:r>
              <a:rPr lang="en-US" sz="2800" i="1" dirty="0" smtClean="0"/>
              <a:t>and</a:t>
            </a:r>
            <a:r>
              <a:rPr lang="en-US" sz="2800" b="1" i="1" dirty="0" smtClean="0"/>
              <a:t> correctness</a:t>
            </a:r>
            <a:r>
              <a:rPr lang="en-US" sz="2800" dirty="0" smtClean="0"/>
              <a:t> of Office actions </a:t>
            </a:r>
          </a:p>
          <a:p>
            <a:endParaRPr lang="en-US" sz="1300" dirty="0" smtClean="0"/>
          </a:p>
          <a:p>
            <a:r>
              <a:rPr lang="en-US" sz="2800" dirty="0" smtClean="0"/>
              <a:t>To collect review results into a </a:t>
            </a:r>
            <a:r>
              <a:rPr lang="en-US" sz="2800" b="1" i="1" dirty="0" smtClean="0"/>
              <a:t>single data warehouse </a:t>
            </a:r>
            <a:r>
              <a:rPr lang="en-US" sz="2800" dirty="0" smtClean="0"/>
              <a:t>for more </a:t>
            </a:r>
            <a:r>
              <a:rPr lang="en-US" sz="2800" b="1" i="1" dirty="0" smtClean="0"/>
              <a:t>robust analysis</a:t>
            </a:r>
            <a:endParaRPr lang="en-US" sz="2400" b="1" i="1" dirty="0"/>
          </a:p>
        </p:txBody>
      </p:sp>
    </p:spTree>
    <p:extLst>
      <p:ext uri="{BB962C8B-B14F-4D97-AF65-F5344CB8AC3E}">
        <p14:creationId xmlns:p14="http://schemas.microsoft.com/office/powerpoint/2010/main" val="39343133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434470" cy="1358414"/>
          </a:xfrm>
        </p:spPr>
        <p:txBody>
          <a:bodyPr>
            <a:normAutofit/>
          </a:bodyPr>
          <a:lstStyle/>
          <a:p>
            <a:r>
              <a:rPr lang="en-US" dirty="0" smtClean="0"/>
              <a:t>Master Review Form</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134</a:t>
            </a:fld>
            <a:endParaRPr lang="en-US" dirty="0"/>
          </a:p>
        </p:txBody>
      </p:sp>
      <p:sp>
        <p:nvSpPr>
          <p:cNvPr id="3" name="TextBox 2"/>
          <p:cNvSpPr txBox="1"/>
          <p:nvPr/>
        </p:nvSpPr>
        <p:spPr>
          <a:xfrm>
            <a:off x="679268" y="2394074"/>
            <a:ext cx="8972731" cy="615553"/>
          </a:xfrm>
          <a:prstGeom prst="rect">
            <a:avLst/>
          </a:prstGeom>
          <a:noFill/>
        </p:spPr>
        <p:txBody>
          <a:bodyPr wrap="square" rtlCol="0">
            <a:spAutoFit/>
          </a:bodyPr>
          <a:lstStyle/>
          <a:p>
            <a:r>
              <a:rPr lang="en-US" sz="3400" b="1" dirty="0" smtClean="0"/>
              <a:t>VIEW THE Integrated Quality System (IQS)</a:t>
            </a:r>
            <a:endParaRPr lang="en-US" sz="3400" b="1" dirty="0"/>
          </a:p>
        </p:txBody>
      </p:sp>
    </p:spTree>
    <p:extLst>
      <p:ext uri="{BB962C8B-B14F-4D97-AF65-F5344CB8AC3E}">
        <p14:creationId xmlns:p14="http://schemas.microsoft.com/office/powerpoint/2010/main" val="34732855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80290" y="1762526"/>
            <a:ext cx="9282545" cy="3793570"/>
          </a:xfrm>
          <a:prstGeom prst="rect">
            <a:avLst/>
          </a:prstGeom>
        </p:spPr>
      </p:pic>
      <p:sp>
        <p:nvSpPr>
          <p:cNvPr id="2" name="Title 1"/>
          <p:cNvSpPr>
            <a:spLocks noGrp="1"/>
          </p:cNvSpPr>
          <p:nvPr>
            <p:ph type="title"/>
          </p:nvPr>
        </p:nvSpPr>
        <p:spPr>
          <a:xfrm>
            <a:off x="508001" y="378022"/>
            <a:ext cx="7434470" cy="1358414"/>
          </a:xfrm>
        </p:spPr>
        <p:txBody>
          <a:bodyPr>
            <a:normAutofit fontScale="90000"/>
          </a:bodyPr>
          <a:lstStyle/>
          <a:p>
            <a:r>
              <a:rPr lang="en-US" dirty="0" smtClean="0"/>
              <a:t>Master Review Form:  Overview Rejections Made</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135</a:t>
            </a:fld>
            <a:endParaRPr lang="en-US" dirty="0"/>
          </a:p>
        </p:txBody>
      </p:sp>
    </p:spTree>
    <p:extLst>
      <p:ext uri="{BB962C8B-B14F-4D97-AF65-F5344CB8AC3E}">
        <p14:creationId xmlns:p14="http://schemas.microsoft.com/office/powerpoint/2010/main" val="14984160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434470" cy="1358414"/>
          </a:xfrm>
        </p:spPr>
        <p:txBody>
          <a:bodyPr>
            <a:normAutofit fontScale="90000"/>
          </a:bodyPr>
          <a:lstStyle/>
          <a:p>
            <a:r>
              <a:rPr lang="en-US" dirty="0" smtClean="0"/>
              <a:t>Master Review Form:  Overview Rejections Omitted</a:t>
            </a:r>
            <a:endParaRPr lang="en-US" dirty="0"/>
          </a:p>
        </p:txBody>
      </p:sp>
      <p:pic>
        <p:nvPicPr>
          <p:cNvPr id="3" name="Picture 2"/>
          <p:cNvPicPr>
            <a:picLocks noChangeAspect="1"/>
          </p:cNvPicPr>
          <p:nvPr/>
        </p:nvPicPr>
        <p:blipFill>
          <a:blip r:embed="rId3"/>
          <a:stretch>
            <a:fillRect/>
          </a:stretch>
        </p:blipFill>
        <p:spPr>
          <a:xfrm>
            <a:off x="573508" y="2028927"/>
            <a:ext cx="10429317" cy="3268561"/>
          </a:xfrm>
          <a:prstGeom prst="rect">
            <a:avLst/>
          </a:prstGeom>
        </p:spPr>
      </p:pic>
      <p:sp>
        <p:nvSpPr>
          <p:cNvPr id="4" name="Slide Number Placeholder 3"/>
          <p:cNvSpPr>
            <a:spLocks noGrp="1"/>
          </p:cNvSpPr>
          <p:nvPr>
            <p:ph type="sldNum" sz="quarter" idx="12"/>
          </p:nvPr>
        </p:nvSpPr>
        <p:spPr/>
        <p:txBody>
          <a:bodyPr/>
          <a:lstStyle/>
          <a:p>
            <a:fld id="{92DA454B-C859-4892-B9FA-68B588C9F547}" type="slidenum">
              <a:rPr lang="en-US" smtClean="0"/>
              <a:t>136</a:t>
            </a:fld>
            <a:endParaRPr lang="en-US" dirty="0"/>
          </a:p>
        </p:txBody>
      </p:sp>
    </p:spTree>
    <p:extLst>
      <p:ext uri="{BB962C8B-B14F-4D97-AF65-F5344CB8AC3E}">
        <p14:creationId xmlns:p14="http://schemas.microsoft.com/office/powerpoint/2010/main" val="37615209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434470" cy="1358414"/>
          </a:xfrm>
        </p:spPr>
        <p:txBody>
          <a:bodyPr>
            <a:noAutofit/>
          </a:bodyPr>
          <a:lstStyle/>
          <a:p>
            <a:r>
              <a:rPr lang="en-US" dirty="0" smtClean="0"/>
              <a:t>Master Review Form:  Search</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137</a:t>
            </a:fld>
            <a:endParaRPr lang="en-US" dirty="0"/>
          </a:p>
        </p:txBody>
      </p:sp>
      <p:pic>
        <p:nvPicPr>
          <p:cNvPr id="5" name="Picture 4"/>
          <p:cNvPicPr>
            <a:picLocks noChangeAspect="1"/>
          </p:cNvPicPr>
          <p:nvPr/>
        </p:nvPicPr>
        <p:blipFill>
          <a:blip r:embed="rId3"/>
          <a:stretch>
            <a:fillRect/>
          </a:stretch>
        </p:blipFill>
        <p:spPr>
          <a:xfrm>
            <a:off x="1330037" y="1833005"/>
            <a:ext cx="6474690" cy="3767695"/>
          </a:xfrm>
          <a:prstGeom prst="rect">
            <a:avLst/>
          </a:prstGeom>
        </p:spPr>
      </p:pic>
    </p:spTree>
    <p:extLst>
      <p:ext uri="{BB962C8B-B14F-4D97-AF65-F5344CB8AC3E}">
        <p14:creationId xmlns:p14="http://schemas.microsoft.com/office/powerpoint/2010/main" val="35053098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81222"/>
            <a:ext cx="9144000" cy="1358414"/>
          </a:xfrm>
        </p:spPr>
        <p:txBody>
          <a:bodyPr>
            <a:noAutofit/>
          </a:bodyPr>
          <a:lstStyle/>
          <a:p>
            <a:r>
              <a:rPr lang="en-US" dirty="0" smtClean="0"/>
              <a:t>Master Review Form:                 102 Rejection Made - Correctness</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138</a:t>
            </a:fld>
            <a:endParaRPr lang="en-US" dirty="0"/>
          </a:p>
        </p:txBody>
      </p:sp>
      <p:pic>
        <p:nvPicPr>
          <p:cNvPr id="3" name="Picture 2"/>
          <p:cNvPicPr>
            <a:picLocks noChangeAspect="1"/>
          </p:cNvPicPr>
          <p:nvPr/>
        </p:nvPicPr>
        <p:blipFill>
          <a:blip r:embed="rId3"/>
          <a:stretch>
            <a:fillRect/>
          </a:stretch>
        </p:blipFill>
        <p:spPr>
          <a:xfrm>
            <a:off x="1945028" y="2162619"/>
            <a:ext cx="5457143" cy="3552381"/>
          </a:xfrm>
          <a:prstGeom prst="rect">
            <a:avLst/>
          </a:prstGeom>
        </p:spPr>
      </p:pic>
    </p:spTree>
    <p:extLst>
      <p:ext uri="{BB962C8B-B14F-4D97-AF65-F5344CB8AC3E}">
        <p14:creationId xmlns:p14="http://schemas.microsoft.com/office/powerpoint/2010/main" val="35950938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81222"/>
            <a:ext cx="9144000" cy="1358414"/>
          </a:xfrm>
        </p:spPr>
        <p:txBody>
          <a:bodyPr>
            <a:noAutofit/>
          </a:bodyPr>
          <a:lstStyle/>
          <a:p>
            <a:r>
              <a:rPr lang="en-US" dirty="0" smtClean="0"/>
              <a:t>Master Review Form:                 102 Rejection Made - Clarity</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139</a:t>
            </a:fld>
            <a:endParaRPr lang="en-US" dirty="0"/>
          </a:p>
        </p:txBody>
      </p:sp>
      <p:pic>
        <p:nvPicPr>
          <p:cNvPr id="5" name="Picture 4"/>
          <p:cNvPicPr>
            <a:picLocks noChangeAspect="1"/>
          </p:cNvPicPr>
          <p:nvPr/>
        </p:nvPicPr>
        <p:blipFill>
          <a:blip r:embed="rId3"/>
          <a:stretch>
            <a:fillRect/>
          </a:stretch>
        </p:blipFill>
        <p:spPr>
          <a:xfrm>
            <a:off x="424872" y="2098956"/>
            <a:ext cx="7777618" cy="3039211"/>
          </a:xfrm>
          <a:prstGeom prst="rect">
            <a:avLst/>
          </a:prstGeom>
        </p:spPr>
      </p:pic>
    </p:spTree>
    <p:extLst>
      <p:ext uri="{BB962C8B-B14F-4D97-AF65-F5344CB8AC3E}">
        <p14:creationId xmlns:p14="http://schemas.microsoft.com/office/powerpoint/2010/main" val="347880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093074" cy="884058"/>
          </a:xfrm>
        </p:spPr>
        <p:txBody>
          <a:bodyPr>
            <a:noAutofit/>
          </a:bodyPr>
          <a:lstStyle/>
          <a:p>
            <a:r>
              <a:rPr lang="en-US" sz="4000" dirty="0"/>
              <a:t>Search &amp; Training Enhancements</a:t>
            </a:r>
          </a:p>
        </p:txBody>
      </p:sp>
      <p:sp>
        <p:nvSpPr>
          <p:cNvPr id="3" name="Content Placeholder 2"/>
          <p:cNvSpPr>
            <a:spLocks noGrp="1"/>
          </p:cNvSpPr>
          <p:nvPr>
            <p:ph idx="1"/>
          </p:nvPr>
        </p:nvSpPr>
        <p:spPr>
          <a:xfrm>
            <a:off x="1650999" y="1498899"/>
            <a:ext cx="7140663" cy="3572560"/>
          </a:xfrm>
        </p:spPr>
        <p:txBody>
          <a:bodyPr>
            <a:noAutofit/>
          </a:bodyPr>
          <a:lstStyle/>
          <a:p>
            <a:pPr>
              <a:buFont typeface="Wingdings" panose="05000000000000000000" pitchFamily="2" charset="2"/>
              <a:buChar char="v"/>
            </a:pPr>
            <a:r>
              <a:rPr lang="en-US" sz="2800" dirty="0"/>
              <a:t>Auto Pre-Examination Search</a:t>
            </a:r>
          </a:p>
          <a:p>
            <a:endParaRPr lang="en-US" sz="800" dirty="0" smtClean="0"/>
          </a:p>
          <a:p>
            <a:pPr>
              <a:buFont typeface="Wingdings" panose="05000000000000000000" pitchFamily="2" charset="2"/>
              <a:buChar char="v"/>
            </a:pPr>
            <a:r>
              <a:rPr lang="en-US" sz="2800" dirty="0" smtClean="0"/>
              <a:t>Collaborative Search Pilot (CSP)</a:t>
            </a:r>
          </a:p>
          <a:p>
            <a:pPr marL="0" indent="0">
              <a:buNone/>
            </a:pPr>
            <a:endParaRPr lang="en-US" sz="800" dirty="0" smtClean="0"/>
          </a:p>
          <a:p>
            <a:pPr>
              <a:buFont typeface="Wingdings" panose="05000000000000000000" pitchFamily="2" charset="2"/>
              <a:buChar char="v"/>
            </a:pPr>
            <a:r>
              <a:rPr lang="en-US" sz="2800" dirty="0" smtClean="0"/>
              <a:t>Global Dossier</a:t>
            </a:r>
          </a:p>
          <a:p>
            <a:pPr marL="0" indent="0">
              <a:buNone/>
            </a:pPr>
            <a:endParaRPr lang="en-US" sz="800" dirty="0"/>
          </a:p>
          <a:p>
            <a:pPr>
              <a:buFont typeface="Wingdings" panose="05000000000000000000" pitchFamily="2" charset="2"/>
              <a:buChar char="v"/>
            </a:pPr>
            <a:r>
              <a:rPr lang="en-US" sz="2800" dirty="0" smtClean="0"/>
              <a:t>Science and Technical Information Center (STIC) </a:t>
            </a:r>
            <a:r>
              <a:rPr lang="en-US" sz="2800" dirty="0"/>
              <a:t>Awareness Program</a:t>
            </a:r>
          </a:p>
          <a:p>
            <a:pPr marL="0" indent="0">
              <a:buNone/>
            </a:pPr>
            <a:endParaRPr lang="en-US" sz="800" dirty="0"/>
          </a:p>
          <a:p>
            <a:pPr>
              <a:buFont typeface="Wingdings" panose="05000000000000000000" pitchFamily="2" charset="2"/>
              <a:buChar char="v"/>
            </a:pPr>
            <a:r>
              <a:rPr lang="en-US" sz="2800" dirty="0" smtClean="0"/>
              <a:t>Technical and Legal Training</a:t>
            </a:r>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258487144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841174" cy="1201396"/>
          </a:xfrm>
        </p:spPr>
        <p:txBody>
          <a:bodyPr>
            <a:normAutofit fontScale="90000"/>
          </a:bodyPr>
          <a:lstStyle/>
          <a:p>
            <a:r>
              <a:rPr lang="en-US" dirty="0" smtClean="0"/>
              <a:t>MRF Hands-On Workshop:       </a:t>
            </a:r>
            <a:r>
              <a:rPr lang="en-US" i="1" dirty="0" smtClean="0"/>
              <a:t>In Two Parts</a:t>
            </a:r>
            <a:endParaRPr lang="en-US" i="1" dirty="0"/>
          </a:p>
        </p:txBody>
      </p:sp>
      <p:sp>
        <p:nvSpPr>
          <p:cNvPr id="4" name="Slide Number Placeholder 3"/>
          <p:cNvSpPr>
            <a:spLocks noGrp="1"/>
          </p:cNvSpPr>
          <p:nvPr>
            <p:ph type="sldNum" sz="quarter" idx="12"/>
          </p:nvPr>
        </p:nvSpPr>
        <p:spPr/>
        <p:txBody>
          <a:bodyPr/>
          <a:lstStyle/>
          <a:p>
            <a:fld id="{92DA454B-C859-4892-B9FA-68B588C9F547}" type="slidenum">
              <a:rPr lang="en-US" smtClean="0"/>
              <a:t>140</a:t>
            </a:fld>
            <a:endParaRPr lang="en-US" dirty="0"/>
          </a:p>
        </p:txBody>
      </p:sp>
      <p:sp>
        <p:nvSpPr>
          <p:cNvPr id="3" name="Content Placeholder 2"/>
          <p:cNvSpPr>
            <a:spLocks noGrp="1"/>
          </p:cNvSpPr>
          <p:nvPr>
            <p:ph idx="1"/>
          </p:nvPr>
        </p:nvSpPr>
        <p:spPr>
          <a:xfrm>
            <a:off x="507999" y="2115560"/>
            <a:ext cx="9365673" cy="3179619"/>
          </a:xfrm>
        </p:spPr>
        <p:txBody>
          <a:bodyPr>
            <a:normAutofit/>
          </a:bodyPr>
          <a:lstStyle/>
          <a:p>
            <a:pPr marL="514350" indent="-514350">
              <a:buFont typeface="+mj-lt"/>
              <a:buAutoNum type="arabicParenR"/>
            </a:pPr>
            <a:r>
              <a:rPr lang="en-US" b="1" dirty="0" smtClean="0"/>
              <a:t>Be a reviewer </a:t>
            </a:r>
            <a:r>
              <a:rPr lang="en-US" dirty="0" smtClean="0"/>
              <a:t>for a mock Office action using excerpts from the MRF</a:t>
            </a:r>
          </a:p>
          <a:p>
            <a:pPr>
              <a:buFont typeface="+mj-lt"/>
              <a:buAutoNum type="arabicParenR"/>
            </a:pPr>
            <a:endParaRPr lang="en-US" sz="1200" dirty="0" smtClean="0"/>
          </a:p>
          <a:p>
            <a:pPr marL="514350" indent="-514350">
              <a:buFont typeface="+mj-lt"/>
              <a:buAutoNum type="arabicParenR"/>
            </a:pPr>
            <a:r>
              <a:rPr lang="en-US" b="1" dirty="0" smtClean="0"/>
              <a:t>Brainstorm</a:t>
            </a:r>
            <a:r>
              <a:rPr lang="en-US" dirty="0" smtClean="0"/>
              <a:t> about how the MRF can be most effective to enhance patent quality</a:t>
            </a:r>
          </a:p>
        </p:txBody>
      </p:sp>
    </p:spTree>
    <p:extLst>
      <p:ext uri="{BB962C8B-B14F-4D97-AF65-F5344CB8AC3E}">
        <p14:creationId xmlns:p14="http://schemas.microsoft.com/office/powerpoint/2010/main" val="18144639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1"/>
            <a:ext cx="7434470" cy="1487723"/>
          </a:xfrm>
        </p:spPr>
        <p:txBody>
          <a:bodyPr>
            <a:normAutofit fontScale="90000"/>
          </a:bodyPr>
          <a:lstStyle/>
          <a:p>
            <a:r>
              <a:rPr lang="en-US" dirty="0"/>
              <a:t>MRF Hands-On Workshop:    </a:t>
            </a:r>
            <a:r>
              <a:rPr lang="en-US" i="1" dirty="0"/>
              <a:t>Part 1 Materials </a:t>
            </a:r>
            <a:r>
              <a:rPr lang="en-US" dirty="0"/>
              <a:t>- Application</a:t>
            </a:r>
          </a:p>
        </p:txBody>
      </p:sp>
      <p:sp>
        <p:nvSpPr>
          <p:cNvPr id="4" name="Content Placeholder 3"/>
          <p:cNvSpPr>
            <a:spLocks noGrp="1"/>
          </p:cNvSpPr>
          <p:nvPr>
            <p:ph idx="1"/>
          </p:nvPr>
        </p:nvSpPr>
        <p:spPr>
          <a:xfrm>
            <a:off x="-1" y="1865744"/>
            <a:ext cx="4710545" cy="1300579"/>
          </a:xfrm>
        </p:spPr>
        <p:txBody>
          <a:bodyPr>
            <a:normAutofit/>
          </a:bodyPr>
          <a:lstStyle/>
          <a:p>
            <a:pPr marL="0" indent="0" algn="ctr">
              <a:buNone/>
            </a:pPr>
            <a:r>
              <a:rPr lang="en-US" sz="2400" u="sng" dirty="0" smtClean="0"/>
              <a:t>Application 01/345,678 </a:t>
            </a:r>
          </a:p>
          <a:p>
            <a:pPr marL="0" indent="0" algn="ctr">
              <a:buNone/>
            </a:pPr>
            <a:r>
              <a:rPr lang="en-US" sz="2200" dirty="0" smtClean="0"/>
              <a:t>is drawn to a Boat Tracker System</a:t>
            </a:r>
            <a:endParaRPr lang="en-US" sz="2200" dirty="0"/>
          </a:p>
        </p:txBody>
      </p:sp>
      <p:pic>
        <p:nvPicPr>
          <p:cNvPr id="5" name="Picture 4"/>
          <p:cNvPicPr/>
          <p:nvPr/>
        </p:nvPicPr>
        <p:blipFill>
          <a:blip r:embed="rId3"/>
          <a:stretch>
            <a:fillRect/>
          </a:stretch>
        </p:blipFill>
        <p:spPr>
          <a:xfrm>
            <a:off x="0" y="2719374"/>
            <a:ext cx="4544291" cy="2046590"/>
          </a:xfrm>
          <a:prstGeom prst="rect">
            <a:avLst/>
          </a:prstGeom>
        </p:spPr>
      </p:pic>
      <p:sp>
        <p:nvSpPr>
          <p:cNvPr id="6" name="TextBox 5"/>
          <p:cNvSpPr txBox="1"/>
          <p:nvPr/>
        </p:nvSpPr>
        <p:spPr>
          <a:xfrm>
            <a:off x="4599709" y="1847272"/>
            <a:ext cx="5421745" cy="4124206"/>
          </a:xfrm>
          <a:prstGeom prst="rect">
            <a:avLst/>
          </a:prstGeom>
          <a:noFill/>
        </p:spPr>
        <p:txBody>
          <a:bodyPr wrap="square" rtlCol="0">
            <a:spAutoFit/>
          </a:bodyPr>
          <a:lstStyle/>
          <a:p>
            <a:pPr algn="ctr"/>
            <a:r>
              <a:rPr lang="en-US" sz="2400" u="sng" dirty="0" smtClean="0"/>
              <a:t>Claims</a:t>
            </a:r>
          </a:p>
          <a:p>
            <a:pPr algn="ctr"/>
            <a:endParaRPr lang="en-US" sz="600" u="sng" dirty="0" smtClean="0"/>
          </a:p>
          <a:p>
            <a:pPr lvl="0"/>
            <a:r>
              <a:rPr lang="en-US" sz="1400" dirty="0" smtClean="0"/>
              <a:t>1.  A </a:t>
            </a:r>
            <a:r>
              <a:rPr lang="en-US" sz="1400" dirty="0"/>
              <a:t>system for monitoring the position of a marine vessel comprising:</a:t>
            </a:r>
          </a:p>
          <a:p>
            <a:pPr marL="230188"/>
            <a:r>
              <a:rPr lang="en-US" sz="1400" dirty="0"/>
              <a:t>a marine vessel;</a:t>
            </a:r>
          </a:p>
          <a:p>
            <a:pPr marL="230188"/>
            <a:r>
              <a:rPr lang="en-US" sz="1400" dirty="0"/>
              <a:t>an article for monitoring the position of the marine vessel in remote areas; and,</a:t>
            </a:r>
          </a:p>
          <a:p>
            <a:pPr marL="230188"/>
            <a:r>
              <a:rPr lang="en-US" sz="1400" dirty="0"/>
              <a:t>a nautically themed simulated object disposed on the marine vessel and adapted to house the article for monitoring therein</a:t>
            </a:r>
            <a:r>
              <a:rPr lang="en-US" sz="1400" dirty="0" smtClean="0"/>
              <a:t>.</a:t>
            </a:r>
            <a:endParaRPr lang="en-US" sz="1400" dirty="0"/>
          </a:p>
          <a:p>
            <a:r>
              <a:rPr lang="en-US" sz="1400" dirty="0"/>
              <a:t> </a:t>
            </a:r>
          </a:p>
          <a:p>
            <a:pPr lvl="0"/>
            <a:r>
              <a:rPr lang="en-US" sz="1400" dirty="0" smtClean="0"/>
              <a:t>2.  The </a:t>
            </a:r>
            <a:r>
              <a:rPr lang="en-US" sz="1400" dirty="0"/>
              <a:t>system according to claim 1 wherein the article for monitoring comprises:</a:t>
            </a:r>
          </a:p>
          <a:p>
            <a:pPr marL="230188"/>
            <a:r>
              <a:rPr lang="en-US" sz="1400" dirty="0"/>
              <a:t>a mobile device comprising a GPS receiver, </a:t>
            </a:r>
          </a:p>
          <a:p>
            <a:pPr marL="230188"/>
            <a:r>
              <a:rPr lang="en-US" sz="1400" dirty="0"/>
              <a:t>display,</a:t>
            </a:r>
          </a:p>
          <a:p>
            <a:pPr marL="230188"/>
            <a:r>
              <a:rPr lang="en-US" sz="1400" dirty="0"/>
              <a:t>microprocessor, and </a:t>
            </a:r>
          </a:p>
          <a:p>
            <a:pPr marL="230188"/>
            <a:r>
              <a:rPr lang="en-US" sz="1400" dirty="0"/>
              <a:t>a wireless communication transceiver.</a:t>
            </a:r>
          </a:p>
          <a:p>
            <a:endParaRPr lang="en-US" dirty="0" smtClean="0"/>
          </a:p>
          <a:p>
            <a:endParaRPr lang="en-US" dirty="0"/>
          </a:p>
        </p:txBody>
      </p:sp>
      <p:sp>
        <p:nvSpPr>
          <p:cNvPr id="7" name="Slide Number Placeholder 6"/>
          <p:cNvSpPr>
            <a:spLocks noGrp="1"/>
          </p:cNvSpPr>
          <p:nvPr>
            <p:ph type="sldNum" sz="quarter" idx="12"/>
          </p:nvPr>
        </p:nvSpPr>
        <p:spPr/>
        <p:txBody>
          <a:bodyPr/>
          <a:lstStyle/>
          <a:p>
            <a:fld id="{92DA454B-C859-4892-B9FA-68B588C9F547}" type="slidenum">
              <a:rPr lang="en-US" smtClean="0"/>
              <a:t>141</a:t>
            </a:fld>
            <a:endParaRPr lang="en-US" dirty="0"/>
          </a:p>
        </p:txBody>
      </p:sp>
    </p:spTree>
    <p:extLst>
      <p:ext uri="{BB962C8B-B14F-4D97-AF65-F5344CB8AC3E}">
        <p14:creationId xmlns:p14="http://schemas.microsoft.com/office/powerpoint/2010/main" val="40224432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43272" cy="884058"/>
          </a:xfrm>
        </p:spPr>
        <p:txBody>
          <a:bodyPr>
            <a:normAutofit fontScale="90000"/>
          </a:bodyPr>
          <a:lstStyle/>
          <a:p>
            <a:r>
              <a:rPr lang="en-US" dirty="0"/>
              <a:t>MRF Hands-On Workshop:    </a:t>
            </a:r>
            <a:r>
              <a:rPr lang="en-US" i="1" dirty="0"/>
              <a:t>Part 1 Materials </a:t>
            </a:r>
            <a:r>
              <a:rPr lang="en-US" dirty="0" smtClean="0"/>
              <a:t>– Office action</a:t>
            </a:r>
            <a:endParaRPr lang="en-US" dirty="0"/>
          </a:p>
        </p:txBody>
      </p:sp>
      <p:sp>
        <p:nvSpPr>
          <p:cNvPr id="3" name="Content Placeholder 2"/>
          <p:cNvSpPr>
            <a:spLocks noGrp="1"/>
          </p:cNvSpPr>
          <p:nvPr>
            <p:ph idx="1"/>
          </p:nvPr>
        </p:nvSpPr>
        <p:spPr>
          <a:xfrm>
            <a:off x="508000" y="1826276"/>
            <a:ext cx="8903855" cy="3604706"/>
          </a:xfrm>
        </p:spPr>
        <p:txBody>
          <a:bodyPr>
            <a:normAutofit fontScale="70000" lnSpcReduction="20000"/>
          </a:bodyPr>
          <a:lstStyle/>
          <a:p>
            <a:pPr marL="0" indent="0">
              <a:buNone/>
            </a:pPr>
            <a:r>
              <a:rPr lang="en-US" dirty="0"/>
              <a:t>Office action to be reviewed </a:t>
            </a:r>
            <a:r>
              <a:rPr lang="en-US" dirty="0" smtClean="0"/>
              <a:t>identifies four rejections:</a:t>
            </a:r>
          </a:p>
          <a:p>
            <a:pPr marL="738188" indent="-514350">
              <a:buFont typeface="+mj-lt"/>
              <a:buAutoNum type="arabicPeriod"/>
            </a:pPr>
            <a:r>
              <a:rPr lang="en-US" b="1" dirty="0" smtClean="0"/>
              <a:t>112(a</a:t>
            </a:r>
            <a:r>
              <a:rPr lang="en-US" b="1" dirty="0"/>
              <a:t>) rejection for lacking written </a:t>
            </a:r>
            <a:r>
              <a:rPr lang="en-US" b="1" dirty="0" smtClean="0"/>
              <a:t>description </a:t>
            </a:r>
            <a:r>
              <a:rPr lang="en-US" dirty="0" smtClean="0"/>
              <a:t>because the specification does not demonstrate that the inventor was in possession of the claimed article for monitoring the position (i.e., the GPS unit) having special programming required to perform the function</a:t>
            </a:r>
          </a:p>
          <a:p>
            <a:pPr marL="738188" indent="-514350">
              <a:buFont typeface="+mj-lt"/>
              <a:buAutoNum type="arabicPeriod"/>
            </a:pPr>
            <a:r>
              <a:rPr lang="en-US" b="1" dirty="0" smtClean="0"/>
              <a:t>112(b</a:t>
            </a:r>
            <a:r>
              <a:rPr lang="en-US" b="1" dirty="0"/>
              <a:t>) </a:t>
            </a:r>
            <a:r>
              <a:rPr lang="en-US" b="1" dirty="0" smtClean="0"/>
              <a:t>rejection </a:t>
            </a:r>
            <a:r>
              <a:rPr lang="en-US" dirty="0" smtClean="0"/>
              <a:t>because the specification fails to adequately provide structure after invoking 112(f)</a:t>
            </a:r>
          </a:p>
          <a:p>
            <a:pPr marL="738188" indent="-514350">
              <a:buFont typeface="+mj-lt"/>
              <a:buAutoNum type="arabicPeriod"/>
            </a:pPr>
            <a:r>
              <a:rPr lang="en-US" b="1" dirty="0" smtClean="0"/>
              <a:t>112(b</a:t>
            </a:r>
            <a:r>
              <a:rPr lang="en-US" b="1" dirty="0"/>
              <a:t>) </a:t>
            </a:r>
            <a:r>
              <a:rPr lang="en-US" b="1" dirty="0" smtClean="0"/>
              <a:t>rejection </a:t>
            </a:r>
            <a:r>
              <a:rPr lang="en-US" dirty="0" smtClean="0"/>
              <a:t>because of the vague term “nautically themed”</a:t>
            </a:r>
          </a:p>
          <a:p>
            <a:pPr marL="738188" indent="-514350">
              <a:buFont typeface="+mj-lt"/>
              <a:buAutoNum type="arabicPeriod"/>
            </a:pPr>
            <a:r>
              <a:rPr lang="en-US" b="1" dirty="0" smtClean="0"/>
              <a:t>103 rejection </a:t>
            </a:r>
            <a:r>
              <a:rPr lang="en-US" dirty="0" smtClean="0"/>
              <a:t>because the claims are unpatentable over Mills in view of Rayne</a:t>
            </a:r>
          </a:p>
        </p:txBody>
      </p:sp>
      <p:sp>
        <p:nvSpPr>
          <p:cNvPr id="4" name="Slide Number Placeholder 3"/>
          <p:cNvSpPr>
            <a:spLocks noGrp="1"/>
          </p:cNvSpPr>
          <p:nvPr>
            <p:ph type="sldNum" sz="quarter" idx="12"/>
          </p:nvPr>
        </p:nvSpPr>
        <p:spPr/>
        <p:txBody>
          <a:bodyPr/>
          <a:lstStyle/>
          <a:p>
            <a:fld id="{92DA454B-C859-4892-B9FA-68B588C9F547}" type="slidenum">
              <a:rPr lang="en-US" smtClean="0"/>
              <a:t>142</a:t>
            </a:fld>
            <a:endParaRPr lang="en-US" dirty="0"/>
          </a:p>
        </p:txBody>
      </p:sp>
    </p:spTree>
    <p:extLst>
      <p:ext uri="{BB962C8B-B14F-4D97-AF65-F5344CB8AC3E}">
        <p14:creationId xmlns:p14="http://schemas.microsoft.com/office/powerpoint/2010/main" val="38399363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43272" cy="884058"/>
          </a:xfrm>
        </p:spPr>
        <p:txBody>
          <a:bodyPr>
            <a:normAutofit fontScale="90000"/>
          </a:bodyPr>
          <a:lstStyle/>
          <a:p>
            <a:r>
              <a:rPr lang="en-US" dirty="0"/>
              <a:t>MRF Hands-On Workshop:    </a:t>
            </a:r>
            <a:r>
              <a:rPr lang="en-US" i="1" dirty="0"/>
              <a:t>Part 1 Materials </a:t>
            </a:r>
            <a:r>
              <a:rPr lang="en-US" dirty="0" smtClean="0"/>
              <a:t>– MRF Excerpts</a:t>
            </a:r>
            <a:endParaRPr lang="en-US" dirty="0"/>
          </a:p>
        </p:txBody>
      </p:sp>
      <p:sp>
        <p:nvSpPr>
          <p:cNvPr id="3" name="Content Placeholder 2"/>
          <p:cNvSpPr>
            <a:spLocks noGrp="1"/>
          </p:cNvSpPr>
          <p:nvPr>
            <p:ph idx="1"/>
          </p:nvPr>
        </p:nvSpPr>
        <p:spPr>
          <a:xfrm>
            <a:off x="508001" y="1946350"/>
            <a:ext cx="8894618" cy="2995106"/>
          </a:xfrm>
        </p:spPr>
        <p:txBody>
          <a:bodyPr>
            <a:normAutofit fontScale="85000" lnSpcReduction="20000"/>
          </a:bodyPr>
          <a:lstStyle/>
          <a:p>
            <a:pPr marL="0" indent="0">
              <a:buNone/>
            </a:pPr>
            <a:r>
              <a:rPr lang="en-US" sz="3000" dirty="0" smtClean="0"/>
              <a:t>Provided are excerpts </a:t>
            </a:r>
            <a:r>
              <a:rPr lang="en-US" sz="3000" dirty="0"/>
              <a:t>from the MRF that correspond to the sections </a:t>
            </a:r>
            <a:r>
              <a:rPr lang="en-US" sz="3000" dirty="0" smtClean="0"/>
              <a:t>where you</a:t>
            </a:r>
            <a:r>
              <a:rPr lang="en-US" sz="3000" dirty="0"/>
              <a:t>, the reviewer, would note the correctness and clarity of the </a:t>
            </a:r>
            <a:r>
              <a:rPr lang="en-US" sz="3000" dirty="0" smtClean="0"/>
              <a:t>four rejections in the Office action:</a:t>
            </a:r>
          </a:p>
          <a:p>
            <a:pPr marL="573088"/>
            <a:r>
              <a:rPr lang="en-US" sz="3000" dirty="0" smtClean="0"/>
              <a:t>112(a)/(b), 112(f)-Related Rejection Made</a:t>
            </a:r>
          </a:p>
          <a:p>
            <a:pPr marL="573088"/>
            <a:r>
              <a:rPr lang="en-US" sz="3000" dirty="0" smtClean="0"/>
              <a:t>112(a) Rejection Made</a:t>
            </a:r>
          </a:p>
          <a:p>
            <a:pPr marL="573088"/>
            <a:r>
              <a:rPr lang="en-US" sz="3000" dirty="0" smtClean="0"/>
              <a:t>112(b) Rejection Made</a:t>
            </a:r>
          </a:p>
          <a:p>
            <a:pPr marL="573088"/>
            <a:r>
              <a:rPr lang="en-US" sz="3000" dirty="0" smtClean="0"/>
              <a:t>103 Rejection Made</a:t>
            </a:r>
            <a:endParaRPr lang="en-US" sz="3000" dirty="0"/>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143</a:t>
            </a:fld>
            <a:endParaRPr lang="en-US" dirty="0"/>
          </a:p>
        </p:txBody>
      </p:sp>
    </p:spTree>
    <p:extLst>
      <p:ext uri="{BB962C8B-B14F-4D97-AF65-F5344CB8AC3E}">
        <p14:creationId xmlns:p14="http://schemas.microsoft.com/office/powerpoint/2010/main" val="24999210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20871"/>
            <a:ext cx="8731250" cy="1831779"/>
          </a:xfrm>
        </p:spPr>
        <p:txBody>
          <a:bodyPr>
            <a:normAutofit fontScale="90000"/>
          </a:bodyPr>
          <a:lstStyle/>
          <a:p>
            <a:r>
              <a:rPr lang="en-US" dirty="0" smtClean="0"/>
              <a:t>MRF Hands-On Workshop:          </a:t>
            </a:r>
            <a:r>
              <a:rPr lang="en-US" i="1" dirty="0" smtClean="0"/>
              <a:t>Part 1 </a:t>
            </a:r>
            <a:r>
              <a:rPr lang="en-US" u="sng" dirty="0" smtClean="0"/>
              <a:t>Review</a:t>
            </a:r>
            <a:r>
              <a:rPr lang="en-US" dirty="0" smtClean="0"/>
              <a:t> Instructions </a:t>
            </a:r>
            <a:br>
              <a:rPr lang="en-US" dirty="0" smtClean="0"/>
            </a:br>
            <a:r>
              <a:rPr lang="en-US" dirty="0" smtClean="0"/>
              <a:t>(20 min)</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144</a:t>
            </a:fld>
            <a:endParaRPr lang="en-US" dirty="0"/>
          </a:p>
        </p:txBody>
      </p:sp>
      <p:sp>
        <p:nvSpPr>
          <p:cNvPr id="3" name="Content Placeholder 2"/>
          <p:cNvSpPr>
            <a:spLocks noGrp="1"/>
          </p:cNvSpPr>
          <p:nvPr>
            <p:ph idx="1"/>
          </p:nvPr>
        </p:nvSpPr>
        <p:spPr>
          <a:xfrm>
            <a:off x="411062" y="2276475"/>
            <a:ext cx="9161563" cy="3276600"/>
          </a:xfrm>
        </p:spPr>
        <p:txBody>
          <a:bodyPr>
            <a:noAutofit/>
          </a:bodyPr>
          <a:lstStyle/>
          <a:p>
            <a:r>
              <a:rPr lang="en-US" sz="2600" dirty="0" smtClean="0"/>
              <a:t>Read through the Office action, in view of the specification, and make your </a:t>
            </a:r>
            <a:r>
              <a:rPr lang="en-US" sz="2600" u="sng" dirty="0" smtClean="0"/>
              <a:t>individual</a:t>
            </a:r>
            <a:r>
              <a:rPr lang="en-US" sz="2600" dirty="0"/>
              <a:t> </a:t>
            </a:r>
            <a:r>
              <a:rPr lang="en-US" sz="2600" dirty="0" smtClean="0"/>
              <a:t>assessment about the correctness and clarity of each rejection</a:t>
            </a:r>
          </a:p>
          <a:p>
            <a:pPr marL="0" indent="0">
              <a:buNone/>
            </a:pPr>
            <a:endParaRPr lang="en-US" sz="800" dirty="0" smtClean="0"/>
          </a:p>
          <a:p>
            <a:r>
              <a:rPr lang="en-US" sz="2600" dirty="0" smtClean="0"/>
              <a:t>Use the MRF and complete the review</a:t>
            </a:r>
          </a:p>
          <a:p>
            <a:pPr marL="914400" lvl="2" indent="0">
              <a:buNone/>
            </a:pPr>
            <a:r>
              <a:rPr lang="en-US" sz="2600" i="1" dirty="0" smtClean="0"/>
              <a:t>REMEMBER</a:t>
            </a:r>
            <a:r>
              <a:rPr lang="en-US" sz="2600" dirty="0" smtClean="0"/>
              <a:t>:  we are assessing the MRF’s ability to accurately reflect quality work and NOT your ability to accurately review an Office action</a:t>
            </a:r>
            <a:endParaRPr lang="en-US" sz="2600" dirty="0"/>
          </a:p>
        </p:txBody>
      </p:sp>
    </p:spTree>
    <p:extLst>
      <p:ext uri="{BB962C8B-B14F-4D97-AF65-F5344CB8AC3E}">
        <p14:creationId xmlns:p14="http://schemas.microsoft.com/office/powerpoint/2010/main" val="33326168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991" y="2133922"/>
            <a:ext cx="9671538" cy="1945135"/>
          </a:xfrm>
        </p:spPr>
        <p:txBody>
          <a:bodyPr>
            <a:normAutofit fontScale="90000"/>
          </a:bodyPr>
          <a:lstStyle/>
          <a:p>
            <a:pPr algn="ctr"/>
            <a:r>
              <a:rPr lang="en-US" sz="3100" dirty="0" smtClean="0">
                <a:solidFill>
                  <a:srgbClr val="164469"/>
                </a:solidFill>
              </a:rPr>
              <a:t>MASTER REVIEW FORM (MRF) HANDS-ON WORKSHOP</a:t>
            </a:r>
            <a:br>
              <a:rPr lang="en-US" sz="3100" dirty="0" smtClean="0">
                <a:solidFill>
                  <a:srgbClr val="164469"/>
                </a:solidFill>
              </a:rPr>
            </a:br>
            <a:r>
              <a:rPr lang="en-US" sz="3100" i="1" dirty="0" smtClean="0">
                <a:solidFill>
                  <a:srgbClr val="164469"/>
                </a:solidFill>
              </a:rPr>
              <a:t>IN PROGRESS</a:t>
            </a:r>
            <a:r>
              <a:rPr lang="en-US" sz="2900" dirty="0" smtClean="0">
                <a:solidFill>
                  <a:srgbClr val="164469"/>
                </a:solidFill>
              </a:rPr>
              <a:t/>
            </a:r>
            <a:br>
              <a:rPr lang="en-US" sz="2900" dirty="0" smtClean="0">
                <a:solidFill>
                  <a:srgbClr val="164469"/>
                </a:solidFill>
              </a:rPr>
            </a:br>
            <a:r>
              <a:rPr lang="en-US" sz="1300" dirty="0" smtClean="0">
                <a:solidFill>
                  <a:srgbClr val="164469"/>
                </a:solidFill>
              </a:rPr>
              <a:t/>
            </a:r>
            <a:br>
              <a:rPr lang="en-US" sz="1300" dirty="0" smtClean="0">
                <a:solidFill>
                  <a:srgbClr val="164469"/>
                </a:solidFill>
              </a:rPr>
            </a:br>
            <a:r>
              <a:rPr lang="en-US" sz="1800" b="0" dirty="0" smtClean="0">
                <a:solidFill>
                  <a:srgbClr val="164469"/>
                </a:solidFill>
              </a:rPr>
              <a:t>please visit the </a:t>
            </a:r>
            <a:r>
              <a:rPr lang="en-US" sz="1800" b="0" dirty="0">
                <a:solidFill>
                  <a:srgbClr val="164469"/>
                </a:solidFill>
              </a:rPr>
              <a:t>USPTO’s website on the </a:t>
            </a:r>
            <a:r>
              <a:rPr lang="en-US" sz="1800" b="0" dirty="0" smtClean="0">
                <a:solidFill>
                  <a:srgbClr val="164469"/>
                </a:solidFill>
              </a:rPr>
              <a:t>MRF</a:t>
            </a:r>
            <a:br>
              <a:rPr lang="en-US" sz="1800" b="0" dirty="0" smtClean="0">
                <a:solidFill>
                  <a:srgbClr val="164469"/>
                </a:solidFill>
              </a:rPr>
            </a:br>
            <a:r>
              <a:rPr lang="en-US" sz="1800" b="0" dirty="0" smtClean="0">
                <a:solidFill>
                  <a:srgbClr val="164469"/>
                </a:solidFill>
                <a:hlinkClick r:id="rId3"/>
              </a:rPr>
              <a:t>http</a:t>
            </a:r>
            <a:r>
              <a:rPr lang="en-US" sz="1800" b="0" dirty="0">
                <a:solidFill>
                  <a:srgbClr val="164469"/>
                </a:solidFill>
                <a:hlinkClick r:id="rId3"/>
              </a:rPr>
              <a:t>://</a:t>
            </a:r>
            <a:r>
              <a:rPr lang="en-US" sz="1800" b="0" dirty="0" smtClean="0">
                <a:solidFill>
                  <a:srgbClr val="164469"/>
                </a:solidFill>
                <a:hlinkClick r:id="rId3"/>
              </a:rPr>
              <a:t>www.uspto.gov/patent/clarity-and-correctness-data-capture</a:t>
            </a:r>
            <a:r>
              <a:rPr lang="en-US" sz="1800" b="0" dirty="0" smtClean="0">
                <a:solidFill>
                  <a:srgbClr val="164469"/>
                </a:solidFill>
              </a:rPr>
              <a:t> </a:t>
            </a:r>
            <a:br>
              <a:rPr lang="en-US" sz="1800" b="0" dirty="0" smtClean="0">
                <a:solidFill>
                  <a:srgbClr val="164469"/>
                </a:solidFill>
              </a:rPr>
            </a:br>
            <a:r>
              <a:rPr lang="en-US" sz="1800" b="0" dirty="0" smtClean="0">
                <a:solidFill>
                  <a:srgbClr val="164469"/>
                </a:solidFill>
              </a:rPr>
              <a:t>and send your feedback in to the Symposium via email at </a:t>
            </a:r>
            <a:r>
              <a:rPr lang="en-US" sz="1800" b="0" dirty="0" smtClean="0">
                <a:solidFill>
                  <a:srgbClr val="164469"/>
                </a:solidFill>
                <a:hlinkClick r:id="rId4"/>
              </a:rPr>
              <a:t>PatentQualityEventParticipationBox@uspto.gov</a:t>
            </a:r>
            <a:r>
              <a:rPr lang="en-US" sz="1800" b="0" dirty="0" smtClean="0">
                <a:solidFill>
                  <a:srgbClr val="164469"/>
                </a:solidFill>
              </a:rPr>
              <a:t> </a:t>
            </a:r>
            <a:endParaRPr lang="en-US" sz="1800" b="0" dirty="0">
              <a:solidFill>
                <a:srgbClr val="164469"/>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989" y="432539"/>
            <a:ext cx="1828804" cy="1828804"/>
          </a:xfrm>
          <a:prstGeom prst="rect">
            <a:avLst/>
          </a:prstGeom>
        </p:spPr>
      </p:pic>
    </p:spTree>
    <p:extLst>
      <p:ext uri="{BB962C8B-B14F-4D97-AF65-F5344CB8AC3E}">
        <p14:creationId xmlns:p14="http://schemas.microsoft.com/office/powerpoint/2010/main" val="385155056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30396"/>
            <a:ext cx="8426449" cy="1669854"/>
          </a:xfrm>
        </p:spPr>
        <p:txBody>
          <a:bodyPr>
            <a:noAutofit/>
          </a:bodyPr>
          <a:lstStyle/>
          <a:p>
            <a:r>
              <a:rPr lang="en-US" sz="4000" dirty="0" smtClean="0"/>
              <a:t>MRF Hands-On Workshop:                  </a:t>
            </a:r>
            <a:r>
              <a:rPr lang="en-US" sz="4000" i="1" dirty="0" smtClean="0"/>
              <a:t>Part 2 </a:t>
            </a:r>
            <a:r>
              <a:rPr lang="en-US" sz="4000" u="sng" dirty="0" smtClean="0"/>
              <a:t>Brainstorming</a:t>
            </a:r>
            <a:r>
              <a:rPr lang="en-US" sz="4000" dirty="0" smtClean="0"/>
              <a:t> Instructions (30 min)</a:t>
            </a:r>
            <a:endParaRPr lang="en-US" sz="4000" dirty="0"/>
          </a:p>
        </p:txBody>
      </p:sp>
      <p:sp>
        <p:nvSpPr>
          <p:cNvPr id="4" name="Slide Number Placeholder 3"/>
          <p:cNvSpPr>
            <a:spLocks noGrp="1"/>
          </p:cNvSpPr>
          <p:nvPr>
            <p:ph type="sldNum" sz="quarter" idx="12"/>
          </p:nvPr>
        </p:nvSpPr>
        <p:spPr/>
        <p:txBody>
          <a:bodyPr/>
          <a:lstStyle/>
          <a:p>
            <a:fld id="{92DA454B-C859-4892-B9FA-68B588C9F547}" type="slidenum">
              <a:rPr lang="en-US" smtClean="0"/>
              <a:t>146</a:t>
            </a:fld>
            <a:endParaRPr lang="en-US" dirty="0"/>
          </a:p>
        </p:txBody>
      </p:sp>
      <p:sp>
        <p:nvSpPr>
          <p:cNvPr id="3" name="Content Placeholder 2"/>
          <p:cNvSpPr>
            <a:spLocks noGrp="1"/>
          </p:cNvSpPr>
          <p:nvPr>
            <p:ph idx="1"/>
          </p:nvPr>
        </p:nvSpPr>
        <p:spPr>
          <a:xfrm>
            <a:off x="508002" y="2415741"/>
            <a:ext cx="8721724" cy="3177671"/>
          </a:xfrm>
        </p:spPr>
        <p:txBody>
          <a:bodyPr>
            <a:normAutofit fontScale="62500" lnSpcReduction="20000"/>
          </a:bodyPr>
          <a:lstStyle/>
          <a:p>
            <a:r>
              <a:rPr lang="en-US" sz="3100" dirty="0" smtClean="0"/>
              <a:t>Each table has been given a subset of the sections from the MRF </a:t>
            </a:r>
            <a:r>
              <a:rPr lang="en-US" sz="3100" dirty="0"/>
              <a:t>to focus </a:t>
            </a:r>
            <a:r>
              <a:rPr lang="en-US" sz="3100" dirty="0" smtClean="0"/>
              <a:t>on: </a:t>
            </a:r>
          </a:p>
          <a:p>
            <a:pPr lvl="1"/>
            <a:r>
              <a:rPr lang="en-US" sz="2700" b="1" dirty="0" smtClean="0"/>
              <a:t>Subset 1:  </a:t>
            </a:r>
            <a:r>
              <a:rPr lang="en-US" sz="2700" dirty="0" smtClean="0"/>
              <a:t>102 and 103 Rejections Made (Prior Art), Reply to Applicant, and Other</a:t>
            </a:r>
          </a:p>
          <a:p>
            <a:pPr lvl="1"/>
            <a:r>
              <a:rPr lang="en-US" sz="2700" b="1" dirty="0" smtClean="0"/>
              <a:t>Subset 2:  </a:t>
            </a:r>
            <a:r>
              <a:rPr lang="en-US" sz="2700" dirty="0" smtClean="0"/>
              <a:t>112 Rejections Made (description, enablement, definiteness, and those rejections related to functional claiming)</a:t>
            </a:r>
          </a:p>
          <a:p>
            <a:pPr lvl="1"/>
            <a:r>
              <a:rPr lang="en-US" sz="2700" b="1" dirty="0" smtClean="0"/>
              <a:t>Subset 3:  </a:t>
            </a:r>
            <a:r>
              <a:rPr lang="en-US" sz="2700" dirty="0" smtClean="0"/>
              <a:t>101 and Double Patenting Rejections Made</a:t>
            </a:r>
          </a:p>
          <a:p>
            <a:pPr marL="738188" indent="0">
              <a:buNone/>
            </a:pPr>
            <a:r>
              <a:rPr lang="en-US" sz="2100" dirty="0" smtClean="0"/>
              <a:t>(for your reference, a single copy of the complete MRF is provided in a binder on the table)</a:t>
            </a:r>
          </a:p>
          <a:p>
            <a:endParaRPr lang="en-US" sz="1900" dirty="0" smtClean="0"/>
          </a:p>
          <a:p>
            <a:r>
              <a:rPr lang="en-US" sz="3100" dirty="0" smtClean="0"/>
              <a:t>Read through your MRF subset pages and consider the brainstorming questions, making notes on your flipcharts to report out</a:t>
            </a:r>
          </a:p>
        </p:txBody>
      </p:sp>
    </p:spTree>
    <p:extLst>
      <p:ext uri="{BB962C8B-B14F-4D97-AF65-F5344CB8AC3E}">
        <p14:creationId xmlns:p14="http://schemas.microsoft.com/office/powerpoint/2010/main" val="40266602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1"/>
            <a:ext cx="8155708" cy="1312233"/>
          </a:xfrm>
        </p:spPr>
        <p:txBody>
          <a:bodyPr>
            <a:normAutofit fontScale="90000"/>
          </a:bodyPr>
          <a:lstStyle/>
          <a:p>
            <a:r>
              <a:rPr lang="en-US" dirty="0" smtClean="0"/>
              <a:t>MRF Hands-On Workshop:  </a:t>
            </a:r>
            <a:r>
              <a:rPr lang="en-US" sz="4100" dirty="0" smtClean="0"/>
              <a:t>Brainstorming Questions (30 min)</a:t>
            </a:r>
            <a:endParaRPr lang="en-US" sz="4100" dirty="0"/>
          </a:p>
        </p:txBody>
      </p:sp>
      <p:sp>
        <p:nvSpPr>
          <p:cNvPr id="4" name="Slide Number Placeholder 3"/>
          <p:cNvSpPr>
            <a:spLocks noGrp="1"/>
          </p:cNvSpPr>
          <p:nvPr>
            <p:ph type="sldNum" sz="quarter" idx="12"/>
          </p:nvPr>
        </p:nvSpPr>
        <p:spPr/>
        <p:txBody>
          <a:bodyPr/>
          <a:lstStyle/>
          <a:p>
            <a:fld id="{92DA454B-C859-4892-B9FA-68B588C9F547}" type="slidenum">
              <a:rPr lang="en-US" smtClean="0"/>
              <a:t>147</a:t>
            </a:fld>
            <a:endParaRPr lang="en-US" dirty="0"/>
          </a:p>
        </p:txBody>
      </p:sp>
      <p:sp>
        <p:nvSpPr>
          <p:cNvPr id="3" name="Content Placeholder 2"/>
          <p:cNvSpPr>
            <a:spLocks noGrp="1"/>
          </p:cNvSpPr>
          <p:nvPr>
            <p:ph idx="1"/>
          </p:nvPr>
        </p:nvSpPr>
        <p:spPr>
          <a:xfrm>
            <a:off x="508000" y="1776485"/>
            <a:ext cx="8368145" cy="3657600"/>
          </a:xfrm>
        </p:spPr>
        <p:txBody>
          <a:bodyPr>
            <a:noAutofit/>
          </a:bodyPr>
          <a:lstStyle/>
          <a:p>
            <a:pPr marL="0" indent="0">
              <a:buNone/>
            </a:pPr>
            <a:r>
              <a:rPr lang="en-US" sz="2300" b="1" dirty="0" smtClean="0"/>
              <a:t>Consider these questions from different perspectives, such as examiners, prosecutors, litigators</a:t>
            </a:r>
            <a:r>
              <a:rPr lang="en-US" sz="2300" b="1" dirty="0"/>
              <a:t>,</a:t>
            </a:r>
            <a:r>
              <a:rPr lang="en-US" sz="2300" b="1" dirty="0" smtClean="0"/>
              <a:t> inventors, and more:</a:t>
            </a:r>
          </a:p>
          <a:p>
            <a:pPr marL="0" indent="0">
              <a:buNone/>
            </a:pPr>
            <a:endParaRPr lang="en-US" sz="1000" b="1" dirty="0" smtClean="0"/>
          </a:p>
          <a:p>
            <a:pPr marL="0" indent="0">
              <a:buNone/>
            </a:pPr>
            <a:endParaRPr lang="en-US" sz="1000" b="1" dirty="0" smtClean="0"/>
          </a:p>
          <a:p>
            <a:pPr marL="457200" indent="-457200">
              <a:buFont typeface="+mj-lt"/>
              <a:buAutoNum type="alphaUcPeriod"/>
            </a:pPr>
            <a:r>
              <a:rPr lang="en-US" sz="2000" b="1" u="sng" dirty="0" smtClean="0"/>
              <a:t>What </a:t>
            </a:r>
            <a:r>
              <a:rPr lang="en-US" sz="2000" b="1" u="sng" dirty="0"/>
              <a:t>additional </a:t>
            </a:r>
            <a:r>
              <a:rPr lang="en-US" sz="2000" b="1" u="sng" dirty="0" smtClean="0"/>
              <a:t>questions should </a:t>
            </a:r>
            <a:r>
              <a:rPr lang="en-US" sz="2000" b="1" u="sng" dirty="0"/>
              <a:t>we be </a:t>
            </a:r>
            <a:r>
              <a:rPr lang="en-US" sz="2000" b="1" u="sng" dirty="0" smtClean="0"/>
              <a:t>capturing on the MRF?</a:t>
            </a:r>
            <a:r>
              <a:rPr lang="en-US" sz="2000" u="sng" dirty="0" smtClean="0"/>
              <a:t> </a:t>
            </a:r>
            <a:endParaRPr lang="en-US" sz="2000" u="sng" dirty="0"/>
          </a:p>
          <a:p>
            <a:pPr lvl="1"/>
            <a:r>
              <a:rPr lang="en-US" sz="1800" dirty="0" smtClean="0"/>
              <a:t>For any additional questions, should they be captured quantitatively (radio button) or qualitatively (comment box)?</a:t>
            </a:r>
          </a:p>
          <a:p>
            <a:pPr marL="0" indent="0">
              <a:buNone/>
            </a:pPr>
            <a:endParaRPr lang="en-US" sz="1000" dirty="0"/>
          </a:p>
          <a:p>
            <a:pPr marL="457200" indent="-457200">
              <a:buFont typeface="+mj-lt"/>
              <a:buAutoNum type="alphaUcPeriod" startAt="2"/>
            </a:pPr>
            <a:r>
              <a:rPr lang="en-US" sz="2000" dirty="0"/>
              <a:t>T</a:t>
            </a:r>
            <a:r>
              <a:rPr lang="en-US" sz="2000" dirty="0" smtClean="0"/>
              <a:t>he USPTO will be reporting out Quality Metrics representative </a:t>
            </a:r>
            <a:r>
              <a:rPr lang="en-US" sz="2000" dirty="0"/>
              <a:t>of clarity, correctness and </a:t>
            </a:r>
            <a:r>
              <a:rPr lang="en-US" sz="2000" dirty="0" smtClean="0"/>
              <a:t>consistency.  </a:t>
            </a:r>
            <a:r>
              <a:rPr lang="en-US" sz="2000" b="1" u="sng" dirty="0" smtClean="0"/>
              <a:t>Which MRF questions should be featured in such metrics?</a:t>
            </a:r>
            <a:endParaRPr lang="en-US" sz="2000" u="sng" dirty="0"/>
          </a:p>
        </p:txBody>
      </p:sp>
      <p:sp>
        <p:nvSpPr>
          <p:cNvPr id="5" name="TextBox 4"/>
          <p:cNvSpPr txBox="1"/>
          <p:nvPr/>
        </p:nvSpPr>
        <p:spPr>
          <a:xfrm>
            <a:off x="496777" y="4058350"/>
            <a:ext cx="451279" cy="400110"/>
          </a:xfrm>
          <a:prstGeom prst="rect">
            <a:avLst/>
          </a:prstGeom>
          <a:noFill/>
        </p:spPr>
        <p:txBody>
          <a:bodyPr wrap="square" rtlCol="0">
            <a:spAutoFit/>
          </a:bodyPr>
          <a:lstStyle/>
          <a:p>
            <a:r>
              <a:rPr lang="en-US" sz="2000" b="1" dirty="0" smtClean="0"/>
              <a:t>B.</a:t>
            </a:r>
            <a:endParaRPr lang="en-US" sz="2000" b="1" dirty="0"/>
          </a:p>
        </p:txBody>
      </p:sp>
    </p:spTree>
    <p:extLst>
      <p:ext uri="{BB962C8B-B14F-4D97-AF65-F5344CB8AC3E}">
        <p14:creationId xmlns:p14="http://schemas.microsoft.com/office/powerpoint/2010/main" val="36272805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991" y="2133922"/>
            <a:ext cx="9671538" cy="1945135"/>
          </a:xfrm>
        </p:spPr>
        <p:txBody>
          <a:bodyPr>
            <a:normAutofit fontScale="90000"/>
          </a:bodyPr>
          <a:lstStyle/>
          <a:p>
            <a:pPr algn="ctr"/>
            <a:r>
              <a:rPr lang="en-US" sz="3100" dirty="0" smtClean="0">
                <a:solidFill>
                  <a:srgbClr val="164469"/>
                </a:solidFill>
              </a:rPr>
              <a:t>MASTER REVIEW FORM (MRF) HANDS-ON WORKSHOP</a:t>
            </a:r>
            <a:br>
              <a:rPr lang="en-US" sz="3100" dirty="0" smtClean="0">
                <a:solidFill>
                  <a:srgbClr val="164469"/>
                </a:solidFill>
              </a:rPr>
            </a:br>
            <a:r>
              <a:rPr lang="en-US" sz="3100" i="1" dirty="0" smtClean="0">
                <a:solidFill>
                  <a:srgbClr val="164469"/>
                </a:solidFill>
              </a:rPr>
              <a:t>IN PROGRESS</a:t>
            </a:r>
            <a:r>
              <a:rPr lang="en-US" sz="2900" dirty="0" smtClean="0">
                <a:solidFill>
                  <a:srgbClr val="164469"/>
                </a:solidFill>
              </a:rPr>
              <a:t/>
            </a:r>
            <a:br>
              <a:rPr lang="en-US" sz="2900" dirty="0" smtClean="0">
                <a:solidFill>
                  <a:srgbClr val="164469"/>
                </a:solidFill>
              </a:rPr>
            </a:br>
            <a:r>
              <a:rPr lang="en-US" sz="1300" dirty="0" smtClean="0">
                <a:solidFill>
                  <a:srgbClr val="164469"/>
                </a:solidFill>
              </a:rPr>
              <a:t/>
            </a:r>
            <a:br>
              <a:rPr lang="en-US" sz="1300" dirty="0" smtClean="0">
                <a:solidFill>
                  <a:srgbClr val="164469"/>
                </a:solidFill>
              </a:rPr>
            </a:br>
            <a:r>
              <a:rPr lang="en-US" sz="1800" b="0" dirty="0" smtClean="0">
                <a:solidFill>
                  <a:srgbClr val="164469"/>
                </a:solidFill>
              </a:rPr>
              <a:t>please visit the </a:t>
            </a:r>
            <a:r>
              <a:rPr lang="en-US" sz="1800" b="0" dirty="0">
                <a:solidFill>
                  <a:srgbClr val="164469"/>
                </a:solidFill>
              </a:rPr>
              <a:t>USPTO’s website on the </a:t>
            </a:r>
            <a:r>
              <a:rPr lang="en-US" sz="1800" b="0" dirty="0" smtClean="0">
                <a:solidFill>
                  <a:srgbClr val="164469"/>
                </a:solidFill>
              </a:rPr>
              <a:t>MRF</a:t>
            </a:r>
            <a:br>
              <a:rPr lang="en-US" sz="1800" b="0" dirty="0" smtClean="0">
                <a:solidFill>
                  <a:srgbClr val="164469"/>
                </a:solidFill>
              </a:rPr>
            </a:br>
            <a:r>
              <a:rPr lang="en-US" sz="1800" b="0" dirty="0" smtClean="0">
                <a:solidFill>
                  <a:srgbClr val="164469"/>
                </a:solidFill>
                <a:hlinkClick r:id="rId3"/>
              </a:rPr>
              <a:t>http</a:t>
            </a:r>
            <a:r>
              <a:rPr lang="en-US" sz="1800" b="0" dirty="0">
                <a:solidFill>
                  <a:srgbClr val="164469"/>
                </a:solidFill>
                <a:hlinkClick r:id="rId3"/>
              </a:rPr>
              <a:t>://</a:t>
            </a:r>
            <a:r>
              <a:rPr lang="en-US" sz="1800" b="0" dirty="0" smtClean="0">
                <a:solidFill>
                  <a:srgbClr val="164469"/>
                </a:solidFill>
                <a:hlinkClick r:id="rId3"/>
              </a:rPr>
              <a:t>www.uspto.gov/patent/clarity-and-correctness-data-capture</a:t>
            </a:r>
            <a:r>
              <a:rPr lang="en-US" sz="1800" b="0" dirty="0" smtClean="0">
                <a:solidFill>
                  <a:srgbClr val="164469"/>
                </a:solidFill>
              </a:rPr>
              <a:t> </a:t>
            </a:r>
            <a:br>
              <a:rPr lang="en-US" sz="1800" b="0" dirty="0" smtClean="0">
                <a:solidFill>
                  <a:srgbClr val="164469"/>
                </a:solidFill>
              </a:rPr>
            </a:br>
            <a:r>
              <a:rPr lang="en-US" sz="1800" b="0" dirty="0" smtClean="0">
                <a:solidFill>
                  <a:srgbClr val="164469"/>
                </a:solidFill>
              </a:rPr>
              <a:t>and send your feedback in to the Symposium via email at </a:t>
            </a:r>
            <a:r>
              <a:rPr lang="en-US" sz="1800" b="0" dirty="0" smtClean="0">
                <a:solidFill>
                  <a:srgbClr val="164469"/>
                </a:solidFill>
                <a:hlinkClick r:id="rId4"/>
              </a:rPr>
              <a:t>PatentQualityEventParticipationBox@uspto.gov</a:t>
            </a:r>
            <a:r>
              <a:rPr lang="en-US" sz="1800" b="0" dirty="0" smtClean="0">
                <a:solidFill>
                  <a:srgbClr val="164469"/>
                </a:solidFill>
              </a:rPr>
              <a:t> </a:t>
            </a:r>
            <a:endParaRPr lang="en-US" sz="1800" b="0" dirty="0">
              <a:solidFill>
                <a:srgbClr val="164469"/>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989" y="432539"/>
            <a:ext cx="1828804" cy="1828804"/>
          </a:xfrm>
          <a:prstGeom prst="rect">
            <a:avLst/>
          </a:prstGeom>
        </p:spPr>
      </p:pic>
    </p:spTree>
    <p:extLst>
      <p:ext uri="{BB962C8B-B14F-4D97-AF65-F5344CB8AC3E}">
        <p14:creationId xmlns:p14="http://schemas.microsoft.com/office/powerpoint/2010/main" val="161296866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621873"/>
            <a:ext cx="7048500" cy="1114293"/>
          </a:xfrm>
        </p:spPr>
        <p:txBody>
          <a:bodyPr>
            <a:noAutofit/>
          </a:bodyPr>
          <a:lstStyle/>
          <a:p>
            <a:r>
              <a:rPr lang="en-US" sz="3333" dirty="0" smtClean="0">
                <a:solidFill>
                  <a:srgbClr val="164469"/>
                </a:solidFill>
              </a:rPr>
              <a:t>MRF Hands-On Workshop</a:t>
            </a:r>
            <a:br>
              <a:rPr lang="en-US" sz="3333" dirty="0" smtClean="0">
                <a:solidFill>
                  <a:srgbClr val="164469"/>
                </a:solidFill>
              </a:rPr>
            </a:br>
            <a:r>
              <a:rPr lang="en-US" sz="3333" dirty="0" smtClean="0">
                <a:solidFill>
                  <a:srgbClr val="164469"/>
                </a:solidFill>
              </a:rPr>
              <a:t>REPORT OUT</a:t>
            </a:r>
            <a:endParaRPr lang="en-US" sz="3167" dirty="0">
              <a:solidFill>
                <a:srgbClr val="164469"/>
              </a:solidFill>
            </a:endParaRPr>
          </a:p>
        </p:txBody>
      </p:sp>
      <p:sp>
        <p:nvSpPr>
          <p:cNvPr id="6" name="Subtitle 5"/>
          <p:cNvSpPr>
            <a:spLocks noGrp="1"/>
          </p:cNvSpPr>
          <p:nvPr>
            <p:ph type="subTitle" idx="1"/>
          </p:nvPr>
        </p:nvSpPr>
        <p:spPr>
          <a:xfrm>
            <a:off x="1841500" y="2940148"/>
            <a:ext cx="7048500" cy="1626169"/>
          </a:xfrm>
        </p:spPr>
        <p:txBody>
          <a:bodyPr>
            <a:noAutofit/>
          </a:bodyPr>
          <a:lstStyle/>
          <a:p>
            <a:r>
              <a:rPr lang="en-US" sz="2400" dirty="0">
                <a:solidFill>
                  <a:schemeClr val="tx1"/>
                </a:solidFill>
              </a:rPr>
              <a:t>send your feedback </a:t>
            </a:r>
            <a:r>
              <a:rPr lang="en-US" sz="2400" dirty="0" smtClean="0">
                <a:solidFill>
                  <a:schemeClr val="tx1"/>
                </a:solidFill>
              </a:rPr>
              <a:t>in to </a:t>
            </a:r>
            <a:r>
              <a:rPr lang="en-US" sz="2400" dirty="0">
                <a:solidFill>
                  <a:schemeClr val="tx1"/>
                </a:solidFill>
              </a:rPr>
              <a:t>the Symposium via email at </a:t>
            </a:r>
            <a:r>
              <a:rPr lang="en-US" sz="2400" dirty="0">
                <a:solidFill>
                  <a:srgbClr val="164469"/>
                </a:solidFill>
                <a:hlinkClick r:id="rId2"/>
              </a:rPr>
              <a:t>PatentQualityEventParticipationBox@uspto.gov</a:t>
            </a:r>
            <a:r>
              <a:rPr lang="en-US" sz="2400" dirty="0">
                <a:solidFill>
                  <a:srgbClr val="164469"/>
                </a:solidFill>
              </a:rPr>
              <a:t> </a:t>
            </a:r>
            <a:br>
              <a:rPr lang="en-US" sz="2400" dirty="0">
                <a:solidFill>
                  <a:srgbClr val="164469"/>
                </a:solidFill>
              </a:rPr>
            </a:br>
            <a:endParaRPr lang="en-US" sz="2167"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6" y="1447497"/>
            <a:ext cx="1463043" cy="1463043"/>
          </a:xfrm>
          <a:prstGeom prst="rect">
            <a:avLst/>
          </a:prstGeom>
        </p:spPr>
      </p:pic>
    </p:spTree>
    <p:extLst>
      <p:ext uri="{BB962C8B-B14F-4D97-AF65-F5344CB8AC3E}">
        <p14:creationId xmlns:p14="http://schemas.microsoft.com/office/powerpoint/2010/main" val="1623856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Automated Pre-Exam Search</a:t>
            </a:r>
            <a:endParaRPr lang="en-US" dirty="0"/>
          </a:p>
        </p:txBody>
      </p:sp>
      <p:sp>
        <p:nvSpPr>
          <p:cNvPr id="3" name="Content Placeholder 2"/>
          <p:cNvSpPr>
            <a:spLocks noGrp="1"/>
          </p:cNvSpPr>
          <p:nvPr>
            <p:ph idx="1"/>
          </p:nvPr>
        </p:nvSpPr>
        <p:spPr>
          <a:xfrm>
            <a:off x="508000" y="1447585"/>
            <a:ext cx="9005651" cy="3347989"/>
          </a:xfrm>
        </p:spPr>
        <p:txBody>
          <a:bodyPr>
            <a:normAutofit fontScale="70000" lnSpcReduction="20000"/>
          </a:bodyPr>
          <a:lstStyle/>
          <a:p>
            <a:pPr marL="0" indent="0">
              <a:buNone/>
            </a:pPr>
            <a:r>
              <a:rPr lang="en-US" b="1" dirty="0" smtClean="0"/>
              <a:t>Objective:</a:t>
            </a:r>
          </a:p>
          <a:p>
            <a:r>
              <a:rPr lang="en-US" dirty="0" smtClean="0"/>
              <a:t>Leverage modern technologies to identify prior </a:t>
            </a:r>
            <a:r>
              <a:rPr lang="en-US" dirty="0"/>
              <a:t>art for the examiner </a:t>
            </a:r>
            <a:r>
              <a:rPr lang="en-US" b="1" i="1" dirty="0"/>
              <a:t>prior to </a:t>
            </a:r>
            <a:r>
              <a:rPr lang="en-US" dirty="0"/>
              <a:t>examination </a:t>
            </a:r>
            <a:r>
              <a:rPr lang="en-US" dirty="0" smtClean="0"/>
              <a:t> </a:t>
            </a:r>
            <a:endParaRPr lang="en-US" dirty="0"/>
          </a:p>
          <a:p>
            <a:r>
              <a:rPr lang="en-US" dirty="0" smtClean="0"/>
              <a:t>Optimize searching technology to keep pace with advancements in the field</a:t>
            </a:r>
            <a:endParaRPr lang="en-US" dirty="0"/>
          </a:p>
          <a:p>
            <a:pPr marL="0" indent="0">
              <a:buNone/>
            </a:pPr>
            <a:endParaRPr lang="en-US" b="1" dirty="0"/>
          </a:p>
          <a:p>
            <a:pPr marL="0" indent="0">
              <a:buNone/>
            </a:pPr>
            <a:r>
              <a:rPr lang="en-US" b="1" dirty="0" smtClean="0"/>
              <a:t>Benefits</a:t>
            </a:r>
            <a:r>
              <a:rPr lang="en-US" b="1" dirty="0"/>
              <a:t>:</a:t>
            </a:r>
          </a:p>
          <a:p>
            <a:r>
              <a:rPr lang="en-US" dirty="0" smtClean="0"/>
              <a:t>To provide a useful prior art baseline that represents the current state of the technology in each patent application </a:t>
            </a:r>
          </a:p>
          <a:p>
            <a:r>
              <a:rPr lang="en-US" dirty="0"/>
              <a:t>Improve examination quality by </a:t>
            </a:r>
            <a:r>
              <a:rPr lang="en-US" dirty="0" smtClean="0"/>
              <a:t>providing that art to the examiners</a:t>
            </a:r>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382259790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999079"/>
            <a:ext cx="8636000" cy="1225021"/>
          </a:xfrm>
        </p:spPr>
        <p:txBody>
          <a:bodyPr>
            <a:normAutofit/>
          </a:bodyPr>
          <a:lstStyle/>
          <a:p>
            <a:pPr algn="ctr"/>
            <a:r>
              <a:rPr lang="en-US" dirty="0" smtClean="0">
                <a:solidFill>
                  <a:srgbClr val="164469"/>
                </a:solidFill>
              </a:rPr>
              <a:t>AFTERNOON BREAK</a:t>
            </a:r>
            <a:endParaRPr lang="en-US" dirty="0">
              <a:solidFill>
                <a:srgbClr val="164469"/>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731" y="320571"/>
            <a:ext cx="2686538" cy="2686538"/>
          </a:xfrm>
          <a:prstGeom prst="rect">
            <a:avLst/>
          </a:prstGeom>
        </p:spPr>
      </p:pic>
    </p:spTree>
    <p:extLst>
      <p:ext uri="{BB962C8B-B14F-4D97-AF65-F5344CB8AC3E}">
        <p14:creationId xmlns:p14="http://schemas.microsoft.com/office/powerpoint/2010/main" val="240582673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56105"/>
            <a:ext cx="7048500" cy="1599637"/>
          </a:xfrm>
        </p:spPr>
        <p:txBody>
          <a:bodyPr>
            <a:noAutofit/>
          </a:bodyPr>
          <a:lstStyle/>
          <a:p>
            <a:r>
              <a:rPr lang="en-US" sz="3333" dirty="0" smtClean="0">
                <a:solidFill>
                  <a:srgbClr val="164469"/>
                </a:solidFill>
              </a:rPr>
              <a:t>PANEL DISCUSSION:</a:t>
            </a:r>
            <a:br>
              <a:rPr lang="en-US" sz="3333" dirty="0" smtClean="0">
                <a:solidFill>
                  <a:srgbClr val="164469"/>
                </a:solidFill>
              </a:rPr>
            </a:br>
            <a:r>
              <a:rPr lang="en-US" sz="3333" dirty="0" smtClean="0">
                <a:solidFill>
                  <a:srgbClr val="164469"/>
                </a:solidFill>
              </a:rPr>
              <a:t>How Can Applicants File and Prosecute a Quality Application</a:t>
            </a:r>
            <a:endParaRPr lang="en-US" sz="3167" dirty="0">
              <a:solidFill>
                <a:srgbClr val="164469"/>
              </a:solidFill>
            </a:endParaRPr>
          </a:p>
        </p:txBody>
      </p:sp>
      <p:sp>
        <p:nvSpPr>
          <p:cNvPr id="6" name="Subtitle 5"/>
          <p:cNvSpPr>
            <a:spLocks noGrp="1"/>
          </p:cNvSpPr>
          <p:nvPr>
            <p:ph type="subTitle" idx="1"/>
          </p:nvPr>
        </p:nvSpPr>
        <p:spPr>
          <a:xfrm>
            <a:off x="1841500" y="3052689"/>
            <a:ext cx="8195798" cy="1253371"/>
          </a:xfrm>
        </p:spPr>
        <p:txBody>
          <a:bodyPr>
            <a:noAutofit/>
          </a:bodyPr>
          <a:lstStyle/>
          <a:p>
            <a:r>
              <a:rPr lang="en-US" sz="2167" dirty="0" smtClean="0">
                <a:solidFill>
                  <a:schemeClr val="tx1"/>
                </a:solidFill>
              </a:rPr>
              <a:t>Moderated by </a:t>
            </a:r>
            <a:r>
              <a:rPr lang="en-US" sz="2167" b="1" dirty="0" smtClean="0">
                <a:solidFill>
                  <a:schemeClr val="tx1"/>
                </a:solidFill>
              </a:rPr>
              <a:t>Russ Slifer</a:t>
            </a:r>
            <a:r>
              <a:rPr lang="en-US" sz="2167" dirty="0" smtClean="0">
                <a:solidFill>
                  <a:schemeClr val="tx1"/>
                </a:solidFill>
              </a:rPr>
              <a:t>, Deputy Under Secretary of Commerce for Intellectual Property and Deputy Director of the USPTO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16" y="935033"/>
            <a:ext cx="1463043" cy="1463043"/>
          </a:xfrm>
          <a:prstGeom prst="rect">
            <a:avLst/>
          </a:prstGeom>
        </p:spPr>
      </p:pic>
    </p:spTree>
    <p:extLst>
      <p:ext uri="{BB962C8B-B14F-4D97-AF65-F5344CB8AC3E}">
        <p14:creationId xmlns:p14="http://schemas.microsoft.com/office/powerpoint/2010/main" val="7269366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434470" cy="1169424"/>
          </a:xfrm>
        </p:spPr>
        <p:txBody>
          <a:bodyPr>
            <a:normAutofit fontScale="90000"/>
          </a:bodyPr>
          <a:lstStyle/>
          <a:p>
            <a:r>
              <a:rPr lang="en-US" dirty="0" smtClean="0"/>
              <a:t>PANEL DISCUSSION</a:t>
            </a:r>
            <a:br>
              <a:rPr lang="en-US" dirty="0" smtClean="0"/>
            </a:br>
            <a:r>
              <a:rPr lang="en-US" sz="2900" dirty="0" smtClean="0"/>
              <a:t>Moderated by Russ Slifer</a:t>
            </a:r>
            <a:endParaRPr lang="en-US" sz="2900" dirty="0"/>
          </a:p>
        </p:txBody>
      </p:sp>
      <p:sp>
        <p:nvSpPr>
          <p:cNvPr id="4" name="Slide Number Placeholder 3"/>
          <p:cNvSpPr>
            <a:spLocks noGrp="1"/>
          </p:cNvSpPr>
          <p:nvPr>
            <p:ph type="sldNum" sz="quarter" idx="12"/>
          </p:nvPr>
        </p:nvSpPr>
        <p:spPr/>
        <p:txBody>
          <a:bodyPr/>
          <a:lstStyle/>
          <a:p>
            <a:fld id="{92DA454B-C859-4892-B9FA-68B588C9F547}" type="slidenum">
              <a:rPr lang="en-US" smtClean="0"/>
              <a:t>152</a:t>
            </a:fld>
            <a:endParaRPr lang="en-US" dirty="0"/>
          </a:p>
        </p:txBody>
      </p:sp>
      <p:sp>
        <p:nvSpPr>
          <p:cNvPr id="3" name="Content Placeholder 2"/>
          <p:cNvSpPr>
            <a:spLocks noGrp="1"/>
          </p:cNvSpPr>
          <p:nvPr>
            <p:ph idx="1"/>
          </p:nvPr>
        </p:nvSpPr>
        <p:spPr>
          <a:xfrm>
            <a:off x="508000" y="1772529"/>
            <a:ext cx="9144000" cy="3023045"/>
          </a:xfrm>
        </p:spPr>
        <p:txBody>
          <a:bodyPr>
            <a:normAutofit/>
          </a:bodyPr>
          <a:lstStyle/>
          <a:p>
            <a:r>
              <a:rPr lang="en-US" dirty="0" smtClean="0"/>
              <a:t>Rick </a:t>
            </a:r>
            <a:r>
              <a:rPr lang="en-US" dirty="0"/>
              <a:t>Nydegger, Workman Nydegger</a:t>
            </a:r>
          </a:p>
          <a:p>
            <a:r>
              <a:rPr lang="en-US" dirty="0"/>
              <a:t>Kevin Noonan, MBHB</a:t>
            </a:r>
          </a:p>
          <a:p>
            <a:r>
              <a:rPr lang="en-US" dirty="0"/>
              <a:t>Bill Bunker, Knobbe </a:t>
            </a:r>
            <a:r>
              <a:rPr lang="en-US" dirty="0" smtClean="0"/>
              <a:t>Martens</a:t>
            </a:r>
          </a:p>
          <a:p>
            <a:r>
              <a:rPr lang="en-US" dirty="0" smtClean="0"/>
              <a:t>Laura </a:t>
            </a:r>
            <a:r>
              <a:rPr lang="en-US" dirty="0"/>
              <a:t>Sheridan, Google</a:t>
            </a:r>
          </a:p>
          <a:p>
            <a:r>
              <a:rPr lang="en-US" dirty="0"/>
              <a:t>Tim Wilson, </a:t>
            </a:r>
            <a:r>
              <a:rPr lang="en-US" dirty="0" smtClean="0"/>
              <a:t>SAS</a:t>
            </a:r>
            <a:endParaRPr lang="en-US" dirty="0"/>
          </a:p>
        </p:txBody>
      </p:sp>
    </p:spTree>
    <p:extLst>
      <p:ext uri="{BB962C8B-B14F-4D97-AF65-F5344CB8AC3E}">
        <p14:creationId xmlns:p14="http://schemas.microsoft.com/office/powerpoint/2010/main" val="30468384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1"/>
            <a:ext cx="7434470" cy="1120187"/>
          </a:xfrm>
        </p:spPr>
        <p:txBody>
          <a:bodyPr>
            <a:normAutofit fontScale="90000"/>
          </a:bodyPr>
          <a:lstStyle/>
          <a:p>
            <a:r>
              <a:rPr lang="en-US" dirty="0" smtClean="0"/>
              <a:t>PANEL </a:t>
            </a:r>
            <a:r>
              <a:rPr lang="en-US" dirty="0"/>
              <a:t>Q&amp;A</a:t>
            </a:r>
            <a:br>
              <a:rPr lang="en-US" dirty="0"/>
            </a:br>
            <a:r>
              <a:rPr lang="en-US" sz="2900" dirty="0"/>
              <a:t>Moderated by Russ Slifer</a:t>
            </a:r>
          </a:p>
        </p:txBody>
      </p:sp>
      <p:sp>
        <p:nvSpPr>
          <p:cNvPr id="4" name="Slide Number Placeholder 3"/>
          <p:cNvSpPr>
            <a:spLocks noGrp="1"/>
          </p:cNvSpPr>
          <p:nvPr>
            <p:ph type="sldNum" sz="quarter" idx="12"/>
          </p:nvPr>
        </p:nvSpPr>
        <p:spPr/>
        <p:txBody>
          <a:bodyPr/>
          <a:lstStyle/>
          <a:p>
            <a:fld id="{92DA454B-C859-4892-B9FA-68B588C9F547}" type="slidenum">
              <a:rPr lang="en-US" smtClean="0"/>
              <a:t>153</a:t>
            </a:fld>
            <a:endParaRPr lang="en-US" dirty="0"/>
          </a:p>
        </p:txBody>
      </p:sp>
      <p:sp>
        <p:nvSpPr>
          <p:cNvPr id="3" name="Content Placeholder 2"/>
          <p:cNvSpPr>
            <a:spLocks noGrp="1"/>
          </p:cNvSpPr>
          <p:nvPr>
            <p:ph idx="1"/>
          </p:nvPr>
        </p:nvSpPr>
        <p:spPr>
          <a:xfrm>
            <a:off x="508000" y="1793631"/>
            <a:ext cx="9144000" cy="3404381"/>
          </a:xfrm>
        </p:spPr>
        <p:txBody>
          <a:bodyPr>
            <a:normAutofit fontScale="77500" lnSpcReduction="20000"/>
          </a:bodyPr>
          <a:lstStyle/>
          <a:p>
            <a:r>
              <a:rPr lang="en-US" dirty="0"/>
              <a:t>Rick Nydegger, Workman Nydegger</a:t>
            </a:r>
          </a:p>
          <a:p>
            <a:r>
              <a:rPr lang="en-US" dirty="0"/>
              <a:t>Kevin Noonan, MBHB</a:t>
            </a:r>
          </a:p>
          <a:p>
            <a:r>
              <a:rPr lang="en-US" dirty="0"/>
              <a:t>Bill Bunker, Knobbe </a:t>
            </a:r>
            <a:r>
              <a:rPr lang="en-US" dirty="0" smtClean="0"/>
              <a:t>Martens</a:t>
            </a:r>
            <a:endParaRPr lang="en-US" dirty="0"/>
          </a:p>
          <a:p>
            <a:r>
              <a:rPr lang="en-US" dirty="0"/>
              <a:t>Laura Sheridan, Google</a:t>
            </a:r>
          </a:p>
          <a:p>
            <a:r>
              <a:rPr lang="en-US" dirty="0"/>
              <a:t>Tim Wilson, SAS</a:t>
            </a:r>
          </a:p>
          <a:p>
            <a:endParaRPr lang="en-US" dirty="0"/>
          </a:p>
          <a:p>
            <a:pPr>
              <a:buFont typeface="Wingdings" panose="05000000000000000000" pitchFamily="2" charset="2"/>
              <a:buChar char="v"/>
            </a:pPr>
            <a:r>
              <a:rPr lang="en-US" dirty="0"/>
              <a:t>send your </a:t>
            </a:r>
            <a:r>
              <a:rPr lang="en-US" dirty="0" smtClean="0"/>
              <a:t>questions and comments in to </a:t>
            </a:r>
            <a:r>
              <a:rPr lang="en-US" dirty="0"/>
              <a:t>the Symposium via email at </a:t>
            </a:r>
            <a:r>
              <a:rPr lang="en-US" dirty="0">
                <a:solidFill>
                  <a:srgbClr val="164469"/>
                </a:solidFill>
                <a:hlinkClick r:id="rId2"/>
              </a:rPr>
              <a:t>PatentQualityEventParticipationBox@uspto.gov</a:t>
            </a:r>
            <a:endParaRPr lang="en-US" dirty="0"/>
          </a:p>
        </p:txBody>
      </p:sp>
    </p:spTree>
    <p:extLst>
      <p:ext uri="{BB962C8B-B14F-4D97-AF65-F5344CB8AC3E}">
        <p14:creationId xmlns:p14="http://schemas.microsoft.com/office/powerpoint/2010/main" val="39792161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5" y="1277209"/>
            <a:ext cx="8636000" cy="1225021"/>
          </a:xfrm>
        </p:spPr>
        <p:txBody>
          <a:bodyPr>
            <a:normAutofit/>
          </a:bodyPr>
          <a:lstStyle/>
          <a:p>
            <a:r>
              <a:rPr lang="en-US" sz="3200" dirty="0" smtClean="0"/>
              <a:t>CLOSING REMARKS</a:t>
            </a:r>
            <a:endParaRPr lang="en-US" sz="3200" dirty="0"/>
          </a:p>
        </p:txBody>
      </p:sp>
      <p:sp>
        <p:nvSpPr>
          <p:cNvPr id="3" name="Content Placeholder 2"/>
          <p:cNvSpPr>
            <a:spLocks noGrp="1"/>
          </p:cNvSpPr>
          <p:nvPr>
            <p:ph type="subTitle" idx="1"/>
          </p:nvPr>
        </p:nvSpPr>
        <p:spPr>
          <a:xfrm>
            <a:off x="3486348" y="2208298"/>
            <a:ext cx="6165652" cy="1460500"/>
          </a:xfrm>
        </p:spPr>
        <p:txBody>
          <a:bodyPr>
            <a:normAutofit fontScale="77500" lnSpcReduction="20000"/>
          </a:bodyPr>
          <a:lstStyle/>
          <a:p>
            <a:r>
              <a:rPr lang="en-US" sz="4100" b="1" dirty="0" smtClean="0">
                <a:solidFill>
                  <a:srgbClr val="164469"/>
                </a:solidFill>
              </a:rPr>
              <a:t>Drew Hirshfeld</a:t>
            </a:r>
            <a:endParaRPr lang="en-US" sz="4100" b="1" dirty="0">
              <a:solidFill>
                <a:srgbClr val="164469"/>
              </a:solidFill>
            </a:endParaRPr>
          </a:p>
          <a:p>
            <a:r>
              <a:rPr lang="en-US" dirty="0">
                <a:solidFill>
                  <a:srgbClr val="164469"/>
                </a:solidFill>
              </a:rPr>
              <a:t>Commissioner for Patents</a:t>
            </a:r>
          </a:p>
          <a:p>
            <a:r>
              <a:rPr lang="en-US" dirty="0">
                <a:solidFill>
                  <a:srgbClr val="164469"/>
                </a:solidFill>
              </a:rPr>
              <a:t>United States Patent and Trademark Office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388" y="1744570"/>
            <a:ext cx="1828804" cy="1828804"/>
          </a:xfrm>
          <a:prstGeom prst="rect">
            <a:avLst/>
          </a:prstGeom>
        </p:spPr>
      </p:pic>
    </p:spTree>
    <p:extLst>
      <p:ext uri="{BB962C8B-B14F-4D97-AF65-F5344CB8AC3E}">
        <p14:creationId xmlns:p14="http://schemas.microsoft.com/office/powerpoint/2010/main" val="16285814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8191499" cy="1438078"/>
          </a:xfrm>
        </p:spPr>
        <p:txBody>
          <a:bodyPr>
            <a:normAutofit/>
          </a:bodyPr>
          <a:lstStyle/>
          <a:p>
            <a:r>
              <a:rPr lang="en-US" dirty="0" smtClean="0"/>
              <a:t>Long-term Commitment to Enhancing Patent Quality</a:t>
            </a:r>
            <a:endParaRPr lang="en-US" dirty="0"/>
          </a:p>
        </p:txBody>
      </p:sp>
      <p:sp>
        <p:nvSpPr>
          <p:cNvPr id="5" name="Subtitle 4"/>
          <p:cNvSpPr>
            <a:spLocks noGrp="1"/>
          </p:cNvSpPr>
          <p:nvPr>
            <p:ph idx="1"/>
          </p:nvPr>
        </p:nvSpPr>
        <p:spPr>
          <a:xfrm>
            <a:off x="508000" y="2032794"/>
            <a:ext cx="8334159" cy="3264694"/>
          </a:xfrm>
        </p:spPr>
        <p:txBody>
          <a:bodyPr>
            <a:normAutofit fontScale="77500" lnSpcReduction="20000"/>
          </a:bodyPr>
          <a:lstStyle/>
          <a:p>
            <a:r>
              <a:rPr lang="en-US" sz="3900" dirty="0" smtClean="0"/>
              <a:t>Enhanced Patent Quality Initiative</a:t>
            </a:r>
          </a:p>
          <a:p>
            <a:pPr indent="0">
              <a:buNone/>
            </a:pPr>
            <a:r>
              <a:rPr lang="en-US" sz="3100" dirty="0">
                <a:hlinkClick r:id="rId3"/>
              </a:rPr>
              <a:t>http://www.uspto.gov/patent/initiatives/enhanced-patent-quality-initiative-0</a:t>
            </a:r>
            <a:endParaRPr lang="en-US" sz="3100" dirty="0" smtClean="0">
              <a:hlinkClick r:id="rId3"/>
            </a:endParaRPr>
          </a:p>
          <a:p>
            <a:endParaRPr lang="en-US" sz="1700" dirty="0" smtClean="0">
              <a:hlinkClick r:id="rId3"/>
            </a:endParaRPr>
          </a:p>
          <a:p>
            <a:r>
              <a:rPr lang="en-US" sz="3900" dirty="0" smtClean="0"/>
              <a:t>Patents Initiatives</a:t>
            </a:r>
            <a:endParaRPr lang="en-US" sz="3900" dirty="0" smtClean="0">
              <a:hlinkClick r:id="rId3"/>
            </a:endParaRPr>
          </a:p>
          <a:p>
            <a:pPr indent="0">
              <a:buNone/>
            </a:pPr>
            <a:r>
              <a:rPr lang="en-US" sz="3100" dirty="0">
                <a:hlinkClick r:id="rId3"/>
              </a:rPr>
              <a:t>http://www.uspto.gov/patent/initiatives</a:t>
            </a:r>
          </a:p>
          <a:p>
            <a:endParaRPr lang="en-US" sz="1700" dirty="0" smtClean="0">
              <a:hlinkClick r:id="rId3"/>
            </a:endParaRPr>
          </a:p>
          <a:p>
            <a:r>
              <a:rPr lang="en-US" sz="3900" dirty="0" smtClean="0"/>
              <a:t>Contact Us</a:t>
            </a:r>
          </a:p>
          <a:p>
            <a:pPr indent="0">
              <a:buNone/>
            </a:pPr>
            <a:r>
              <a:rPr lang="en-US" sz="3100" dirty="0" smtClean="0">
                <a:hlinkClick r:id="rId3"/>
              </a:rPr>
              <a:t>WorldClassPatentQuality@uspto.gov</a:t>
            </a:r>
            <a:endParaRPr lang="en-US" sz="3100" dirty="0" smtClean="0"/>
          </a:p>
          <a:p>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t>155</a:t>
            </a:fld>
            <a:endParaRPr lang="en-US" dirty="0"/>
          </a:p>
        </p:txBody>
      </p:sp>
    </p:spTree>
    <p:extLst>
      <p:ext uri="{BB962C8B-B14F-4D97-AF65-F5344CB8AC3E}">
        <p14:creationId xmlns:p14="http://schemas.microsoft.com/office/powerpoint/2010/main" val="7659168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683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183066"/>
            <a:ext cx="7434470" cy="884058"/>
          </a:xfrm>
        </p:spPr>
        <p:txBody>
          <a:bodyPr>
            <a:normAutofit fontScale="90000"/>
          </a:bodyPr>
          <a:lstStyle/>
          <a:p>
            <a:r>
              <a:rPr lang="en-US" dirty="0" smtClean="0"/>
              <a:t>Office of International Patent Cooperation (OIPC)</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16</a:t>
            </a:fld>
            <a:endParaRPr lang="en-US" dirty="0">
              <a:solidFill>
                <a:prstClr val="black">
                  <a:tint val="75000"/>
                </a:prstClr>
              </a:solidFill>
            </a:endParaRPr>
          </a:p>
        </p:txBody>
      </p:sp>
      <p:grpSp>
        <p:nvGrpSpPr>
          <p:cNvPr id="5" name="Group 4"/>
          <p:cNvGrpSpPr/>
          <p:nvPr/>
        </p:nvGrpSpPr>
        <p:grpSpPr>
          <a:xfrm>
            <a:off x="1279329" y="2215031"/>
            <a:ext cx="6800353" cy="3407798"/>
            <a:chOff x="1122680" y="2057400"/>
            <a:chExt cx="6878320" cy="3657600"/>
          </a:xfrm>
        </p:grpSpPr>
        <p:cxnSp>
          <p:nvCxnSpPr>
            <p:cNvPr id="6" name="Straight Connector 5"/>
            <p:cNvCxnSpPr>
              <a:stCxn id="25" idx="1"/>
            </p:cNvCxnSpPr>
            <p:nvPr/>
          </p:nvCxnSpPr>
          <p:spPr bwMode="auto">
            <a:xfrm>
              <a:off x="4453255" y="2819400"/>
              <a:ext cx="0" cy="152399"/>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Snip Single Corner Rectangle 6"/>
            <p:cNvSpPr/>
            <p:nvPr/>
          </p:nvSpPr>
          <p:spPr bwMode="auto">
            <a:xfrm>
              <a:off x="1122680" y="3581400"/>
              <a:ext cx="1600200" cy="2133600"/>
            </a:xfrm>
            <a:prstGeom prst="snip1Rect">
              <a:avLst/>
            </a:prstGeom>
            <a:gradFill flip="none" rotWithShape="1">
              <a:gsLst>
                <a:gs pos="0">
                  <a:srgbClr val="C1AE9B">
                    <a:alpha val="62000"/>
                  </a:srgbClr>
                </a:gs>
                <a:gs pos="100000">
                  <a:schemeClr val="bg1"/>
                </a:gs>
              </a:gsLst>
              <a:path path="circle">
                <a:fillToRect l="50000" t="50000" r="50000" b="50000"/>
              </a:path>
              <a:tileRect/>
            </a:gradFill>
            <a:ln w="19050" cap="flat" cmpd="sng" algn="ctr">
              <a:solidFill>
                <a:schemeClr val="tx1"/>
              </a:solidFill>
              <a:prstDash val="solid"/>
              <a:round/>
              <a:headEnd type="none" w="med" len="med"/>
              <a:tailEnd type="none" w="med" len="med"/>
            </a:ln>
            <a:effectLst>
              <a:reflection blurRad="6350" stA="12000" endPos="38500" dist="50800" dir="5400000" sy="-100000" algn="bl" rotWithShape="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1400" b="1" i="1" dirty="0" smtClean="0">
                <a:solidFill>
                  <a:prstClr val="black"/>
                </a:solidFill>
                <a:latin typeface="Arial" charset="0"/>
              </a:endParaRPr>
            </a:p>
            <a:p>
              <a:pPr algn="ctr" defTabSz="914400" fontAlgn="base">
                <a:spcBef>
                  <a:spcPct val="0"/>
                </a:spcBef>
                <a:spcAft>
                  <a:spcPct val="0"/>
                </a:spcAft>
              </a:pPr>
              <a:endParaRPr lang="en-US" sz="1400" dirty="0">
                <a:solidFill>
                  <a:prstClr val="black"/>
                </a:solidFill>
              </a:endParaRPr>
            </a:p>
            <a:p>
              <a:pPr algn="ctr" defTabSz="914400" fontAlgn="base">
                <a:spcBef>
                  <a:spcPct val="0"/>
                </a:spcBef>
                <a:spcAft>
                  <a:spcPct val="0"/>
                </a:spcAft>
              </a:pPr>
              <a:r>
                <a:rPr lang="en-US" sz="1400" b="1" i="1" dirty="0" smtClean="0">
                  <a:solidFill>
                    <a:prstClr val="black"/>
                  </a:solidFill>
                  <a:latin typeface="Arial" charset="0"/>
                </a:rPr>
                <a:t>Develop office processes to assist in global worksharing</a:t>
              </a:r>
            </a:p>
          </p:txBody>
        </p:sp>
        <p:sp>
          <p:nvSpPr>
            <p:cNvPr id="8" name="Right Triangle 7"/>
            <p:cNvSpPr/>
            <p:nvPr/>
          </p:nvSpPr>
          <p:spPr bwMode="auto">
            <a:xfrm>
              <a:off x="2451100" y="3577590"/>
              <a:ext cx="272978" cy="272978"/>
            </a:xfrm>
            <a:prstGeom prst="rtTriangle">
              <a:avLst/>
            </a:prstGeom>
            <a:solidFill>
              <a:srgbClr val="FFCC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i="1" dirty="0" smtClean="0">
                <a:solidFill>
                  <a:srgbClr val="FF0000"/>
                </a:solidFill>
                <a:latin typeface="Arial" charset="0"/>
              </a:endParaRPr>
            </a:p>
          </p:txBody>
        </p:sp>
        <p:sp>
          <p:nvSpPr>
            <p:cNvPr id="9" name="Snip Single Corner Rectangle 8"/>
            <p:cNvSpPr/>
            <p:nvPr/>
          </p:nvSpPr>
          <p:spPr bwMode="auto">
            <a:xfrm>
              <a:off x="2882053" y="3581400"/>
              <a:ext cx="1600200" cy="2133600"/>
            </a:xfrm>
            <a:prstGeom prst="snip1Rect">
              <a:avLst/>
            </a:prstGeom>
            <a:gradFill flip="none" rotWithShape="1">
              <a:gsLst>
                <a:gs pos="0">
                  <a:srgbClr val="C1AE9B">
                    <a:alpha val="62000"/>
                  </a:srgbClr>
                </a:gs>
                <a:gs pos="100000">
                  <a:schemeClr val="bg1"/>
                </a:gs>
              </a:gsLst>
              <a:path path="circle">
                <a:fillToRect l="50000" t="50000" r="50000" b="50000"/>
              </a:path>
              <a:tileRect/>
            </a:gradFill>
            <a:ln w="19050" cap="flat" cmpd="sng" algn="ctr">
              <a:solidFill>
                <a:schemeClr val="tx1"/>
              </a:solidFill>
              <a:prstDash val="solid"/>
              <a:round/>
              <a:headEnd type="none" w="med" len="med"/>
              <a:tailEnd type="none" w="med" len="med"/>
            </a:ln>
            <a:effectLst>
              <a:reflection blurRad="6350" stA="12000" endPos="38500" dist="50800" dir="5400000" sy="-100000" algn="bl" rotWithShape="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1400" b="1" i="1" dirty="0" smtClean="0">
                <a:solidFill>
                  <a:prstClr val="black"/>
                </a:solidFill>
                <a:latin typeface="Arial" charset="0"/>
              </a:endParaRPr>
            </a:p>
            <a:p>
              <a:pPr algn="ctr" defTabSz="914400" fontAlgn="base">
                <a:spcBef>
                  <a:spcPct val="0"/>
                </a:spcBef>
                <a:spcAft>
                  <a:spcPct val="0"/>
                </a:spcAft>
              </a:pPr>
              <a:endParaRPr lang="en-US" sz="1400" dirty="0">
                <a:solidFill>
                  <a:prstClr val="black"/>
                </a:solidFill>
              </a:endParaRPr>
            </a:p>
            <a:p>
              <a:pPr algn="ctr" defTabSz="914400" fontAlgn="base">
                <a:spcBef>
                  <a:spcPct val="0"/>
                </a:spcBef>
                <a:spcAft>
                  <a:spcPct val="0"/>
                </a:spcAft>
              </a:pPr>
              <a:r>
                <a:rPr lang="en-US" sz="1400" b="1" i="1" dirty="0" smtClean="0">
                  <a:solidFill>
                    <a:prstClr val="black"/>
                  </a:solidFill>
                  <a:latin typeface="Arial" charset="0"/>
                </a:rPr>
                <a:t>Increase efficiency of applicant processes to improve global worksharing</a:t>
              </a:r>
            </a:p>
          </p:txBody>
        </p:sp>
        <p:sp>
          <p:nvSpPr>
            <p:cNvPr id="10" name="Snip Single Corner Rectangle 9"/>
            <p:cNvSpPr/>
            <p:nvPr/>
          </p:nvSpPr>
          <p:spPr bwMode="auto">
            <a:xfrm>
              <a:off x="4641426" y="3581400"/>
              <a:ext cx="1600200" cy="2133600"/>
            </a:xfrm>
            <a:prstGeom prst="snip1Rect">
              <a:avLst/>
            </a:prstGeom>
            <a:gradFill flip="none" rotWithShape="1">
              <a:gsLst>
                <a:gs pos="0">
                  <a:srgbClr val="C1AE9B">
                    <a:alpha val="62000"/>
                  </a:srgbClr>
                </a:gs>
                <a:gs pos="100000">
                  <a:schemeClr val="bg1"/>
                </a:gs>
              </a:gsLst>
              <a:path path="circle">
                <a:fillToRect l="50000" t="50000" r="50000" b="50000"/>
              </a:path>
              <a:tileRect/>
            </a:gradFill>
            <a:ln w="19050" cap="flat" cmpd="sng" algn="ctr">
              <a:solidFill>
                <a:schemeClr val="tx1"/>
              </a:solidFill>
              <a:prstDash val="solid"/>
              <a:round/>
              <a:headEnd type="none" w="med" len="med"/>
              <a:tailEnd type="none" w="med" len="med"/>
            </a:ln>
            <a:effectLst>
              <a:reflection blurRad="6350" stA="12000" endPos="38500" dist="50800" dir="5400000" sy="-100000" algn="bl" rotWithShape="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1400" dirty="0" smtClean="0">
                <a:solidFill>
                  <a:prstClr val="black"/>
                </a:solidFill>
              </a:endParaRPr>
            </a:p>
            <a:p>
              <a:pPr algn="ctr" defTabSz="914400" fontAlgn="base">
                <a:spcBef>
                  <a:spcPct val="0"/>
                </a:spcBef>
                <a:spcAft>
                  <a:spcPct val="0"/>
                </a:spcAft>
              </a:pPr>
              <a:endParaRPr lang="en-US" sz="1400" dirty="0">
                <a:solidFill>
                  <a:prstClr val="black"/>
                </a:solidFill>
              </a:endParaRPr>
            </a:p>
            <a:p>
              <a:pPr algn="ctr" defTabSz="914400" fontAlgn="base">
                <a:spcBef>
                  <a:spcPct val="0"/>
                </a:spcBef>
                <a:spcAft>
                  <a:spcPct val="0"/>
                </a:spcAft>
              </a:pPr>
              <a:r>
                <a:rPr lang="en-US" sz="1400" b="1" i="1" dirty="0" smtClean="0">
                  <a:solidFill>
                    <a:prstClr val="black"/>
                  </a:solidFill>
                </a:rPr>
                <a:t>Resolve legal issues hindering global worksharing</a:t>
              </a:r>
              <a:endParaRPr lang="en-US" sz="1400" b="1" i="1" dirty="0" smtClean="0">
                <a:solidFill>
                  <a:prstClr val="black"/>
                </a:solidFill>
                <a:latin typeface="Arial" charset="0"/>
              </a:endParaRPr>
            </a:p>
          </p:txBody>
        </p:sp>
        <p:sp>
          <p:nvSpPr>
            <p:cNvPr id="11" name="Snip Single Corner Rectangle 10"/>
            <p:cNvSpPr/>
            <p:nvPr/>
          </p:nvSpPr>
          <p:spPr bwMode="auto">
            <a:xfrm>
              <a:off x="6400800" y="3581400"/>
              <a:ext cx="1600200" cy="2133600"/>
            </a:xfrm>
            <a:prstGeom prst="snip1Rect">
              <a:avLst/>
            </a:prstGeom>
            <a:gradFill flip="none" rotWithShape="1">
              <a:gsLst>
                <a:gs pos="0">
                  <a:srgbClr val="C1AE9B">
                    <a:alpha val="62000"/>
                  </a:srgbClr>
                </a:gs>
                <a:gs pos="100000">
                  <a:schemeClr val="bg1"/>
                </a:gs>
              </a:gsLst>
              <a:path path="circle">
                <a:fillToRect l="50000" t="50000" r="50000" b="50000"/>
              </a:path>
              <a:tileRect/>
            </a:gradFill>
            <a:ln w="19050" cap="flat" cmpd="sng" algn="ctr">
              <a:solidFill>
                <a:schemeClr val="tx1"/>
              </a:solidFill>
              <a:prstDash val="solid"/>
              <a:round/>
              <a:headEnd type="none" w="med" len="med"/>
              <a:tailEnd type="none" w="med" len="med"/>
            </a:ln>
            <a:effectLst>
              <a:reflection blurRad="6350" stA="12000" endPos="38500" dist="50800" dir="5400000" sy="-100000" algn="bl" rotWithShape="0"/>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1400" b="1" i="1" dirty="0" smtClean="0">
                <a:solidFill>
                  <a:prstClr val="black"/>
                </a:solidFill>
                <a:latin typeface="Arial" charset="0"/>
              </a:endParaRPr>
            </a:p>
            <a:p>
              <a:pPr algn="ctr" defTabSz="914400" fontAlgn="base">
                <a:spcBef>
                  <a:spcPct val="0"/>
                </a:spcBef>
                <a:spcAft>
                  <a:spcPct val="0"/>
                </a:spcAft>
              </a:pPr>
              <a:endParaRPr lang="en-US" sz="1400" dirty="0">
                <a:solidFill>
                  <a:prstClr val="black"/>
                </a:solidFill>
              </a:endParaRPr>
            </a:p>
            <a:p>
              <a:pPr algn="ctr" defTabSz="914400" fontAlgn="base">
                <a:spcBef>
                  <a:spcPct val="0"/>
                </a:spcBef>
                <a:spcAft>
                  <a:spcPct val="0"/>
                </a:spcAft>
              </a:pPr>
              <a:r>
                <a:rPr lang="en-US" sz="1400" b="1" i="1" dirty="0" smtClean="0">
                  <a:solidFill>
                    <a:prstClr val="black"/>
                  </a:solidFill>
                  <a:latin typeface="Arial" charset="0"/>
                </a:rPr>
                <a:t>Provide IT solutions to enhance global worksharing</a:t>
              </a:r>
            </a:p>
          </p:txBody>
        </p:sp>
        <p:grpSp>
          <p:nvGrpSpPr>
            <p:cNvPr id="12" name="Group 11"/>
            <p:cNvGrpSpPr/>
            <p:nvPr/>
          </p:nvGrpSpPr>
          <p:grpSpPr>
            <a:xfrm>
              <a:off x="2286000" y="2057400"/>
              <a:ext cx="4334510" cy="762000"/>
              <a:chOff x="2447290" y="2286000"/>
              <a:chExt cx="4334510" cy="762000"/>
            </a:xfrm>
          </p:grpSpPr>
          <p:sp>
            <p:nvSpPr>
              <p:cNvPr id="25" name="Snip Single Corner Rectangle 24"/>
              <p:cNvSpPr/>
              <p:nvPr/>
            </p:nvSpPr>
            <p:spPr bwMode="auto">
              <a:xfrm>
                <a:off x="2447290" y="2286000"/>
                <a:ext cx="4334510" cy="762000"/>
              </a:xfrm>
              <a:prstGeom prst="snip1Rect">
                <a:avLst>
                  <a:gd name="adj" fmla="val 35989"/>
                </a:avLst>
              </a:prstGeom>
              <a:gradFill flip="none" rotWithShape="1">
                <a:gsLst>
                  <a:gs pos="0">
                    <a:srgbClr val="C1AE9B">
                      <a:alpha val="62000"/>
                    </a:srgbClr>
                  </a:gs>
                  <a:gs pos="100000">
                    <a:schemeClr val="bg1"/>
                  </a:gs>
                </a:gsLst>
                <a:path path="circle">
                  <a:fillToRect l="50000" t="50000" r="50000" b="50000"/>
                </a:path>
                <a:tileRect/>
              </a:grad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b="1" i="1" dirty="0" smtClean="0">
                    <a:solidFill>
                      <a:prstClr val="black"/>
                    </a:solidFill>
                  </a:rPr>
                  <a:t>     Improving Global Worksharing</a:t>
                </a:r>
              </a:p>
              <a:p>
                <a:pPr algn="ctr" defTabSz="914400" fontAlgn="base">
                  <a:spcBef>
                    <a:spcPct val="0"/>
                  </a:spcBef>
                  <a:spcAft>
                    <a:spcPct val="0"/>
                  </a:spcAft>
                </a:pPr>
                <a:endParaRPr lang="en-US" sz="600" b="1" i="1" dirty="0" smtClean="0">
                  <a:solidFill>
                    <a:prstClr val="black"/>
                  </a:solidFill>
                </a:endParaRPr>
              </a:p>
            </p:txBody>
          </p:sp>
          <p:sp>
            <p:nvSpPr>
              <p:cNvPr id="26" name="Right Triangle 25"/>
              <p:cNvSpPr/>
              <p:nvPr/>
            </p:nvSpPr>
            <p:spPr bwMode="auto">
              <a:xfrm>
                <a:off x="6501130" y="2286000"/>
                <a:ext cx="280670" cy="280670"/>
              </a:xfrm>
              <a:prstGeom prst="rtTriangle">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i="1" dirty="0" smtClean="0">
                  <a:solidFill>
                    <a:srgbClr val="FF0000"/>
                  </a:solidFill>
                  <a:latin typeface="Arial" charset="0"/>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890" y="2547940"/>
                <a:ext cx="296863" cy="314719"/>
              </a:xfrm>
              <a:prstGeom prst="rect">
                <a:avLst/>
              </a:prstGeom>
            </p:spPr>
          </p:pic>
        </p:grpSp>
        <p:sp>
          <p:nvSpPr>
            <p:cNvPr id="13" name="Right Triangle 12"/>
            <p:cNvSpPr/>
            <p:nvPr/>
          </p:nvSpPr>
          <p:spPr bwMode="auto">
            <a:xfrm>
              <a:off x="4209275" y="3581400"/>
              <a:ext cx="272978" cy="272978"/>
            </a:xfrm>
            <a:prstGeom prst="rtTriangle">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i="1" dirty="0" smtClean="0">
                <a:solidFill>
                  <a:srgbClr val="FF0000"/>
                </a:solidFill>
                <a:latin typeface="Arial" charset="0"/>
              </a:endParaRPr>
            </a:p>
          </p:txBody>
        </p:sp>
        <p:sp>
          <p:nvSpPr>
            <p:cNvPr id="14" name="Right Triangle 13"/>
            <p:cNvSpPr/>
            <p:nvPr/>
          </p:nvSpPr>
          <p:spPr bwMode="auto">
            <a:xfrm>
              <a:off x="5968648" y="3577590"/>
              <a:ext cx="272978" cy="272978"/>
            </a:xfrm>
            <a:prstGeom prst="rtTriangl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i="1" dirty="0" smtClean="0">
                <a:solidFill>
                  <a:srgbClr val="FF0000"/>
                </a:solidFill>
                <a:latin typeface="Arial" charset="0"/>
              </a:endParaRPr>
            </a:p>
          </p:txBody>
        </p:sp>
        <p:sp>
          <p:nvSpPr>
            <p:cNvPr id="15" name="Right Triangle 14"/>
            <p:cNvSpPr/>
            <p:nvPr/>
          </p:nvSpPr>
          <p:spPr bwMode="auto">
            <a:xfrm>
              <a:off x="7728022" y="3577590"/>
              <a:ext cx="272978" cy="272978"/>
            </a:xfrm>
            <a:prstGeom prst="rtTriangle">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i="1" dirty="0" smtClean="0">
                <a:solidFill>
                  <a:srgbClr val="FF0000"/>
                </a:solidFill>
                <a:latin typeface="Arial" charset="0"/>
              </a:endParaRPr>
            </a:p>
          </p:txBody>
        </p:sp>
        <p:cxnSp>
          <p:nvCxnSpPr>
            <p:cNvPr id="16" name="Elbow Connector 15"/>
            <p:cNvCxnSpPr/>
            <p:nvPr/>
          </p:nvCxnSpPr>
          <p:spPr bwMode="auto">
            <a:xfrm rot="16200000" flipV="1">
              <a:off x="6130290" y="3028950"/>
              <a:ext cx="533400" cy="419100"/>
            </a:xfrm>
            <a:prstGeom prst="bentConnector3">
              <a:avLst>
                <a:gd name="adj1" fmla="val 50000"/>
              </a:avLst>
            </a:prstGeom>
            <a:solidFill>
              <a:schemeClr val="accent1"/>
            </a:solidFill>
            <a:ln w="28575" cap="flat" cmpd="sng" algn="ctr">
              <a:solidFill>
                <a:schemeClr val="bg1">
                  <a:lumMod val="50000"/>
                </a:schemeClr>
              </a:solidFill>
              <a:prstDash val="solid"/>
              <a:round/>
              <a:headEnd type="triangle" w="lg"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Elbow Connector 16"/>
            <p:cNvCxnSpPr/>
            <p:nvPr/>
          </p:nvCxnSpPr>
          <p:spPr bwMode="auto">
            <a:xfrm rot="5400000" flipH="1" flipV="1">
              <a:off x="2226310" y="3028949"/>
              <a:ext cx="533400" cy="419100"/>
            </a:xfrm>
            <a:prstGeom prst="bentConnector3">
              <a:avLst>
                <a:gd name="adj1" fmla="val 50000"/>
              </a:avLst>
            </a:prstGeom>
            <a:solidFill>
              <a:schemeClr val="accent1"/>
            </a:solidFill>
            <a:ln w="28575" cap="flat" cmpd="sng" algn="ctr">
              <a:solidFill>
                <a:schemeClr val="bg1">
                  <a:lumMod val="50000"/>
                </a:schemeClr>
              </a:solidFill>
              <a:prstDash val="solid"/>
              <a:round/>
              <a:headEnd type="triangle" w="lg"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lbow Connector 17"/>
            <p:cNvCxnSpPr/>
            <p:nvPr/>
          </p:nvCxnSpPr>
          <p:spPr bwMode="auto">
            <a:xfrm rot="5400000" flipH="1" flipV="1">
              <a:off x="3476625" y="3133724"/>
              <a:ext cx="533400" cy="209550"/>
            </a:xfrm>
            <a:prstGeom prst="bentConnector3">
              <a:avLst>
                <a:gd name="adj1" fmla="val 50000"/>
              </a:avLst>
            </a:prstGeom>
            <a:solidFill>
              <a:schemeClr val="accent1"/>
            </a:solidFill>
            <a:ln w="28575" cap="flat" cmpd="sng" algn="ctr">
              <a:solidFill>
                <a:schemeClr val="bg1">
                  <a:lumMod val="50000"/>
                </a:schemeClr>
              </a:solidFill>
              <a:prstDash val="solid"/>
              <a:round/>
              <a:headEnd type="triangle" w="lg"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Elbow Connector 18"/>
            <p:cNvCxnSpPr/>
            <p:nvPr/>
          </p:nvCxnSpPr>
          <p:spPr bwMode="auto">
            <a:xfrm rot="16200000" flipV="1">
              <a:off x="4878206" y="3133724"/>
              <a:ext cx="533400" cy="209550"/>
            </a:xfrm>
            <a:prstGeom prst="bentConnector3">
              <a:avLst>
                <a:gd name="adj1" fmla="val 50000"/>
              </a:avLst>
            </a:prstGeom>
            <a:solidFill>
              <a:schemeClr val="accent1"/>
            </a:solidFill>
            <a:ln w="28575" cap="flat" cmpd="sng" algn="ctr">
              <a:solidFill>
                <a:schemeClr val="bg1">
                  <a:lumMod val="50000"/>
                </a:schemeClr>
              </a:solidFill>
              <a:prstDash val="solid"/>
              <a:round/>
              <a:headEnd type="triangle" w="lg"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2687320" y="2971799"/>
              <a:ext cx="3515819" cy="0"/>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r="85001"/>
            <a:stretch/>
          </p:blipFill>
          <p:spPr>
            <a:xfrm>
              <a:off x="6987287" y="3689471"/>
              <a:ext cx="427226" cy="412275"/>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5467" r="56044"/>
            <a:stretch/>
          </p:blipFill>
          <p:spPr>
            <a:xfrm>
              <a:off x="1659467" y="3689471"/>
              <a:ext cx="526626" cy="412275"/>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50000" r="24759"/>
            <a:stretch/>
          </p:blipFill>
          <p:spPr>
            <a:xfrm>
              <a:off x="5040131" y="3689471"/>
              <a:ext cx="718967" cy="412275"/>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85383"/>
            <a:stretch/>
          </p:blipFill>
          <p:spPr>
            <a:xfrm>
              <a:off x="3368258" y="3689471"/>
              <a:ext cx="416343" cy="412275"/>
            </a:xfrm>
            <a:prstGeom prst="rect">
              <a:avLst/>
            </a:prstGeom>
          </p:spPr>
        </p:pic>
      </p:grpSp>
      <p:sp>
        <p:nvSpPr>
          <p:cNvPr id="28" name="Content Placeholder 2"/>
          <p:cNvSpPr>
            <a:spLocks noGrp="1"/>
          </p:cNvSpPr>
          <p:nvPr>
            <p:ph idx="1"/>
          </p:nvPr>
        </p:nvSpPr>
        <p:spPr>
          <a:xfrm>
            <a:off x="508001" y="1463639"/>
            <a:ext cx="8711500" cy="1074526"/>
          </a:xfrm>
        </p:spPr>
        <p:txBody>
          <a:bodyPr>
            <a:normAutofit/>
          </a:bodyPr>
          <a:lstStyle/>
          <a:p>
            <a:pPr marL="0" indent="0" algn="ctr" eaLnBrk="1" hangingPunct="1">
              <a:buNone/>
            </a:pPr>
            <a:r>
              <a:rPr lang="en-US" sz="2000" i="1" dirty="0">
                <a:solidFill>
                  <a:schemeClr val="tx2">
                    <a:lumMod val="75000"/>
                  </a:schemeClr>
                </a:solidFill>
              </a:rPr>
              <a:t>I</a:t>
            </a:r>
            <a:r>
              <a:rPr lang="en-US" sz="2000" i="1" dirty="0" smtClean="0">
                <a:solidFill>
                  <a:schemeClr val="tx2">
                    <a:lumMod val="75000"/>
                  </a:schemeClr>
                </a:solidFill>
              </a:rPr>
              <a:t>mprove </a:t>
            </a:r>
            <a:r>
              <a:rPr lang="en-US" sz="2000" i="1" dirty="0">
                <a:solidFill>
                  <a:schemeClr val="tx2">
                    <a:lumMod val="75000"/>
                  </a:schemeClr>
                </a:solidFill>
              </a:rPr>
              <a:t>the quality, efficiency and predictability of patent family prosecution, thereby improving the certainty of global patent </a:t>
            </a:r>
            <a:r>
              <a:rPr lang="en-US" sz="2000" i="1" dirty="0" smtClean="0">
                <a:solidFill>
                  <a:schemeClr val="tx2">
                    <a:lumMod val="75000"/>
                  </a:schemeClr>
                </a:solidFill>
              </a:rPr>
              <a:t>rights </a:t>
            </a:r>
          </a:p>
        </p:txBody>
      </p:sp>
    </p:spTree>
    <p:extLst>
      <p:ext uri="{BB962C8B-B14F-4D97-AF65-F5344CB8AC3E}">
        <p14:creationId xmlns:p14="http://schemas.microsoft.com/office/powerpoint/2010/main" val="3189881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8111214" cy="884058"/>
          </a:xfrm>
        </p:spPr>
        <p:txBody>
          <a:bodyPr>
            <a:noAutofit/>
          </a:bodyPr>
          <a:lstStyle/>
          <a:p>
            <a:r>
              <a:rPr lang="en-US" sz="3900" dirty="0" smtClean="0"/>
              <a:t>Collaborative Search Pilots (CSPs)</a:t>
            </a:r>
            <a:endParaRPr lang="en-US" sz="3900" dirty="0"/>
          </a:p>
        </p:txBody>
      </p:sp>
      <p:sp>
        <p:nvSpPr>
          <p:cNvPr id="3" name="Content Placeholder 2"/>
          <p:cNvSpPr>
            <a:spLocks noGrp="1"/>
          </p:cNvSpPr>
          <p:nvPr>
            <p:ph idx="1"/>
          </p:nvPr>
        </p:nvSpPr>
        <p:spPr>
          <a:xfrm>
            <a:off x="508000" y="1618857"/>
            <a:ext cx="9144000" cy="3347989"/>
          </a:xfrm>
        </p:spPr>
        <p:txBody>
          <a:bodyPr>
            <a:normAutofit fontScale="85000" lnSpcReduction="10000"/>
          </a:bodyPr>
          <a:lstStyle/>
          <a:p>
            <a:r>
              <a:rPr lang="en-US" dirty="0" smtClean="0"/>
              <a:t>Cooperating with JPO and KIPO where search and examination results are shared prior to first action</a:t>
            </a:r>
          </a:p>
          <a:p>
            <a:pPr lvl="1"/>
            <a:r>
              <a:rPr lang="en-US" dirty="0" smtClean="0"/>
              <a:t>JPO:  Search reports contain input from both offices</a:t>
            </a:r>
          </a:p>
          <a:p>
            <a:pPr lvl="1"/>
            <a:r>
              <a:rPr lang="en-US" dirty="0" smtClean="0"/>
              <a:t>KIPO: Search reports sent to applicant independently</a:t>
            </a:r>
          </a:p>
          <a:p>
            <a:r>
              <a:rPr lang="en-US" dirty="0" smtClean="0"/>
              <a:t>Evaluating the difference between consolidating prior art and proposed rejections vs. sending independent views</a:t>
            </a:r>
          </a:p>
          <a:p>
            <a:r>
              <a:rPr lang="en-US" dirty="0" smtClean="0"/>
              <a:t>Determining if examiners benefit from work products from the other offices</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1432650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8866587" cy="884058"/>
          </a:xfrm>
        </p:spPr>
        <p:txBody>
          <a:bodyPr>
            <a:normAutofit/>
          </a:bodyPr>
          <a:lstStyle/>
          <a:p>
            <a:r>
              <a:rPr lang="en-US" sz="3600" dirty="0" smtClean="0"/>
              <a:t>Collaborative Search Pilot: Overview</a:t>
            </a:r>
            <a:endParaRPr lang="en-US" sz="3600" dirty="0"/>
          </a:p>
        </p:txBody>
      </p:sp>
      <p:sp>
        <p:nvSpPr>
          <p:cNvPr id="3" name="Content Placeholder 2"/>
          <p:cNvSpPr>
            <a:spLocks noGrp="1"/>
          </p:cNvSpPr>
          <p:nvPr>
            <p:ph idx="1"/>
          </p:nvPr>
        </p:nvSpPr>
        <p:spPr>
          <a:xfrm>
            <a:off x="570144" y="1597436"/>
            <a:ext cx="9144000" cy="3347989"/>
          </a:xfrm>
        </p:spPr>
        <p:txBody>
          <a:bodyPr>
            <a:normAutofit fontScale="77500" lnSpcReduction="20000"/>
          </a:bodyPr>
          <a:lstStyle/>
          <a:p>
            <a:r>
              <a:rPr lang="en-US" dirty="0" smtClean="0"/>
              <a:t>Based on the First Action Interview (FAI) program</a:t>
            </a:r>
          </a:p>
          <a:p>
            <a:pPr lvl="1"/>
            <a:r>
              <a:rPr lang="en-US" dirty="0" smtClean="0"/>
              <a:t>Claim limitations: 3 independent/20 total</a:t>
            </a:r>
          </a:p>
          <a:p>
            <a:pPr lvl="1"/>
            <a:r>
              <a:rPr lang="en-US" dirty="0" smtClean="0"/>
              <a:t>Claims must correspond</a:t>
            </a:r>
          </a:p>
          <a:p>
            <a:r>
              <a:rPr lang="en-US" dirty="0" smtClean="0"/>
              <a:t>No cost for the petition to enter the pilots</a:t>
            </a:r>
          </a:p>
          <a:p>
            <a:r>
              <a:rPr lang="en-US" dirty="0" smtClean="0"/>
              <a:t>Applications are made special and taken out of turn</a:t>
            </a:r>
          </a:p>
          <a:p>
            <a:r>
              <a:rPr lang="en-US" dirty="0" smtClean="0"/>
              <a:t>Pilots run for 2 years, ending in 2017</a:t>
            </a:r>
          </a:p>
          <a:p>
            <a:r>
              <a:rPr lang="en-US" dirty="0" smtClean="0"/>
              <a:t>Evaluation based on feedback from:</a:t>
            </a:r>
          </a:p>
          <a:p>
            <a:pPr lvl="1"/>
            <a:r>
              <a:rPr lang="en-US" dirty="0" smtClean="0"/>
              <a:t>Examiners – usability of the references</a:t>
            </a:r>
          </a:p>
          <a:p>
            <a:pPr lvl="1"/>
            <a:r>
              <a:rPr lang="en-US" dirty="0" smtClean="0"/>
              <a:t>Applicants – usefulness of the collaborative search</a:t>
            </a:r>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1846777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Collaborative Search Pilot:  Potential </a:t>
            </a:r>
            <a:r>
              <a:rPr lang="en-US" dirty="0"/>
              <a:t>Impacts </a:t>
            </a:r>
          </a:p>
        </p:txBody>
      </p:sp>
      <p:sp>
        <p:nvSpPr>
          <p:cNvPr id="3" name="Content Placeholder 2"/>
          <p:cNvSpPr>
            <a:spLocks noGrp="1"/>
          </p:cNvSpPr>
          <p:nvPr>
            <p:ph idx="1"/>
          </p:nvPr>
        </p:nvSpPr>
        <p:spPr>
          <a:xfrm>
            <a:off x="508000" y="1941995"/>
            <a:ext cx="9144000" cy="3347989"/>
          </a:xfrm>
        </p:spPr>
        <p:txBody>
          <a:bodyPr>
            <a:normAutofit fontScale="92500" lnSpcReduction="20000"/>
          </a:bodyPr>
          <a:lstStyle/>
          <a:p>
            <a:r>
              <a:rPr lang="en-US" dirty="0" smtClean="0"/>
              <a:t>Improved information for decision-making earlier in prosecution:  </a:t>
            </a:r>
          </a:p>
          <a:p>
            <a:pPr lvl="1"/>
            <a:r>
              <a:rPr lang="en-US" dirty="0" smtClean="0"/>
              <a:t>Applicants receive results of both searches conducted in the native language and prior art databases of each office</a:t>
            </a:r>
          </a:p>
          <a:p>
            <a:r>
              <a:rPr lang="en-US" dirty="0"/>
              <a:t>Greater consistency in examination across offices leading to more certainty of IP </a:t>
            </a:r>
            <a:r>
              <a:rPr lang="en-US" dirty="0" smtClean="0"/>
              <a:t>rights</a:t>
            </a:r>
          </a:p>
          <a:p>
            <a:r>
              <a:rPr lang="en-US" dirty="0" smtClean="0"/>
              <a:t>Rapid acquisition of IP rights</a:t>
            </a:r>
            <a:endParaRPr lang="en-US" dirty="0"/>
          </a:p>
          <a:p>
            <a:endParaRPr lang="en-US" dirty="0" smtClean="0"/>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1399883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780004"/>
            <a:ext cx="8636000" cy="1225021"/>
          </a:xfrm>
        </p:spPr>
        <p:txBody>
          <a:bodyPr>
            <a:normAutofit fontScale="90000"/>
          </a:bodyPr>
          <a:lstStyle/>
          <a:p>
            <a:pPr algn="ctr"/>
            <a:r>
              <a:rPr lang="en-US" dirty="0">
                <a:solidFill>
                  <a:srgbClr val="164469"/>
                </a:solidFill>
              </a:rPr>
              <a:t>Patent Quality</a:t>
            </a:r>
            <a:br>
              <a:rPr lang="en-US" dirty="0">
                <a:solidFill>
                  <a:srgbClr val="164469"/>
                </a:solidFill>
              </a:rPr>
            </a:br>
            <a:r>
              <a:rPr lang="en-US" dirty="0">
                <a:solidFill>
                  <a:srgbClr val="164469"/>
                </a:solidFill>
              </a:rPr>
              <a:t>Community Symposium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731" y="320571"/>
            <a:ext cx="2686538" cy="2686538"/>
          </a:xfrm>
          <a:prstGeom prst="rect">
            <a:avLst/>
          </a:prstGeom>
        </p:spPr>
      </p:pic>
    </p:spTree>
    <p:extLst>
      <p:ext uri="{BB962C8B-B14F-4D97-AF65-F5344CB8AC3E}">
        <p14:creationId xmlns:p14="http://schemas.microsoft.com/office/powerpoint/2010/main" val="4176538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Dossier</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20</a:t>
            </a:fld>
            <a:endParaRPr lang="en-US" dirty="0">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796" y="2132248"/>
            <a:ext cx="6345803" cy="3511622"/>
          </a:xfrm>
          <a:prstGeom prst="rect">
            <a:avLst/>
          </a:prstGeom>
        </p:spPr>
      </p:pic>
      <p:sp>
        <p:nvSpPr>
          <p:cNvPr id="7" name="TextBox 6"/>
          <p:cNvSpPr txBox="1"/>
          <p:nvPr/>
        </p:nvSpPr>
        <p:spPr>
          <a:xfrm>
            <a:off x="472715" y="1213857"/>
            <a:ext cx="8270240" cy="769441"/>
          </a:xfrm>
          <a:prstGeom prst="rect">
            <a:avLst/>
          </a:prstGeom>
          <a:noFill/>
        </p:spPr>
        <p:txBody>
          <a:bodyPr wrap="square" rtlCol="0">
            <a:spAutoFit/>
          </a:bodyPr>
          <a:lstStyle/>
          <a:p>
            <a:pPr algn="ctr">
              <a:spcBef>
                <a:spcPct val="20000"/>
              </a:spcBef>
            </a:pPr>
            <a:r>
              <a:rPr lang="en-US" sz="2200" i="1" dirty="0">
                <a:solidFill>
                  <a:srgbClr val="004C97">
                    <a:lumMod val="75000"/>
                  </a:srgbClr>
                </a:solidFill>
              </a:rPr>
              <a:t>Global Dossier is a set of business services modernizing the global patent system and delivering benefits to all </a:t>
            </a:r>
            <a:r>
              <a:rPr lang="en-US" sz="2200" i="1" dirty="0" smtClean="0">
                <a:solidFill>
                  <a:srgbClr val="004C97">
                    <a:lumMod val="75000"/>
                  </a:srgbClr>
                </a:solidFill>
              </a:rPr>
              <a:t>stakeholders</a:t>
            </a:r>
            <a:endParaRPr lang="en-US" sz="2200" i="1" dirty="0">
              <a:solidFill>
                <a:srgbClr val="004C97">
                  <a:lumMod val="75000"/>
                </a:srgbClr>
              </a:solidFill>
            </a:endParaRPr>
          </a:p>
        </p:txBody>
      </p:sp>
      <p:sp>
        <p:nvSpPr>
          <p:cNvPr id="3" name="TextBox 2"/>
          <p:cNvSpPr txBox="1"/>
          <p:nvPr/>
        </p:nvSpPr>
        <p:spPr>
          <a:xfrm>
            <a:off x="8156273" y="2495913"/>
            <a:ext cx="1591734" cy="1477328"/>
          </a:xfrm>
          <a:prstGeom prst="rect">
            <a:avLst/>
          </a:prstGeom>
          <a:noFill/>
        </p:spPr>
        <p:txBody>
          <a:bodyPr wrap="square" rtlCol="0">
            <a:spAutoFit/>
          </a:bodyPr>
          <a:lstStyle/>
          <a:p>
            <a:pPr algn="ctr"/>
            <a:r>
              <a:rPr lang="en-US" b="1" dirty="0" smtClean="0">
                <a:solidFill>
                  <a:srgbClr val="004C97">
                    <a:lumMod val="75000"/>
                  </a:srgbClr>
                </a:solidFill>
              </a:rPr>
              <a:t>Five participating Offices</a:t>
            </a:r>
          </a:p>
          <a:p>
            <a:pPr algn="ctr"/>
            <a:r>
              <a:rPr lang="en-US" sz="3600" b="1" dirty="0" smtClean="0">
                <a:solidFill>
                  <a:srgbClr val="004C97">
                    <a:lumMod val="75000"/>
                  </a:srgbClr>
                </a:solidFill>
              </a:rPr>
              <a:t>IP5</a:t>
            </a:r>
            <a:endParaRPr lang="en-US" sz="3600" b="1" dirty="0">
              <a:solidFill>
                <a:prstClr val="black"/>
              </a:solidFill>
            </a:endParaRPr>
          </a:p>
        </p:txBody>
      </p:sp>
      <p:cxnSp>
        <p:nvCxnSpPr>
          <p:cNvPr id="8" name="Straight Connector 7"/>
          <p:cNvCxnSpPr/>
          <p:nvPr/>
        </p:nvCxnSpPr>
        <p:spPr>
          <a:xfrm flipH="1">
            <a:off x="8293604" y="3380763"/>
            <a:ext cx="1317071" cy="16778"/>
          </a:xfrm>
          <a:prstGeom prst="line">
            <a:avLst/>
          </a:prstGeom>
          <a:ln>
            <a:solidFill>
              <a:srgbClr val="16446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1148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Dossier Services</a:t>
            </a:r>
            <a:endParaRPr lang="en-US" dirty="0"/>
          </a:p>
        </p:txBody>
      </p:sp>
      <p:sp>
        <p:nvSpPr>
          <p:cNvPr id="3" name="Content Placeholder 2"/>
          <p:cNvSpPr>
            <a:spLocks noGrp="1"/>
          </p:cNvSpPr>
          <p:nvPr>
            <p:ph idx="1"/>
          </p:nvPr>
        </p:nvSpPr>
        <p:spPr>
          <a:xfrm>
            <a:off x="508001" y="1409584"/>
            <a:ext cx="9144000" cy="4152529"/>
          </a:xfrm>
        </p:spPr>
        <p:txBody>
          <a:bodyPr>
            <a:noAutofit/>
          </a:bodyPr>
          <a:lstStyle/>
          <a:p>
            <a:pPr marL="0" indent="0">
              <a:buNone/>
            </a:pPr>
            <a:r>
              <a:rPr lang="en-US" sz="1800" u="sng" dirty="0" smtClean="0"/>
              <a:t>First Service:  Dossier Access</a:t>
            </a:r>
            <a:endParaRPr lang="en-US" sz="1800" u="sng" dirty="0"/>
          </a:p>
          <a:p>
            <a:pPr>
              <a:buFont typeface="Arial" panose="020B0604020202020204" pitchFamily="34" charset="0"/>
              <a:buChar char="•"/>
            </a:pPr>
            <a:r>
              <a:rPr lang="en-US" sz="1800" b="1" dirty="0" smtClean="0"/>
              <a:t>One-stop </a:t>
            </a:r>
            <a:r>
              <a:rPr lang="en-US" sz="1800" dirty="0" smtClean="0"/>
              <a:t>access </a:t>
            </a:r>
            <a:r>
              <a:rPr lang="en-US" sz="1800" dirty="0"/>
              <a:t>to a user-friendly </a:t>
            </a:r>
            <a:r>
              <a:rPr lang="en-US" sz="1800" dirty="0" smtClean="0"/>
              <a:t>interface into the </a:t>
            </a:r>
            <a:r>
              <a:rPr lang="en-US" sz="1800" dirty="0"/>
              <a:t>dossiers of related applications filed at participating offices</a:t>
            </a:r>
            <a:endParaRPr lang="en-US" sz="1000" dirty="0"/>
          </a:p>
          <a:p>
            <a:pPr>
              <a:buFont typeface="Arial" panose="020B0604020202020204" pitchFamily="34" charset="0"/>
              <a:buChar char="•"/>
            </a:pPr>
            <a:r>
              <a:rPr lang="en-US" sz="1800" dirty="0" smtClean="0"/>
              <a:t>Each participating office provides its own Global Dossier portal</a:t>
            </a:r>
          </a:p>
          <a:p>
            <a:pPr>
              <a:buFont typeface="Arial" panose="020B0604020202020204" pitchFamily="34" charset="0"/>
              <a:buChar char="•"/>
            </a:pPr>
            <a:r>
              <a:rPr lang="en-US" sz="1800" dirty="0" smtClean="0"/>
              <a:t>Available to examiners and the public</a:t>
            </a:r>
            <a:endParaRPr lang="en-US" sz="1800" dirty="0"/>
          </a:p>
          <a:p>
            <a:pPr marL="0" indent="0">
              <a:buNone/>
            </a:pPr>
            <a:endParaRPr lang="en-US" sz="1000" dirty="0" smtClean="0"/>
          </a:p>
          <a:p>
            <a:pPr marL="0" indent="0">
              <a:buNone/>
            </a:pPr>
            <a:r>
              <a:rPr lang="en-US" sz="1800" u="sng" dirty="0" smtClean="0"/>
              <a:t>Coming Soon</a:t>
            </a:r>
          </a:p>
          <a:p>
            <a:r>
              <a:rPr lang="en-US" sz="1800" dirty="0" smtClean="0"/>
              <a:t>Expansion beyond the IP5</a:t>
            </a:r>
            <a:endParaRPr lang="en-US" sz="1800" dirty="0"/>
          </a:p>
          <a:p>
            <a:r>
              <a:rPr lang="en-US" sz="1800" dirty="0" smtClean="0"/>
              <a:t>Automatic cross-filing of forms</a:t>
            </a:r>
          </a:p>
          <a:p>
            <a:r>
              <a:rPr lang="en-US" sz="1800" dirty="0" smtClean="0"/>
              <a:t>And more …</a:t>
            </a:r>
            <a:endParaRPr lang="en-US" sz="18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1781564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8434664" cy="884058"/>
          </a:xfrm>
        </p:spPr>
        <p:txBody>
          <a:bodyPr>
            <a:noAutofit/>
          </a:bodyPr>
          <a:lstStyle/>
          <a:p>
            <a:r>
              <a:rPr lang="en-US" sz="3700" dirty="0" smtClean="0"/>
              <a:t>Global Dossier Public Access</a:t>
            </a:r>
            <a:r>
              <a:rPr lang="en-US" sz="3700" dirty="0"/>
              <a:t/>
            </a:r>
            <a:br>
              <a:rPr lang="en-US" sz="3700" dirty="0"/>
            </a:br>
            <a:r>
              <a:rPr lang="en-US" sz="2600" u="sng" dirty="0">
                <a:solidFill>
                  <a:srgbClr val="121BD4"/>
                </a:solidFill>
              </a:rPr>
              <a:t>http://globaldossier.uspto.gov</a:t>
            </a:r>
            <a:r>
              <a:rPr lang="en-US" sz="2600" u="sng" dirty="0" smtClean="0">
                <a:solidFill>
                  <a:srgbClr val="121BD4"/>
                </a:solidFill>
              </a:rPr>
              <a:t>/#/</a:t>
            </a:r>
            <a:r>
              <a:rPr lang="en-US" sz="3000" dirty="0" smtClean="0"/>
              <a:t/>
            </a:r>
            <a:br>
              <a:rPr lang="en-US" sz="3000" dirty="0" smtClean="0"/>
            </a:br>
            <a:r>
              <a:rPr lang="en-US" sz="3000" dirty="0" smtClean="0"/>
              <a:t/>
            </a:r>
            <a:br>
              <a:rPr lang="en-US" sz="3000" dirty="0" smtClean="0"/>
            </a:br>
            <a:endParaRPr lang="en-US" sz="30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22</a:t>
            </a:fld>
            <a:endParaRPr lang="en-US" dirty="0">
              <a:solidFill>
                <a:prstClr val="black">
                  <a:tint val="75000"/>
                </a:prstClr>
              </a:solidFill>
            </a:endParaRPr>
          </a:p>
        </p:txBody>
      </p:sp>
      <p:pic>
        <p:nvPicPr>
          <p:cNvPr id="6" name="Picture 5"/>
          <p:cNvPicPr/>
          <p:nvPr/>
        </p:nvPicPr>
        <p:blipFill rotWithShape="1">
          <a:blip r:embed="rId3"/>
          <a:srcRect b="31439"/>
          <a:stretch/>
        </p:blipFill>
        <p:spPr>
          <a:xfrm>
            <a:off x="614572" y="1560352"/>
            <a:ext cx="8470706" cy="4040348"/>
          </a:xfrm>
          <a:prstGeom prst="rect">
            <a:avLst/>
          </a:prstGeom>
          <a:ln>
            <a:solidFill>
              <a:srgbClr val="164469"/>
            </a:solidFill>
          </a:ln>
        </p:spPr>
      </p:pic>
    </p:spTree>
    <p:extLst>
      <p:ext uri="{BB962C8B-B14F-4D97-AF65-F5344CB8AC3E}">
        <p14:creationId xmlns:p14="http://schemas.microsoft.com/office/powerpoint/2010/main" val="26005834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8434664" cy="884058"/>
          </a:xfrm>
        </p:spPr>
        <p:txBody>
          <a:bodyPr>
            <a:noAutofit/>
          </a:bodyPr>
          <a:lstStyle/>
          <a:p>
            <a:r>
              <a:rPr lang="en-US" sz="3700" dirty="0" smtClean="0"/>
              <a:t>Global Dossier Public Access </a:t>
            </a:r>
            <a:r>
              <a:rPr lang="en-US" sz="3700" dirty="0"/>
              <a:t>Service</a:t>
            </a:r>
            <a:br>
              <a:rPr lang="en-US" sz="3700" dirty="0"/>
            </a:br>
            <a:r>
              <a:rPr lang="en-US" sz="2600" u="sng" dirty="0">
                <a:solidFill>
                  <a:srgbClr val="121BD4"/>
                </a:solidFill>
              </a:rPr>
              <a:t>http://globaldossier.uspto.gov</a:t>
            </a:r>
            <a:r>
              <a:rPr lang="en-US" sz="2600" u="sng" dirty="0" smtClean="0">
                <a:solidFill>
                  <a:srgbClr val="121BD4"/>
                </a:solidFill>
              </a:rPr>
              <a:t>/#/</a:t>
            </a:r>
            <a:r>
              <a:rPr lang="en-US" sz="3000" dirty="0" smtClean="0"/>
              <a:t/>
            </a:r>
            <a:br>
              <a:rPr lang="en-US" sz="3000" dirty="0" smtClean="0"/>
            </a:br>
            <a:r>
              <a:rPr lang="en-US" sz="3000" dirty="0" smtClean="0"/>
              <a:t/>
            </a:r>
            <a:br>
              <a:rPr lang="en-US" sz="3000" dirty="0" smtClean="0"/>
            </a:br>
            <a:endParaRPr lang="en-US" sz="30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23</a:t>
            </a:fld>
            <a:endParaRPr lang="en-US" dirty="0">
              <a:solidFill>
                <a:prstClr val="black">
                  <a:tint val="75000"/>
                </a:prstClr>
              </a:solidFill>
            </a:endParaRPr>
          </a:p>
        </p:txBody>
      </p:sp>
      <p:pic>
        <p:nvPicPr>
          <p:cNvPr id="3" name="Picture 2"/>
          <p:cNvPicPr>
            <a:picLocks noChangeAspect="1"/>
          </p:cNvPicPr>
          <p:nvPr/>
        </p:nvPicPr>
        <p:blipFill>
          <a:blip r:embed="rId3"/>
          <a:stretch>
            <a:fillRect/>
          </a:stretch>
        </p:blipFill>
        <p:spPr>
          <a:xfrm>
            <a:off x="614572" y="1560352"/>
            <a:ext cx="9037427" cy="4048415"/>
          </a:xfrm>
          <a:prstGeom prst="rect">
            <a:avLst/>
          </a:prstGeom>
        </p:spPr>
      </p:pic>
    </p:spTree>
    <p:extLst>
      <p:ext uri="{BB962C8B-B14F-4D97-AF65-F5344CB8AC3E}">
        <p14:creationId xmlns:p14="http://schemas.microsoft.com/office/powerpoint/2010/main" val="20183147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Global Dossier International Patent Family Service</a:t>
            </a:r>
            <a:endParaRPr lang="en-US" sz="36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24</a:t>
            </a:fld>
            <a:endParaRPr lang="en-US" dirty="0">
              <a:solidFill>
                <a:prstClr val="black">
                  <a:tint val="75000"/>
                </a:prstClr>
              </a:solidFill>
            </a:endParaRPr>
          </a:p>
        </p:txBody>
      </p:sp>
      <p:pic>
        <p:nvPicPr>
          <p:cNvPr id="1026" name="Picture 2" descr="http://ptoweb.uspto.gov/patents/oipc/images/ipf-screensh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1" y="1741411"/>
            <a:ext cx="3446563" cy="20885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66118" y="2752437"/>
            <a:ext cx="9153731" cy="2545052"/>
          </a:xfrm>
          <a:prstGeom prst="rect">
            <a:avLst/>
          </a:prstGeom>
        </p:spPr>
      </p:pic>
    </p:spTree>
    <p:extLst>
      <p:ext uri="{BB962C8B-B14F-4D97-AF65-F5344CB8AC3E}">
        <p14:creationId xmlns:p14="http://schemas.microsoft.com/office/powerpoint/2010/main" val="269663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091054" cy="884058"/>
          </a:xfrm>
        </p:spPr>
        <p:txBody>
          <a:bodyPr>
            <a:noAutofit/>
          </a:bodyPr>
          <a:lstStyle/>
          <a:p>
            <a:r>
              <a:rPr lang="en-US" sz="4000" dirty="0" smtClean="0"/>
              <a:t>Global Dossier Potential Impacts</a:t>
            </a:r>
            <a:endParaRPr lang="en-US" sz="40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25</a:t>
            </a:fld>
            <a:endParaRPr lang="en-US" dirty="0">
              <a:solidFill>
                <a:prstClr val="black">
                  <a:tint val="75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240" y="4982156"/>
            <a:ext cx="5757056" cy="539128"/>
          </a:xfrm>
          <a:prstGeom prst="rect">
            <a:avLst/>
          </a:prstGeom>
        </p:spPr>
      </p:pic>
      <p:sp>
        <p:nvSpPr>
          <p:cNvPr id="8" name="Content Placeholder 2"/>
          <p:cNvSpPr>
            <a:spLocks noGrp="1"/>
          </p:cNvSpPr>
          <p:nvPr>
            <p:ph idx="1"/>
          </p:nvPr>
        </p:nvSpPr>
        <p:spPr>
          <a:xfrm>
            <a:off x="508001" y="1330081"/>
            <a:ext cx="9144000" cy="3347989"/>
          </a:xfrm>
        </p:spPr>
        <p:txBody>
          <a:bodyPr>
            <a:normAutofit/>
          </a:bodyPr>
          <a:lstStyle/>
          <a:p>
            <a:r>
              <a:rPr lang="en-US" dirty="0" smtClean="0"/>
              <a:t>Access to prior art earlier in the examination process improving patent quality </a:t>
            </a:r>
          </a:p>
          <a:p>
            <a:r>
              <a:rPr lang="en-US" dirty="0" smtClean="0"/>
              <a:t>Greater </a:t>
            </a:r>
            <a:r>
              <a:rPr lang="en-US" dirty="0"/>
              <a:t>consistency in examination </a:t>
            </a:r>
            <a:r>
              <a:rPr lang="en-US" dirty="0" smtClean="0"/>
              <a:t>and prosecution across </a:t>
            </a:r>
            <a:r>
              <a:rPr lang="en-US" dirty="0"/>
              <a:t>offices leading to more certainty of IP </a:t>
            </a:r>
            <a:r>
              <a:rPr lang="en-US" dirty="0" smtClean="0"/>
              <a:t>rights</a:t>
            </a:r>
          </a:p>
          <a:p>
            <a:r>
              <a:rPr lang="en-US" dirty="0" smtClean="0"/>
              <a:t>Increased efficiency and cost savings</a:t>
            </a:r>
            <a:endParaRPr lang="en-US" dirty="0"/>
          </a:p>
          <a:p>
            <a:endParaRPr lang="en-US" dirty="0" smtClean="0"/>
          </a:p>
          <a:p>
            <a:endParaRPr lang="en-US" dirty="0" smtClean="0"/>
          </a:p>
          <a:p>
            <a:endParaRPr lang="en-US" dirty="0" smtClean="0"/>
          </a:p>
        </p:txBody>
      </p:sp>
    </p:spTree>
    <p:extLst>
      <p:ext uri="{BB962C8B-B14F-4D97-AF65-F5344CB8AC3E}">
        <p14:creationId xmlns:p14="http://schemas.microsoft.com/office/powerpoint/2010/main" val="1124209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a:xfrm>
            <a:off x="1057965" y="1388534"/>
            <a:ext cx="8083826" cy="3996267"/>
          </a:xfrm>
        </p:spPr>
        <p:txBody>
          <a:bodyPr>
            <a:normAutofit fontScale="70000" lnSpcReduction="20000"/>
          </a:bodyPr>
          <a:lstStyle/>
          <a:p>
            <a:pPr marL="0" indent="0">
              <a:lnSpc>
                <a:spcPct val="170000"/>
              </a:lnSpc>
              <a:spcBef>
                <a:spcPts val="0"/>
              </a:spcBef>
              <a:buNone/>
            </a:pPr>
            <a:r>
              <a:rPr lang="en-US" sz="4000" b="1" u="sng" dirty="0" smtClean="0">
                <a:latin typeface="+mn-lt"/>
              </a:rPr>
              <a:t>Collaborative Search Pilots</a:t>
            </a:r>
          </a:p>
          <a:p>
            <a:pPr marL="0" lvl="1" indent="0">
              <a:lnSpc>
                <a:spcPct val="170000"/>
              </a:lnSpc>
              <a:spcBef>
                <a:spcPts val="0"/>
              </a:spcBef>
              <a:buNone/>
            </a:pPr>
            <a:r>
              <a:rPr lang="en-US" sz="2700" dirty="0" smtClean="0">
                <a:latin typeface="+mn-lt"/>
              </a:rPr>
              <a:t>E-mail</a:t>
            </a:r>
            <a:r>
              <a:rPr lang="en-US" sz="2700" dirty="0">
                <a:latin typeface="+mn-lt"/>
              </a:rPr>
              <a:t>: </a:t>
            </a:r>
            <a:r>
              <a:rPr lang="en-US" sz="2700" dirty="0" smtClean="0">
                <a:latin typeface="+mn-lt"/>
              </a:rPr>
              <a:t>CSP@uspto.gov</a:t>
            </a:r>
            <a:endParaRPr lang="en-US" sz="2700" dirty="0">
              <a:latin typeface="+mn-lt"/>
            </a:endParaRPr>
          </a:p>
          <a:p>
            <a:pPr marL="0" lvl="1" indent="0">
              <a:lnSpc>
                <a:spcPct val="170000"/>
              </a:lnSpc>
              <a:spcBef>
                <a:spcPts val="0"/>
              </a:spcBef>
              <a:buNone/>
            </a:pPr>
            <a:r>
              <a:rPr lang="en-US" sz="2700" dirty="0" smtClean="0"/>
              <a:t>Website: </a:t>
            </a:r>
            <a:r>
              <a:rPr lang="en-US" sz="2400" dirty="0" smtClean="0">
                <a:hlinkClick r:id="rId3"/>
              </a:rPr>
              <a:t>http</a:t>
            </a:r>
            <a:r>
              <a:rPr lang="en-US" sz="2400" dirty="0">
                <a:hlinkClick r:id="rId3"/>
              </a:rPr>
              <a:t>://</a:t>
            </a:r>
            <a:r>
              <a:rPr lang="en-US" sz="2400" dirty="0" smtClean="0">
                <a:hlinkClick r:id="rId3"/>
              </a:rPr>
              <a:t>www.uspto.gov/patents-getting-started/international-protection/collaborative-search-pilot-program-csp</a:t>
            </a:r>
            <a:endParaRPr lang="en-US" sz="2400" dirty="0" smtClean="0"/>
          </a:p>
          <a:p>
            <a:pPr marL="0" indent="0">
              <a:lnSpc>
                <a:spcPct val="170000"/>
              </a:lnSpc>
              <a:spcBef>
                <a:spcPts val="0"/>
              </a:spcBef>
              <a:buNone/>
            </a:pPr>
            <a:endParaRPr lang="en-US" sz="2400" dirty="0"/>
          </a:p>
          <a:p>
            <a:pPr marL="0" indent="0">
              <a:lnSpc>
                <a:spcPct val="170000"/>
              </a:lnSpc>
              <a:spcBef>
                <a:spcPts val="0"/>
              </a:spcBef>
              <a:buNone/>
            </a:pPr>
            <a:r>
              <a:rPr lang="en-US" sz="4000" b="1" u="sng" dirty="0" smtClean="0">
                <a:latin typeface="+mn-lt"/>
              </a:rPr>
              <a:t>Global Dossier</a:t>
            </a:r>
          </a:p>
          <a:p>
            <a:pPr marL="0" indent="0">
              <a:lnSpc>
                <a:spcPct val="170000"/>
              </a:lnSpc>
              <a:spcBef>
                <a:spcPts val="0"/>
              </a:spcBef>
              <a:buNone/>
            </a:pPr>
            <a:r>
              <a:rPr lang="en-US" sz="2700" dirty="0" smtClean="0">
                <a:latin typeface="+mn-lt"/>
              </a:rPr>
              <a:t>E-mail: GlobalDossier@uspto.gov</a:t>
            </a:r>
          </a:p>
          <a:p>
            <a:pPr marL="0" indent="0">
              <a:lnSpc>
                <a:spcPct val="170000"/>
              </a:lnSpc>
              <a:spcBef>
                <a:spcPts val="0"/>
              </a:spcBef>
              <a:buNone/>
            </a:pPr>
            <a:r>
              <a:rPr lang="en-US" sz="2700" dirty="0"/>
              <a:t>Website: </a:t>
            </a:r>
            <a:r>
              <a:rPr lang="en-US" sz="2700" dirty="0" smtClean="0">
                <a:hlinkClick r:id="rId4"/>
              </a:rPr>
              <a:t>http://globaldossier.uspto.gov/</a:t>
            </a:r>
            <a:endParaRPr lang="en-US" sz="2700" dirty="0" smtClean="0"/>
          </a:p>
          <a:p>
            <a:pPr marL="0" indent="0">
              <a:lnSpc>
                <a:spcPct val="170000"/>
              </a:lnSpc>
              <a:spcBef>
                <a:spcPts val="0"/>
              </a:spcBef>
              <a:buNone/>
            </a:pPr>
            <a:endParaRPr lang="en-US" sz="2700" dirty="0">
              <a:latin typeface="+mn-lt"/>
            </a:endParaRPr>
          </a:p>
          <a:p>
            <a:pPr marL="0" indent="0" algn="ctr">
              <a:buNone/>
            </a:pPr>
            <a:endParaRPr lang="en-US" dirty="0" smtClean="0">
              <a:latin typeface="+mn-lt"/>
            </a:endParaRPr>
          </a:p>
          <a:p>
            <a:pPr marL="0" indent="0" algn="ctr">
              <a:buNone/>
            </a:pP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34206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77211"/>
            <a:ext cx="7435850" cy="1572285"/>
          </a:xfrm>
        </p:spPr>
        <p:txBody>
          <a:bodyPr>
            <a:noAutofit/>
          </a:bodyPr>
          <a:lstStyle/>
          <a:p>
            <a:r>
              <a:rPr lang="en-US" sz="3333" dirty="0"/>
              <a:t>Quality Enhancing Programs: </a:t>
            </a:r>
            <a:r>
              <a:rPr lang="en-US" sz="3333" dirty="0" smtClean="0"/>
              <a:t/>
            </a:r>
            <a:br>
              <a:rPr lang="en-US" sz="3333" dirty="0" smtClean="0"/>
            </a:br>
            <a:r>
              <a:rPr lang="en-US" sz="3333" dirty="0" smtClean="0">
                <a:solidFill>
                  <a:srgbClr val="164469"/>
                </a:solidFill>
              </a:rPr>
              <a:t>I. Search </a:t>
            </a:r>
            <a:r>
              <a:rPr lang="en-US" sz="3333" dirty="0">
                <a:solidFill>
                  <a:srgbClr val="164469"/>
                </a:solidFill>
              </a:rPr>
              <a:t>&amp; Training Enhancements</a:t>
            </a:r>
            <a:br>
              <a:rPr lang="en-US" sz="3333" dirty="0">
                <a:solidFill>
                  <a:srgbClr val="164469"/>
                </a:solidFill>
              </a:rPr>
            </a:br>
            <a:endParaRPr lang="en-US" sz="3167" dirty="0">
              <a:solidFill>
                <a:srgbClr val="164469"/>
              </a:solidFill>
            </a:endParaRPr>
          </a:p>
        </p:txBody>
      </p:sp>
      <p:sp>
        <p:nvSpPr>
          <p:cNvPr id="6" name="Subtitle 5"/>
          <p:cNvSpPr>
            <a:spLocks noGrp="1"/>
          </p:cNvSpPr>
          <p:nvPr>
            <p:ph type="subTitle" idx="1"/>
          </p:nvPr>
        </p:nvSpPr>
        <p:spPr>
          <a:xfrm>
            <a:off x="1841500" y="2683428"/>
            <a:ext cx="6667501" cy="1581213"/>
          </a:xfrm>
        </p:spPr>
        <p:txBody>
          <a:bodyPr>
            <a:noAutofit/>
          </a:bodyPr>
          <a:lstStyle/>
          <a:p>
            <a:r>
              <a:rPr lang="en-US" sz="2167" u="sng" dirty="0">
                <a:solidFill>
                  <a:schemeClr val="tx1"/>
                </a:solidFill>
              </a:rPr>
              <a:t>Maria Holtmann</a:t>
            </a:r>
            <a:r>
              <a:rPr lang="en-US" sz="2167" dirty="0">
                <a:solidFill>
                  <a:schemeClr val="tx1"/>
                </a:solidFill>
              </a:rPr>
              <a:t>, Director of International Programs, Office of International Patent Cooperation (OIPC)</a:t>
            </a:r>
          </a:p>
          <a:p>
            <a:r>
              <a:rPr lang="en-US" sz="2167" b="1" u="sng" dirty="0">
                <a:solidFill>
                  <a:schemeClr val="tx1"/>
                </a:solidFill>
              </a:rPr>
              <a:t>Don Hajec</a:t>
            </a:r>
            <a:r>
              <a:rPr lang="en-US" sz="2167" dirty="0">
                <a:solidFill>
                  <a:schemeClr val="tx1"/>
                </a:solidFill>
              </a:rPr>
              <a:t>, Assistant Deputy Commissioner for Patent Operations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57" y="935033"/>
            <a:ext cx="1463043" cy="1463043"/>
          </a:xfrm>
          <a:prstGeom prst="rect">
            <a:avLst/>
          </a:prstGeom>
        </p:spPr>
      </p:pic>
    </p:spTree>
    <p:extLst>
      <p:ext uri="{BB962C8B-B14F-4D97-AF65-F5344CB8AC3E}">
        <p14:creationId xmlns:p14="http://schemas.microsoft.com/office/powerpoint/2010/main" val="2740082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252897"/>
            <a:ext cx="7434470" cy="884058"/>
          </a:xfrm>
        </p:spPr>
        <p:txBody>
          <a:bodyPr/>
          <a:lstStyle/>
          <a:p>
            <a:r>
              <a:rPr lang="en-US" dirty="0" smtClean="0"/>
              <a:t>STIC Awareness Program</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28</a:t>
            </a:fld>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1424891" y="1123623"/>
            <a:ext cx="6214160" cy="4556695"/>
          </a:xfrm>
          <a:prstGeom prst="rect">
            <a:avLst/>
          </a:prstGeom>
          <a:ln w="25400">
            <a:solidFill>
              <a:schemeClr val="bg1">
                <a:lumMod val="50000"/>
              </a:schemeClr>
            </a:solidFill>
          </a:ln>
        </p:spPr>
      </p:pic>
    </p:spTree>
    <p:extLst>
      <p:ext uri="{BB962C8B-B14F-4D97-AF65-F5344CB8AC3E}">
        <p14:creationId xmlns:p14="http://schemas.microsoft.com/office/powerpoint/2010/main" val="2753133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9144000" cy="1328859"/>
          </a:xfrm>
        </p:spPr>
        <p:txBody>
          <a:bodyPr>
            <a:noAutofit/>
          </a:bodyPr>
          <a:lstStyle/>
          <a:p>
            <a:r>
              <a:rPr lang="en-US" sz="3700" dirty="0"/>
              <a:t>Scientific and Technical Information Center (STIC): Examiner Resources</a:t>
            </a:r>
          </a:p>
        </p:txBody>
      </p:sp>
      <p:sp>
        <p:nvSpPr>
          <p:cNvPr id="3" name="Content Placeholder 2"/>
          <p:cNvSpPr>
            <a:spLocks noGrp="1"/>
          </p:cNvSpPr>
          <p:nvPr>
            <p:ph idx="1"/>
          </p:nvPr>
        </p:nvSpPr>
        <p:spPr>
          <a:xfrm>
            <a:off x="1216954" y="1706880"/>
            <a:ext cx="8183078" cy="3893820"/>
          </a:xfrm>
        </p:spPr>
        <p:txBody>
          <a:bodyPr>
            <a:normAutofit fontScale="55000" lnSpcReduction="20000"/>
          </a:bodyPr>
          <a:lstStyle/>
          <a:p>
            <a:endParaRPr lang="en-US" dirty="0" smtClean="0"/>
          </a:p>
          <a:p>
            <a:r>
              <a:rPr lang="en-US" sz="4500" dirty="0"/>
              <a:t>Electronic Information Centers (EICs)</a:t>
            </a:r>
          </a:p>
          <a:p>
            <a:pPr lvl="1"/>
            <a:r>
              <a:rPr lang="en-US" sz="4100" dirty="0"/>
              <a:t>Search Strategy </a:t>
            </a:r>
            <a:r>
              <a:rPr lang="en-US" sz="4100" dirty="0" smtClean="0"/>
              <a:t>Experts</a:t>
            </a:r>
            <a:endParaRPr lang="en-US" sz="4100" dirty="0"/>
          </a:p>
          <a:p>
            <a:pPr lvl="1"/>
            <a:r>
              <a:rPr lang="en-US" sz="4100" dirty="0"/>
              <a:t>Non-Patent literature searchers and document delivery</a:t>
            </a:r>
          </a:p>
          <a:p>
            <a:pPr lvl="1"/>
            <a:r>
              <a:rPr lang="en-US" sz="4100" dirty="0"/>
              <a:t>Copies of foreign patents, translations</a:t>
            </a:r>
          </a:p>
          <a:p>
            <a:pPr lvl="1"/>
            <a:r>
              <a:rPr lang="en-US" sz="4100" dirty="0"/>
              <a:t>DNA/protein sequence searching systems</a:t>
            </a:r>
          </a:p>
          <a:p>
            <a:pPr marL="457182" lvl="1" indent="0">
              <a:buNone/>
            </a:pPr>
            <a:endParaRPr lang="en-US" sz="2200" dirty="0"/>
          </a:p>
          <a:p>
            <a:r>
              <a:rPr lang="en-US" sz="4500" dirty="0"/>
              <a:t>Non-Patent Literature (NPL) website</a:t>
            </a:r>
            <a:endParaRPr lang="en-US" sz="2200" dirty="0"/>
          </a:p>
          <a:p>
            <a:r>
              <a:rPr lang="en-US" sz="4500" dirty="0"/>
              <a:t>AskSTIC Group Chat </a:t>
            </a:r>
          </a:p>
          <a:p>
            <a:r>
              <a:rPr lang="en-US" sz="4500" dirty="0"/>
              <a:t>STIC 15-minute demos, CBTs</a:t>
            </a:r>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1186578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WELCOME</a:t>
            </a:r>
          </a:p>
        </p:txBody>
      </p:sp>
      <p:sp>
        <p:nvSpPr>
          <p:cNvPr id="3" name="Content Placeholder 2"/>
          <p:cNvSpPr>
            <a:spLocks noGrp="1"/>
          </p:cNvSpPr>
          <p:nvPr>
            <p:ph type="subTitle" idx="1"/>
          </p:nvPr>
        </p:nvSpPr>
        <p:spPr>
          <a:xfrm>
            <a:off x="3486348" y="2208298"/>
            <a:ext cx="5724327" cy="1460500"/>
          </a:xfrm>
        </p:spPr>
        <p:txBody>
          <a:bodyPr>
            <a:normAutofit/>
          </a:bodyPr>
          <a:lstStyle/>
          <a:p>
            <a:r>
              <a:rPr lang="en-US" b="1" dirty="0" smtClean="0">
                <a:solidFill>
                  <a:srgbClr val="164469"/>
                </a:solidFill>
              </a:rPr>
              <a:t>Valencia Martin Wallace</a:t>
            </a:r>
          </a:p>
          <a:p>
            <a:r>
              <a:rPr lang="en-US" sz="2083" dirty="0">
                <a:solidFill>
                  <a:srgbClr val="164469"/>
                </a:solidFill>
              </a:rPr>
              <a:t>Deputy Commissioner for Patent Quality,</a:t>
            </a:r>
          </a:p>
          <a:p>
            <a:r>
              <a:rPr lang="en-US" sz="2083" dirty="0">
                <a:solidFill>
                  <a:srgbClr val="164469"/>
                </a:solidFill>
              </a:rPr>
              <a:t>United States Patent and Trademark Office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388" y="1744570"/>
            <a:ext cx="1828804" cy="1828804"/>
          </a:xfrm>
          <a:prstGeom prst="rect">
            <a:avLst/>
          </a:prstGeom>
        </p:spPr>
      </p:pic>
    </p:spTree>
    <p:extLst>
      <p:ext uri="{BB962C8B-B14F-4D97-AF65-F5344CB8AC3E}">
        <p14:creationId xmlns:p14="http://schemas.microsoft.com/office/powerpoint/2010/main" val="4040765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48102" cy="884058"/>
          </a:xfrm>
        </p:spPr>
        <p:txBody>
          <a:bodyPr>
            <a:normAutofit/>
          </a:bodyPr>
          <a:lstStyle/>
          <a:p>
            <a:r>
              <a:rPr lang="en-US" dirty="0" smtClean="0"/>
              <a:t>Technical and Legal Training</a:t>
            </a:r>
            <a:endParaRPr lang="en-US" dirty="0"/>
          </a:p>
        </p:txBody>
      </p:sp>
      <p:sp>
        <p:nvSpPr>
          <p:cNvPr id="3" name="Content Placeholder 2"/>
          <p:cNvSpPr>
            <a:spLocks noGrp="1"/>
          </p:cNvSpPr>
          <p:nvPr>
            <p:ph idx="1"/>
          </p:nvPr>
        </p:nvSpPr>
        <p:spPr>
          <a:xfrm>
            <a:off x="508000" y="1527447"/>
            <a:ext cx="8778613" cy="3770367"/>
          </a:xfrm>
        </p:spPr>
        <p:txBody>
          <a:bodyPr>
            <a:noAutofit/>
          </a:bodyPr>
          <a:lstStyle/>
          <a:p>
            <a:pPr>
              <a:buFont typeface="Wingdings" panose="05000000000000000000" pitchFamily="2" charset="2"/>
              <a:buChar char="v"/>
            </a:pPr>
            <a:r>
              <a:rPr lang="en-US" sz="2600" dirty="0" smtClean="0"/>
              <a:t>Patent Examiner Technical Training Program (PETTP)</a:t>
            </a:r>
          </a:p>
          <a:p>
            <a:pPr>
              <a:buFont typeface="Wingdings" panose="05000000000000000000" pitchFamily="2" charset="2"/>
              <a:buChar char="v"/>
            </a:pPr>
            <a:endParaRPr lang="en-US" sz="800" dirty="0"/>
          </a:p>
          <a:p>
            <a:pPr>
              <a:buFont typeface="Wingdings" panose="05000000000000000000" pitchFamily="2" charset="2"/>
              <a:buChar char="v"/>
            </a:pPr>
            <a:r>
              <a:rPr lang="en-US" sz="2600" dirty="0" smtClean="0"/>
              <a:t>Site Experience Education (SEE) Program</a:t>
            </a:r>
          </a:p>
          <a:p>
            <a:pPr>
              <a:buFont typeface="Wingdings" panose="05000000000000000000" pitchFamily="2" charset="2"/>
              <a:buChar char="v"/>
            </a:pPr>
            <a:endParaRPr lang="en-US" sz="800" dirty="0"/>
          </a:p>
          <a:p>
            <a:pPr>
              <a:buFont typeface="Wingdings" panose="05000000000000000000" pitchFamily="2" charset="2"/>
              <a:buChar char="v"/>
            </a:pPr>
            <a:r>
              <a:rPr lang="en-US" sz="2600" dirty="0" smtClean="0"/>
              <a:t>Non-duty Technical Training</a:t>
            </a:r>
          </a:p>
          <a:p>
            <a:pPr>
              <a:buFont typeface="Wingdings" panose="05000000000000000000" pitchFamily="2" charset="2"/>
              <a:buChar char="v"/>
            </a:pPr>
            <a:endParaRPr lang="en-US" sz="800" dirty="0"/>
          </a:p>
          <a:p>
            <a:pPr>
              <a:buFont typeface="Wingdings" panose="05000000000000000000" pitchFamily="2" charset="2"/>
              <a:buChar char="v"/>
            </a:pPr>
            <a:r>
              <a:rPr lang="en-US" sz="2600" dirty="0" smtClean="0"/>
              <a:t>Stakeholder Training on Examination Practice and Procedure (STEPP)</a:t>
            </a:r>
          </a:p>
          <a:p>
            <a:pPr>
              <a:buFont typeface="Wingdings" panose="05000000000000000000" pitchFamily="2" charset="2"/>
              <a:buChar char="v"/>
            </a:pPr>
            <a:endParaRPr lang="en-US" sz="800" dirty="0"/>
          </a:p>
          <a:p>
            <a:pPr>
              <a:buFont typeface="Wingdings" panose="05000000000000000000" pitchFamily="2" charset="2"/>
              <a:buChar char="v"/>
            </a:pPr>
            <a:r>
              <a:rPr lang="en-US" sz="2600" dirty="0" smtClean="0"/>
              <a:t>Improving Clarity and Reasoning in Office Actions (ICR) Training</a:t>
            </a:r>
            <a:endParaRPr lang="en-US" sz="26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3446196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48102" cy="884058"/>
          </a:xfrm>
        </p:spPr>
        <p:txBody>
          <a:bodyPr>
            <a:normAutofit/>
          </a:bodyPr>
          <a:lstStyle/>
          <a:p>
            <a:r>
              <a:rPr lang="en-US" dirty="0" smtClean="0"/>
              <a:t>Technical and Legal Training</a:t>
            </a:r>
            <a:endParaRPr lang="en-US" dirty="0"/>
          </a:p>
        </p:txBody>
      </p:sp>
      <p:sp>
        <p:nvSpPr>
          <p:cNvPr id="3" name="Content Placeholder 2"/>
          <p:cNvSpPr>
            <a:spLocks noGrp="1"/>
          </p:cNvSpPr>
          <p:nvPr>
            <p:ph idx="1"/>
          </p:nvPr>
        </p:nvSpPr>
        <p:spPr>
          <a:xfrm>
            <a:off x="508000" y="1527447"/>
            <a:ext cx="9144000" cy="3770367"/>
          </a:xfrm>
        </p:spPr>
        <p:txBody>
          <a:bodyPr>
            <a:noAutofit/>
          </a:bodyPr>
          <a:lstStyle/>
          <a:p>
            <a:pPr>
              <a:buFont typeface="Wingdings" panose="05000000000000000000" pitchFamily="2" charset="2"/>
              <a:buChar char="v"/>
            </a:pPr>
            <a:r>
              <a:rPr lang="en-US" b="1" dirty="0" smtClean="0"/>
              <a:t>Patent Examiner Technical Training Program (PETTP)</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Site Experience Education (SEE) Program</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Non-duty Technical Training</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Stakeholder Training on Examination Practice and Procedure (STEPP)</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Improving Clarity and Reasoning in Office Actions (ICR) Training</a:t>
            </a:r>
            <a:endParaRPr lang="en-US" sz="22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35398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72740"/>
            <a:ext cx="8244113" cy="1534754"/>
          </a:xfrm>
        </p:spPr>
        <p:txBody>
          <a:bodyPr>
            <a:normAutofit fontScale="90000"/>
          </a:bodyPr>
          <a:lstStyle/>
          <a:p>
            <a:r>
              <a:rPr lang="en-US" dirty="0" smtClean="0"/>
              <a:t>PETTP </a:t>
            </a:r>
            <a:r>
              <a:rPr lang="en-US" dirty="0"/>
              <a:t>Website</a:t>
            </a:r>
            <a:br>
              <a:rPr lang="en-US" dirty="0"/>
            </a:br>
            <a:r>
              <a:rPr lang="en-US" sz="2200" dirty="0">
                <a:hlinkClick r:id="rId3"/>
              </a:rPr>
              <a:t>http://</a:t>
            </a:r>
            <a:r>
              <a:rPr lang="en-US" sz="2200" dirty="0" smtClean="0">
                <a:hlinkClick r:id="rId3"/>
              </a:rPr>
              <a:t>www.uspto.gov/patent/initiatives/patent-examiner-technical-training-program-pettp-0</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32</a:t>
            </a:fld>
            <a:endParaRPr lang="en-US" dirty="0">
              <a:solidFill>
                <a:prstClr val="black">
                  <a:tint val="75000"/>
                </a:prstClr>
              </a:solidFill>
            </a:endParaRPr>
          </a:p>
        </p:txBody>
      </p:sp>
      <p:pic>
        <p:nvPicPr>
          <p:cNvPr id="3" name="Picture 2"/>
          <p:cNvPicPr>
            <a:picLocks noChangeAspect="1"/>
          </p:cNvPicPr>
          <p:nvPr/>
        </p:nvPicPr>
        <p:blipFill rotWithShape="1">
          <a:blip r:embed="rId4"/>
          <a:srcRect t="19751"/>
          <a:stretch/>
        </p:blipFill>
        <p:spPr>
          <a:xfrm>
            <a:off x="1393727" y="1528726"/>
            <a:ext cx="6710745" cy="4071974"/>
          </a:xfrm>
          <a:prstGeom prst="rect">
            <a:avLst/>
          </a:prstGeom>
          <a:ln w="25400">
            <a:solidFill>
              <a:schemeClr val="bg1">
                <a:lumMod val="50000"/>
              </a:schemeClr>
            </a:solidFill>
          </a:ln>
        </p:spPr>
      </p:pic>
    </p:spTree>
    <p:extLst>
      <p:ext uri="{BB962C8B-B14F-4D97-AF65-F5344CB8AC3E}">
        <p14:creationId xmlns:p14="http://schemas.microsoft.com/office/powerpoint/2010/main" val="2030828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48102" cy="884058"/>
          </a:xfrm>
        </p:spPr>
        <p:txBody>
          <a:bodyPr>
            <a:normAutofit/>
          </a:bodyPr>
          <a:lstStyle/>
          <a:p>
            <a:r>
              <a:rPr lang="en-US" dirty="0" smtClean="0"/>
              <a:t>Technical and Legal Training</a:t>
            </a:r>
            <a:endParaRPr lang="en-US" dirty="0"/>
          </a:p>
        </p:txBody>
      </p:sp>
      <p:sp>
        <p:nvSpPr>
          <p:cNvPr id="3" name="Content Placeholder 2"/>
          <p:cNvSpPr>
            <a:spLocks noGrp="1"/>
          </p:cNvSpPr>
          <p:nvPr>
            <p:ph idx="1"/>
          </p:nvPr>
        </p:nvSpPr>
        <p:spPr>
          <a:xfrm>
            <a:off x="508000" y="1527447"/>
            <a:ext cx="8778613" cy="3770367"/>
          </a:xfrm>
        </p:spPr>
        <p:txBody>
          <a:bodyPr>
            <a:noAutofit/>
          </a:bodyPr>
          <a:lstStyle/>
          <a:p>
            <a:pPr>
              <a:buFont typeface="Wingdings" panose="05000000000000000000" pitchFamily="2" charset="2"/>
              <a:buChar char="v"/>
            </a:pPr>
            <a:r>
              <a:rPr lang="en-US" sz="2200" dirty="0" smtClean="0"/>
              <a:t>Patent Examiner Technical Training Program (PETTP)</a:t>
            </a:r>
          </a:p>
          <a:p>
            <a:pPr>
              <a:buFont typeface="Wingdings" panose="05000000000000000000" pitchFamily="2" charset="2"/>
              <a:buChar char="v"/>
            </a:pPr>
            <a:endParaRPr lang="en-US" sz="800" dirty="0"/>
          </a:p>
          <a:p>
            <a:pPr>
              <a:buFont typeface="Wingdings" panose="05000000000000000000" pitchFamily="2" charset="2"/>
              <a:buChar char="v"/>
            </a:pPr>
            <a:r>
              <a:rPr lang="en-US" b="1" dirty="0" smtClean="0"/>
              <a:t>Site Experience Education (SEE) Program</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Non-duty Technical Training</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Stakeholder Training on Examination Practice and Procedure (STEPP)</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Improving Clarity and Reasoning in Office Actions (ICR) Training</a:t>
            </a:r>
            <a:endParaRPr lang="en-US" sz="22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3380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81771"/>
            <a:ext cx="8058483" cy="1364151"/>
          </a:xfrm>
        </p:spPr>
        <p:txBody>
          <a:bodyPr>
            <a:normAutofit fontScale="90000"/>
          </a:bodyPr>
          <a:lstStyle/>
          <a:p>
            <a:r>
              <a:rPr lang="en-US" dirty="0" smtClean="0"/>
              <a:t>SEE </a:t>
            </a:r>
            <a:r>
              <a:rPr lang="en-US" dirty="0"/>
              <a:t>Website</a:t>
            </a:r>
            <a:br>
              <a:rPr lang="en-US" dirty="0"/>
            </a:br>
            <a:r>
              <a:rPr lang="en-US" sz="2200" dirty="0">
                <a:hlinkClick r:id="rId3"/>
              </a:rPr>
              <a:t>http://</a:t>
            </a:r>
            <a:r>
              <a:rPr lang="en-US" sz="2200" dirty="0" smtClean="0">
                <a:hlinkClick r:id="rId3"/>
              </a:rPr>
              <a:t>www.uspto.gov/patent/initiatives/site-experience-education-see-program</a:t>
            </a:r>
            <a:r>
              <a:rPr lang="en-US" sz="2200" dirty="0" smtClean="0"/>
              <a:t/>
            </a:r>
            <a:br>
              <a:rPr lang="en-US" sz="2200" dirty="0" smtClean="0"/>
            </a:br>
            <a:endParaRPr lang="en-US" sz="22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34</a:t>
            </a:fld>
            <a:endParaRPr lang="en-US" dirty="0">
              <a:solidFill>
                <a:prstClr val="black">
                  <a:tint val="75000"/>
                </a:prstClr>
              </a:solidFill>
            </a:endParaRPr>
          </a:p>
        </p:txBody>
      </p:sp>
      <p:pic>
        <p:nvPicPr>
          <p:cNvPr id="3" name="Picture 2"/>
          <p:cNvPicPr>
            <a:picLocks noChangeAspect="1"/>
          </p:cNvPicPr>
          <p:nvPr/>
        </p:nvPicPr>
        <p:blipFill>
          <a:blip r:embed="rId4"/>
          <a:stretch>
            <a:fillRect/>
          </a:stretch>
        </p:blipFill>
        <p:spPr>
          <a:xfrm>
            <a:off x="1871612" y="1645922"/>
            <a:ext cx="5780472" cy="3959712"/>
          </a:xfrm>
          <a:prstGeom prst="rect">
            <a:avLst/>
          </a:prstGeom>
          <a:ln w="25400">
            <a:solidFill>
              <a:schemeClr val="bg1">
                <a:lumMod val="50000"/>
              </a:schemeClr>
            </a:solidFill>
          </a:ln>
        </p:spPr>
      </p:pic>
    </p:spTree>
    <p:extLst>
      <p:ext uri="{BB962C8B-B14F-4D97-AF65-F5344CB8AC3E}">
        <p14:creationId xmlns:p14="http://schemas.microsoft.com/office/powerpoint/2010/main" val="285693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48102" cy="884058"/>
          </a:xfrm>
        </p:spPr>
        <p:txBody>
          <a:bodyPr>
            <a:normAutofit/>
          </a:bodyPr>
          <a:lstStyle/>
          <a:p>
            <a:r>
              <a:rPr lang="en-US" dirty="0" smtClean="0"/>
              <a:t>Technical and Legal Training</a:t>
            </a:r>
            <a:endParaRPr lang="en-US" dirty="0"/>
          </a:p>
        </p:txBody>
      </p:sp>
      <p:sp>
        <p:nvSpPr>
          <p:cNvPr id="3" name="Content Placeholder 2"/>
          <p:cNvSpPr>
            <a:spLocks noGrp="1"/>
          </p:cNvSpPr>
          <p:nvPr>
            <p:ph idx="1"/>
          </p:nvPr>
        </p:nvSpPr>
        <p:spPr>
          <a:xfrm>
            <a:off x="508000" y="1527447"/>
            <a:ext cx="8778613" cy="3770367"/>
          </a:xfrm>
        </p:spPr>
        <p:txBody>
          <a:bodyPr>
            <a:noAutofit/>
          </a:bodyPr>
          <a:lstStyle/>
          <a:p>
            <a:pPr>
              <a:buFont typeface="Wingdings" panose="05000000000000000000" pitchFamily="2" charset="2"/>
              <a:buChar char="v"/>
            </a:pPr>
            <a:r>
              <a:rPr lang="en-US" sz="2200" dirty="0" smtClean="0"/>
              <a:t>Patent Examiner Technical Training Program (PETTP)</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Site Experience Education (SEE) Program</a:t>
            </a:r>
          </a:p>
          <a:p>
            <a:pPr>
              <a:buFont typeface="Wingdings" panose="05000000000000000000" pitchFamily="2" charset="2"/>
              <a:buChar char="v"/>
            </a:pPr>
            <a:endParaRPr lang="en-US" sz="800" dirty="0"/>
          </a:p>
          <a:p>
            <a:pPr>
              <a:buFont typeface="Wingdings" panose="05000000000000000000" pitchFamily="2" charset="2"/>
              <a:buChar char="v"/>
            </a:pPr>
            <a:r>
              <a:rPr lang="en-US" b="1" dirty="0" smtClean="0"/>
              <a:t>Non-duty Technical Training</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Stakeholder Training on Examination Practice and Procedure (STEPP)</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Improving Clarity and Reasoning in Office Actions (ICR) Training</a:t>
            </a:r>
            <a:endParaRPr lang="en-US" sz="22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32491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48102" cy="884058"/>
          </a:xfrm>
        </p:spPr>
        <p:txBody>
          <a:bodyPr>
            <a:normAutofit/>
          </a:bodyPr>
          <a:lstStyle/>
          <a:p>
            <a:r>
              <a:rPr lang="en-US" dirty="0" smtClean="0"/>
              <a:t>Technical and Legal Training</a:t>
            </a:r>
            <a:endParaRPr lang="en-US" dirty="0"/>
          </a:p>
        </p:txBody>
      </p:sp>
      <p:sp>
        <p:nvSpPr>
          <p:cNvPr id="3" name="Content Placeholder 2"/>
          <p:cNvSpPr>
            <a:spLocks noGrp="1"/>
          </p:cNvSpPr>
          <p:nvPr>
            <p:ph idx="1"/>
          </p:nvPr>
        </p:nvSpPr>
        <p:spPr>
          <a:xfrm>
            <a:off x="508000" y="1527447"/>
            <a:ext cx="8778613" cy="3770367"/>
          </a:xfrm>
        </p:spPr>
        <p:txBody>
          <a:bodyPr>
            <a:noAutofit/>
          </a:bodyPr>
          <a:lstStyle/>
          <a:p>
            <a:pPr>
              <a:buFont typeface="Wingdings" panose="05000000000000000000" pitchFamily="2" charset="2"/>
              <a:buChar char="v"/>
            </a:pPr>
            <a:r>
              <a:rPr lang="en-US" sz="2200" dirty="0" smtClean="0"/>
              <a:t>Patent Examiner Technical Training Program (PETTP)</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Site Experience Education (SEE) Program</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Non-duty Technical Training</a:t>
            </a:r>
          </a:p>
          <a:p>
            <a:pPr>
              <a:buFont typeface="Wingdings" panose="05000000000000000000" pitchFamily="2" charset="2"/>
              <a:buChar char="v"/>
            </a:pPr>
            <a:endParaRPr lang="en-US" sz="800" dirty="0"/>
          </a:p>
          <a:p>
            <a:pPr>
              <a:buFont typeface="Wingdings" panose="05000000000000000000" pitchFamily="2" charset="2"/>
              <a:buChar char="v"/>
            </a:pPr>
            <a:r>
              <a:rPr lang="en-US" b="1" dirty="0" smtClean="0"/>
              <a:t>Stakeholder Training on Examination Practice and Procedure (STEPP)</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Improving Clarity and Reasoning in Office Actions (ICR) Training</a:t>
            </a:r>
            <a:endParaRPr lang="en-US" sz="22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1219412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233647"/>
            <a:ext cx="8106610" cy="884058"/>
          </a:xfrm>
        </p:spPr>
        <p:txBody>
          <a:bodyPr>
            <a:normAutofit fontScale="90000"/>
          </a:bodyPr>
          <a:lstStyle/>
          <a:p>
            <a:r>
              <a:rPr lang="en-US" dirty="0" smtClean="0"/>
              <a:t>STEPP </a:t>
            </a:r>
            <a:r>
              <a:rPr lang="en-US" dirty="0"/>
              <a:t>Website</a:t>
            </a:r>
            <a:br>
              <a:rPr lang="en-US" dirty="0"/>
            </a:br>
            <a:r>
              <a:rPr lang="en-US" sz="2200" dirty="0">
                <a:hlinkClick r:id="rId3"/>
              </a:rPr>
              <a:t>http://</a:t>
            </a:r>
            <a:r>
              <a:rPr lang="en-US" sz="2200" dirty="0" smtClean="0">
                <a:hlinkClick r:id="rId3"/>
              </a:rPr>
              <a:t>www.uspto.gov/patent/initiatives/stakeholder-training-examination-practice-and-procedure-stepp</a:t>
            </a:r>
            <a:r>
              <a:rPr lang="en-US" dirty="0" smtClean="0"/>
              <a:t/>
            </a:r>
            <a:br>
              <a:rPr lang="en-US" dirty="0" smtClean="0"/>
            </a:br>
            <a:endParaRPr lang="en-US" dirty="0"/>
          </a:p>
        </p:txBody>
      </p:sp>
      <p:sp>
        <p:nvSpPr>
          <p:cNvPr id="4" name="Slide Number Placeholder 3"/>
          <p:cNvSpPr>
            <a:spLocks noGrp="1"/>
          </p:cNvSpPr>
          <p:nvPr>
            <p:ph type="sldNum" sz="quarter" idx="12"/>
          </p:nvPr>
        </p:nvSpPr>
        <p:spPr>
          <a:xfrm>
            <a:off x="7314843" y="5297488"/>
            <a:ext cx="2370667" cy="303212"/>
          </a:xfrm>
        </p:spPr>
        <p:txBody>
          <a:bodyPr/>
          <a:lstStyle/>
          <a:p>
            <a:fld id="{92DA454B-C859-4892-B9FA-68B588C9F547}" type="slidenum">
              <a:rPr lang="en-US" smtClean="0">
                <a:solidFill>
                  <a:prstClr val="black">
                    <a:tint val="75000"/>
                  </a:prstClr>
                </a:solidFill>
              </a:rPr>
              <a:pPr/>
              <a:t>37</a:t>
            </a:fld>
            <a:endParaRPr lang="en-US" dirty="0">
              <a:solidFill>
                <a:prstClr val="black">
                  <a:tint val="75000"/>
                </a:prstClr>
              </a:solidFill>
            </a:endParaRPr>
          </a:p>
        </p:txBody>
      </p:sp>
      <p:pic>
        <p:nvPicPr>
          <p:cNvPr id="3" name="Picture 2"/>
          <p:cNvPicPr>
            <a:picLocks noChangeAspect="1"/>
          </p:cNvPicPr>
          <p:nvPr/>
        </p:nvPicPr>
        <p:blipFill>
          <a:blip r:embed="rId4"/>
          <a:stretch>
            <a:fillRect/>
          </a:stretch>
        </p:blipFill>
        <p:spPr>
          <a:xfrm>
            <a:off x="2116397" y="1676494"/>
            <a:ext cx="5198446" cy="3925686"/>
          </a:xfrm>
          <a:prstGeom prst="rect">
            <a:avLst/>
          </a:prstGeom>
          <a:ln w="25400">
            <a:solidFill>
              <a:schemeClr val="bg1">
                <a:lumMod val="50000"/>
              </a:schemeClr>
            </a:solidFill>
          </a:ln>
        </p:spPr>
      </p:pic>
    </p:spTree>
    <p:extLst>
      <p:ext uri="{BB962C8B-B14F-4D97-AF65-F5344CB8AC3E}">
        <p14:creationId xmlns:p14="http://schemas.microsoft.com/office/powerpoint/2010/main" val="2993817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48102" cy="884058"/>
          </a:xfrm>
        </p:spPr>
        <p:txBody>
          <a:bodyPr>
            <a:normAutofit/>
          </a:bodyPr>
          <a:lstStyle/>
          <a:p>
            <a:r>
              <a:rPr lang="en-US" dirty="0" smtClean="0"/>
              <a:t>Technical and Legal Training</a:t>
            </a:r>
            <a:endParaRPr lang="en-US" dirty="0"/>
          </a:p>
        </p:txBody>
      </p:sp>
      <p:sp>
        <p:nvSpPr>
          <p:cNvPr id="3" name="Content Placeholder 2"/>
          <p:cNvSpPr>
            <a:spLocks noGrp="1"/>
          </p:cNvSpPr>
          <p:nvPr>
            <p:ph idx="1"/>
          </p:nvPr>
        </p:nvSpPr>
        <p:spPr>
          <a:xfrm>
            <a:off x="508000" y="1527447"/>
            <a:ext cx="8778613" cy="3770367"/>
          </a:xfrm>
        </p:spPr>
        <p:txBody>
          <a:bodyPr>
            <a:noAutofit/>
          </a:bodyPr>
          <a:lstStyle/>
          <a:p>
            <a:pPr>
              <a:buFont typeface="Wingdings" panose="05000000000000000000" pitchFamily="2" charset="2"/>
              <a:buChar char="v"/>
            </a:pPr>
            <a:r>
              <a:rPr lang="en-US" sz="2200" dirty="0" smtClean="0"/>
              <a:t>Patent Examiner Technical Training Program (PETTP)</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Site Experience Education (SEE) Program</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Non-duty Technical Training</a:t>
            </a:r>
          </a:p>
          <a:p>
            <a:pPr>
              <a:buFont typeface="Wingdings" panose="05000000000000000000" pitchFamily="2" charset="2"/>
              <a:buChar char="v"/>
            </a:pPr>
            <a:endParaRPr lang="en-US" sz="800" dirty="0"/>
          </a:p>
          <a:p>
            <a:pPr>
              <a:buFont typeface="Wingdings" panose="05000000000000000000" pitchFamily="2" charset="2"/>
              <a:buChar char="v"/>
            </a:pPr>
            <a:r>
              <a:rPr lang="en-US" sz="2200" dirty="0" smtClean="0"/>
              <a:t>Stakeholder Training on Examination Practice and Procedure (STEPP)</a:t>
            </a:r>
          </a:p>
          <a:p>
            <a:pPr>
              <a:buFont typeface="Wingdings" panose="05000000000000000000" pitchFamily="2" charset="2"/>
              <a:buChar char="v"/>
            </a:pPr>
            <a:endParaRPr lang="en-US" sz="800" dirty="0"/>
          </a:p>
          <a:p>
            <a:pPr>
              <a:buFont typeface="Wingdings" panose="05000000000000000000" pitchFamily="2" charset="2"/>
              <a:buChar char="v"/>
            </a:pPr>
            <a:r>
              <a:rPr lang="en-US" b="1" dirty="0" smtClean="0"/>
              <a:t>Improving Clarity and Reasoning in Office Actions (ICR) Training</a:t>
            </a:r>
            <a:endParaRPr lang="en-US" b="1"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480917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973269" cy="884058"/>
          </a:xfrm>
        </p:spPr>
        <p:txBody>
          <a:bodyPr>
            <a:noAutofit/>
          </a:bodyPr>
          <a:lstStyle/>
          <a:p>
            <a:r>
              <a:rPr lang="en-US" sz="3700" dirty="0"/>
              <a:t>Initial Focus:  Functional Language Invoking 35 U.S.C. 112(f)</a:t>
            </a:r>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39</a:t>
            </a:fld>
            <a:endParaRPr lang="en-US" dirty="0">
              <a:solidFill>
                <a:prstClr val="black">
                  <a:tint val="75000"/>
                </a:prstClr>
              </a:solidFill>
            </a:endParaRPr>
          </a:p>
        </p:txBody>
      </p:sp>
      <p:sp>
        <p:nvSpPr>
          <p:cNvPr id="5" name="Content Placeholder 3"/>
          <p:cNvSpPr txBox="1">
            <a:spLocks/>
          </p:cNvSpPr>
          <p:nvPr/>
        </p:nvSpPr>
        <p:spPr>
          <a:xfrm>
            <a:off x="984774" y="1932952"/>
            <a:ext cx="8084411" cy="292397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q"/>
            </a:pPr>
            <a:r>
              <a:rPr lang="en-US" sz="1667" b="1" dirty="0">
                <a:solidFill>
                  <a:prstClr val="black"/>
                </a:solidFill>
              </a:rPr>
              <a:t>35 U.S.C. 112(f): Identifying Limitations that Invoke § 112(f)</a:t>
            </a:r>
          </a:p>
          <a:p>
            <a:pPr marL="809561" lvl="2" indent="-238105"/>
            <a:r>
              <a:rPr lang="en-US" sz="1667" dirty="0">
                <a:solidFill>
                  <a:prstClr val="black"/>
                </a:solidFill>
              </a:rPr>
              <a:t>Recognizing § 112(f) limitations that do not use classic “means for” phrasing</a:t>
            </a:r>
          </a:p>
          <a:p>
            <a:pPr marL="809561" lvl="2" indent="-238105"/>
            <a:r>
              <a:rPr lang="en-US" sz="1667" dirty="0">
                <a:solidFill>
                  <a:prstClr val="black"/>
                </a:solidFill>
              </a:rPr>
              <a:t>Interpreting “generic placeholders” that serve as substitutes for means   (e.g., unit, mechanism)</a:t>
            </a:r>
          </a:p>
          <a:p>
            <a:pPr marL="571455" lvl="2" indent="0">
              <a:buNone/>
            </a:pPr>
            <a:endParaRPr lang="en-US" sz="1000" dirty="0">
              <a:solidFill>
                <a:prstClr val="black"/>
              </a:solidFill>
            </a:endParaRPr>
          </a:p>
          <a:p>
            <a:pPr lvl="1">
              <a:buFont typeface="Wingdings" panose="05000000000000000000" pitchFamily="2" charset="2"/>
              <a:buChar char="q"/>
            </a:pPr>
            <a:r>
              <a:rPr lang="en-US" sz="1667" b="1" dirty="0">
                <a:solidFill>
                  <a:prstClr val="black"/>
                </a:solidFill>
              </a:rPr>
              <a:t>35 U.S.C. 112(f): Making the Record Clear</a:t>
            </a:r>
          </a:p>
          <a:p>
            <a:pPr marL="809561" lvl="1">
              <a:buFont typeface="Arial" panose="020B0604020202020204" pitchFamily="34" charset="0"/>
              <a:buChar char="•"/>
            </a:pPr>
            <a:r>
              <a:rPr lang="en-US" sz="1667" dirty="0">
                <a:solidFill>
                  <a:prstClr val="black"/>
                </a:solidFill>
              </a:rPr>
              <a:t>Clarifying the record to place remarks in the file regarding when                  § 112(f) is, or is not, invoked</a:t>
            </a:r>
          </a:p>
          <a:p>
            <a:pPr marL="809561" lvl="1">
              <a:buFont typeface="Arial" panose="020B0604020202020204" pitchFamily="34" charset="0"/>
              <a:buChar char="•"/>
            </a:pPr>
            <a:r>
              <a:rPr lang="en-US" sz="1667" dirty="0">
                <a:solidFill>
                  <a:prstClr val="black"/>
                </a:solidFill>
              </a:rPr>
              <a:t>Establishing presumptions based on use of “means”</a:t>
            </a:r>
          </a:p>
          <a:p>
            <a:pPr marL="809561" lvl="1">
              <a:buFont typeface="Arial" panose="020B0604020202020204" pitchFamily="34" charset="0"/>
              <a:buChar char="•"/>
            </a:pPr>
            <a:r>
              <a:rPr lang="en-US" sz="1667" dirty="0">
                <a:solidFill>
                  <a:prstClr val="black"/>
                </a:solidFill>
              </a:rPr>
              <a:t>Providing explanatory remarks when presumptions are rebutted</a:t>
            </a:r>
          </a:p>
        </p:txBody>
      </p:sp>
    </p:spTree>
    <p:extLst>
      <p:ext uri="{BB962C8B-B14F-4D97-AF65-F5344CB8AC3E}">
        <p14:creationId xmlns:p14="http://schemas.microsoft.com/office/powerpoint/2010/main" val="213845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MORNING AGENDA</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35691624"/>
              </p:ext>
            </p:extLst>
          </p:nvPr>
        </p:nvGraphicFramePr>
        <p:xfrm>
          <a:off x="609599" y="1447800"/>
          <a:ext cx="8505826" cy="3779694"/>
        </p:xfrm>
        <a:graphic>
          <a:graphicData uri="http://schemas.openxmlformats.org/drawingml/2006/table">
            <a:tbl>
              <a:tblPr/>
              <a:tblGrid>
                <a:gridCol w="964052"/>
                <a:gridCol w="4706499"/>
                <a:gridCol w="2835275"/>
              </a:tblGrid>
              <a:tr h="105656">
                <a:tc>
                  <a:txBody>
                    <a:bodyPr/>
                    <a:lstStyle/>
                    <a:p>
                      <a:pPr algn="ctr"/>
                      <a:r>
                        <a:rPr lang="en-US" sz="1200" b="1" dirty="0"/>
                        <a:t>Time (ET)</a:t>
                      </a:r>
                      <a:endParaRPr lang="en-US" sz="1200" dirty="0"/>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Topic</a:t>
                      </a:r>
                      <a:endParaRPr lang="en-US" sz="1200" dirty="0"/>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Speakers</a:t>
                      </a:r>
                      <a:endParaRPr lang="en-US" sz="1200" dirty="0"/>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2043">
                <a:tc>
                  <a:txBody>
                    <a:bodyPr/>
                    <a:lstStyle/>
                    <a:p>
                      <a:pPr algn="ctr"/>
                      <a:r>
                        <a:rPr lang="en-US" sz="1200" dirty="0"/>
                        <a:t>9:00-9:10</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effectLst/>
                        </a:rPr>
                        <a:t>Welcome </a:t>
                      </a:r>
                      <a:endParaRPr lang="en-US" sz="1200" dirty="0">
                        <a:effectLst/>
                      </a:endParaRP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US" sz="1200" b="1" dirty="0"/>
                        <a:t>Valencia Martin Wallace</a:t>
                      </a:r>
                      <a:r>
                        <a:rPr lang="en-US" sz="1200" dirty="0"/>
                        <a:t>, Deputy Commissioner for Patent Quality</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9634">
                <a:tc>
                  <a:txBody>
                    <a:bodyPr/>
                    <a:lstStyle/>
                    <a:p>
                      <a:pPr algn="ctr"/>
                      <a:r>
                        <a:rPr lang="en-US" sz="1200" dirty="0"/>
                        <a:t>9:10-9:20</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Opening Remarks</a:t>
                      </a:r>
                      <a:r>
                        <a:rPr lang="en-US" sz="1200" dirty="0"/>
                        <a:t/>
                      </a:r>
                      <a:br>
                        <a:rPr lang="en-US" sz="1200" dirty="0"/>
                      </a:br>
                      <a:r>
                        <a:rPr lang="en-US" sz="1200" dirty="0"/>
                        <a:t>Before and After: How Is Enhanced Patent Quality Making a Difference</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Michelle </a:t>
                      </a:r>
                      <a:r>
                        <a:rPr lang="en-US" sz="1200" b="1" dirty="0" smtClean="0"/>
                        <a:t>K. Lee</a:t>
                      </a:r>
                      <a:r>
                        <a:rPr lang="en-US" sz="1200" dirty="0"/>
                        <a:t>, Under Secretary of Commerce for Intellectual Property and Director of the USPTO</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7225">
                <a:tc>
                  <a:txBody>
                    <a:bodyPr/>
                    <a:lstStyle/>
                    <a:p>
                      <a:pPr algn="ctr"/>
                      <a:r>
                        <a:rPr lang="en-US" sz="1200" dirty="0"/>
                        <a:t>9:20-10:00</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effectLst/>
                        </a:rPr>
                        <a:t>(I) Search </a:t>
                      </a:r>
                      <a:r>
                        <a:rPr lang="en-US" sz="1200" b="1" dirty="0">
                          <a:effectLst/>
                        </a:rPr>
                        <a:t>&amp; Training Enhancements</a:t>
                      </a:r>
                      <a:r>
                        <a:rPr lang="en-US" sz="1200" dirty="0">
                          <a:effectLst/>
                        </a:rPr>
                        <a:t/>
                      </a:r>
                      <a:br>
                        <a:rPr lang="en-US" sz="1200" dirty="0">
                          <a:effectLst/>
                        </a:rPr>
                      </a:br>
                      <a:r>
                        <a:rPr lang="en-US" sz="1200" dirty="0">
                          <a:effectLst/>
                        </a:rPr>
                        <a:t>Highlights include: Global Dossier and Clarity of the Record Training</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US" sz="1200" b="1" dirty="0"/>
                        <a:t>Maria Holtmann</a:t>
                      </a:r>
                      <a:r>
                        <a:rPr lang="en-US" sz="1200" dirty="0"/>
                        <a:t>, Director of International Programs</a:t>
                      </a:r>
                      <a:br>
                        <a:rPr lang="en-US" sz="1200" dirty="0"/>
                      </a:br>
                      <a:r>
                        <a:rPr lang="en-US" sz="1200" b="1" dirty="0"/>
                        <a:t>Don Hajec</a:t>
                      </a:r>
                      <a:r>
                        <a:rPr lang="en-US" sz="1200" dirty="0"/>
                        <a:t>, Assistant Deputy Commissioner for Patent Operations</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0839">
                <a:tc>
                  <a:txBody>
                    <a:bodyPr/>
                    <a:lstStyle/>
                    <a:p>
                      <a:pPr algn="ctr"/>
                      <a:r>
                        <a:rPr lang="en-US" sz="1200" dirty="0"/>
                        <a:t>10:00-10:30</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(II) Prosecution </a:t>
                      </a:r>
                      <a:r>
                        <a:rPr lang="en-US" sz="1200" b="1" dirty="0"/>
                        <a:t>Enhancements</a:t>
                      </a:r>
                      <a:r>
                        <a:rPr lang="en-US" sz="1200" dirty="0"/>
                        <a:t/>
                      </a:r>
                      <a:br>
                        <a:rPr lang="en-US" sz="1200" dirty="0"/>
                      </a:br>
                      <a:r>
                        <a:rPr lang="en-US" sz="1200" dirty="0"/>
                        <a:t>Highlights include: Clarity of the Record Pilot</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Robin Evans</a:t>
                      </a:r>
                      <a:r>
                        <a:rPr lang="en-US" sz="1200" dirty="0"/>
                        <a:t>, Director, </a:t>
                      </a:r>
                      <a:r>
                        <a:rPr lang="en-US" sz="1200" dirty="0" smtClean="0"/>
                        <a:t>              Technology </a:t>
                      </a:r>
                      <a:r>
                        <a:rPr lang="en-US" sz="1200" dirty="0"/>
                        <a:t>Center 2800</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656">
                <a:tc>
                  <a:txBody>
                    <a:bodyPr/>
                    <a:lstStyle/>
                    <a:p>
                      <a:pPr algn="ctr"/>
                      <a:r>
                        <a:rPr lang="en-US" sz="1200" dirty="0"/>
                        <a:t>10:30-10:45</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MORNING BREAK</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endParaRPr lang="en-US" sz="1200" dirty="0"/>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2043">
                <a:tc>
                  <a:txBody>
                    <a:bodyPr/>
                    <a:lstStyle/>
                    <a:p>
                      <a:pPr algn="ctr"/>
                      <a:r>
                        <a:rPr lang="en-US" sz="1200" dirty="0"/>
                        <a:t>10:45-11:05</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(III) Post</a:t>
                      </a:r>
                      <a:r>
                        <a:rPr lang="en-US" sz="1200" b="1" baseline="0" dirty="0" smtClean="0"/>
                        <a:t>-</a:t>
                      </a:r>
                      <a:r>
                        <a:rPr lang="en-US" sz="1200" b="1" dirty="0" smtClean="0"/>
                        <a:t>Examination </a:t>
                      </a:r>
                      <a:r>
                        <a:rPr lang="en-US" sz="1200" b="1" dirty="0"/>
                        <a:t>Enhancements</a:t>
                      </a:r>
                      <a:r>
                        <a:rPr lang="en-US" sz="1200" dirty="0"/>
                        <a:t/>
                      </a:r>
                      <a:br>
                        <a:rPr lang="en-US" sz="1200" dirty="0"/>
                      </a:br>
                      <a:r>
                        <a:rPr lang="en-US" sz="1200" dirty="0"/>
                        <a:t>Highlights include: Post Grant Outcomes</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Jack Harvey</a:t>
                      </a:r>
                      <a:r>
                        <a:rPr lang="en-US" sz="1200" dirty="0"/>
                        <a:t>, Acting Assistant Deputy Commissioner for Patent Operations</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8430">
                <a:tc>
                  <a:txBody>
                    <a:bodyPr/>
                    <a:lstStyle/>
                    <a:p>
                      <a:pPr algn="ctr"/>
                      <a:r>
                        <a:rPr lang="en-US" sz="1200" dirty="0"/>
                        <a:t>11:05-11:45</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effectLst/>
                        </a:rPr>
                        <a:t>(IV) Improving </a:t>
                      </a:r>
                      <a:r>
                        <a:rPr lang="en-US" sz="1200" b="1" dirty="0">
                          <a:effectLst/>
                        </a:rPr>
                        <a:t>Evaluation of Examination</a:t>
                      </a:r>
                      <a:r>
                        <a:rPr lang="en-US" sz="1200" dirty="0">
                          <a:effectLst/>
                        </a:rPr>
                        <a:t/>
                      </a:r>
                      <a:br>
                        <a:rPr lang="en-US" sz="1200" dirty="0">
                          <a:effectLst/>
                        </a:rPr>
                      </a:br>
                      <a:r>
                        <a:rPr lang="en-US" sz="1200" dirty="0">
                          <a:effectLst/>
                        </a:rPr>
                        <a:t>Highlights include: Topic Submission for Case Studies and Big Data</a:t>
                      </a:r>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US" sz="1200" b="1" dirty="0"/>
                        <a:t>Brian Hanlon</a:t>
                      </a:r>
                      <a:r>
                        <a:rPr lang="en-US" sz="1200" dirty="0"/>
                        <a:t>, Director of the Office of Patent Legal </a:t>
                      </a:r>
                      <a:r>
                        <a:rPr lang="en-US" sz="1200" dirty="0" smtClean="0"/>
                        <a:t>Administration</a:t>
                      </a:r>
                      <a:endParaRPr lang="en-US" sz="1200" dirty="0"/>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92DA454B-C859-4892-B9FA-68B588C9F547}" type="slidenum">
              <a:rPr lang="en-US" smtClean="0"/>
              <a:t>4</a:t>
            </a:fld>
            <a:endParaRPr lang="en-US" dirty="0"/>
          </a:p>
        </p:txBody>
      </p:sp>
    </p:spTree>
    <p:extLst>
      <p:ext uri="{BB962C8B-B14F-4D97-AF65-F5344CB8AC3E}">
        <p14:creationId xmlns:p14="http://schemas.microsoft.com/office/powerpoint/2010/main" val="2606076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132660" cy="884058"/>
          </a:xfrm>
        </p:spPr>
        <p:txBody>
          <a:bodyPr>
            <a:noAutofit/>
          </a:bodyPr>
          <a:lstStyle/>
          <a:p>
            <a:r>
              <a:rPr lang="en-US" sz="3700" dirty="0"/>
              <a:t>Initial Focus:  Functional Language Invoking 35 U.S.C. 112(f) (</a:t>
            </a:r>
            <a:r>
              <a:rPr lang="en-US" sz="3700" dirty="0" smtClean="0"/>
              <a:t>cont.)</a:t>
            </a:r>
            <a:endParaRPr lang="en-US" sz="3700"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40</a:t>
            </a:fld>
            <a:endParaRPr lang="en-US" dirty="0">
              <a:solidFill>
                <a:prstClr val="black">
                  <a:tint val="75000"/>
                </a:prstClr>
              </a:solidFill>
            </a:endParaRPr>
          </a:p>
        </p:txBody>
      </p:sp>
      <p:sp>
        <p:nvSpPr>
          <p:cNvPr id="5" name="Content Placeholder 3"/>
          <p:cNvSpPr txBox="1">
            <a:spLocks/>
          </p:cNvSpPr>
          <p:nvPr/>
        </p:nvSpPr>
        <p:spPr>
          <a:xfrm>
            <a:off x="1001554" y="1902672"/>
            <a:ext cx="7342188" cy="30827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indent="-344475">
              <a:buFont typeface="Wingdings" panose="05000000000000000000" pitchFamily="2" charset="2"/>
              <a:buChar char="q"/>
            </a:pPr>
            <a:r>
              <a:rPr lang="en-US" sz="1667" b="1" dirty="0">
                <a:solidFill>
                  <a:prstClr val="black"/>
                </a:solidFill>
              </a:rPr>
              <a:t>35 U.S.C. 112(f): Broadest Reasonable Interpretation </a:t>
            </a:r>
            <a:r>
              <a:rPr lang="en-US" sz="1667" b="1" dirty="0" smtClean="0">
                <a:solidFill>
                  <a:prstClr val="black"/>
                </a:solidFill>
              </a:rPr>
              <a:t>and </a:t>
            </a:r>
            <a:r>
              <a:rPr lang="en-US" sz="1667" b="1" dirty="0">
                <a:solidFill>
                  <a:prstClr val="black"/>
                </a:solidFill>
              </a:rPr>
              <a:t>Definiteness of § 112(f) Limitations</a:t>
            </a:r>
          </a:p>
          <a:p>
            <a:pPr marL="914363" lvl="2" indent="-344475"/>
            <a:r>
              <a:rPr lang="en-US" sz="1667" dirty="0">
                <a:solidFill>
                  <a:prstClr val="black"/>
                </a:solidFill>
              </a:rPr>
              <a:t>How to interpret § 112(f) limitations under the broadest reasonable interpretation (BRI) standard</a:t>
            </a:r>
          </a:p>
          <a:p>
            <a:pPr marL="914363" lvl="2" indent="-344475"/>
            <a:r>
              <a:rPr lang="en-US" sz="1667" dirty="0">
                <a:solidFill>
                  <a:prstClr val="black"/>
                </a:solidFill>
              </a:rPr>
              <a:t>Evaluating equivalents</a:t>
            </a:r>
          </a:p>
          <a:p>
            <a:pPr marL="914363" lvl="2" indent="-344475"/>
            <a:r>
              <a:rPr lang="en-US" sz="1667" dirty="0">
                <a:solidFill>
                  <a:prstClr val="black"/>
                </a:solidFill>
              </a:rPr>
              <a:t>Determining whether a § 112(f) limitation is definite under § 112(b)</a:t>
            </a:r>
          </a:p>
          <a:p>
            <a:pPr marL="569889" lvl="2" indent="0">
              <a:buNone/>
            </a:pPr>
            <a:endParaRPr lang="en-US" sz="1000" dirty="0">
              <a:solidFill>
                <a:prstClr val="black"/>
              </a:solidFill>
            </a:endParaRPr>
          </a:p>
          <a:p>
            <a:pPr lvl="1" indent="-344475">
              <a:buFont typeface="Wingdings" panose="05000000000000000000" pitchFamily="2" charset="2"/>
              <a:buChar char="q"/>
            </a:pPr>
            <a:r>
              <a:rPr lang="en-US" sz="1667" b="1" dirty="0">
                <a:solidFill>
                  <a:prstClr val="black"/>
                </a:solidFill>
              </a:rPr>
              <a:t>35 U.S.C. 112(f): Evaluating § 112(f) Limitations in Software-Related Claims for Definiteness under 35 U.S.C. 112(b)</a:t>
            </a:r>
          </a:p>
          <a:p>
            <a:pPr marL="914363" lvl="2" indent="-344475"/>
            <a:r>
              <a:rPr lang="en-US" sz="1667" dirty="0">
                <a:solidFill>
                  <a:prstClr val="black"/>
                </a:solidFill>
              </a:rPr>
              <a:t>Determining whether a sufficient algorithm is provided to support a software function</a:t>
            </a:r>
          </a:p>
          <a:p>
            <a:pPr marL="380970" lvl="1" indent="0">
              <a:buNone/>
            </a:pPr>
            <a:endParaRPr lang="en-US" sz="2333" dirty="0">
              <a:solidFill>
                <a:prstClr val="black"/>
              </a:solidFill>
            </a:endParaRPr>
          </a:p>
        </p:txBody>
      </p:sp>
    </p:spTree>
    <p:extLst>
      <p:ext uri="{BB962C8B-B14F-4D97-AF65-F5344CB8AC3E}">
        <p14:creationId xmlns:p14="http://schemas.microsoft.com/office/powerpoint/2010/main" val="2318836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8022"/>
            <a:ext cx="8518553" cy="1266220"/>
          </a:xfrm>
        </p:spPr>
        <p:txBody>
          <a:bodyPr>
            <a:normAutofit fontScale="90000"/>
          </a:bodyPr>
          <a:lstStyle/>
          <a:p>
            <a:r>
              <a:rPr lang="en-US" dirty="0" smtClean="0"/>
              <a:t>Reinforcing Claim Interpretation</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41</a:t>
            </a:fld>
            <a:endParaRPr lang="en-US" dirty="0">
              <a:solidFill>
                <a:prstClr val="black">
                  <a:tint val="75000"/>
                </a:prstClr>
              </a:solidFill>
            </a:endParaRPr>
          </a:p>
        </p:txBody>
      </p:sp>
      <p:sp>
        <p:nvSpPr>
          <p:cNvPr id="5" name="Content Placeholder 3"/>
          <p:cNvSpPr txBox="1">
            <a:spLocks/>
          </p:cNvSpPr>
          <p:nvPr/>
        </p:nvSpPr>
        <p:spPr>
          <a:xfrm>
            <a:off x="1052943" y="1579037"/>
            <a:ext cx="7302500" cy="31998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q"/>
            </a:pPr>
            <a:r>
              <a:rPr lang="en-US" sz="1667" b="1" dirty="0">
                <a:solidFill>
                  <a:prstClr val="black"/>
                </a:solidFill>
              </a:rPr>
              <a:t>Broadest Reasonable Interpretation (BRI) and the                 Plain Meaning of Claim Terms</a:t>
            </a:r>
          </a:p>
          <a:p>
            <a:pPr marL="914363" lvl="2"/>
            <a:r>
              <a:rPr lang="en-US" sz="1667" dirty="0">
                <a:solidFill>
                  <a:prstClr val="black"/>
                </a:solidFill>
              </a:rPr>
              <a:t>Using plain meaning unless the application uses a special definition or disclaims scope</a:t>
            </a:r>
          </a:p>
          <a:p>
            <a:pPr marL="914363" lvl="2"/>
            <a:r>
              <a:rPr lang="en-US" sz="1667" dirty="0">
                <a:solidFill>
                  <a:prstClr val="black"/>
                </a:solidFill>
              </a:rPr>
              <a:t>Explaining claim interpretation on the record</a:t>
            </a:r>
          </a:p>
          <a:p>
            <a:pPr marL="914363" lvl="2"/>
            <a:endParaRPr lang="en-US" sz="1000" dirty="0">
              <a:solidFill>
                <a:prstClr val="black"/>
              </a:solidFill>
            </a:endParaRPr>
          </a:p>
          <a:p>
            <a:pPr lvl="1">
              <a:buFont typeface="Wingdings" panose="05000000000000000000" pitchFamily="2" charset="2"/>
              <a:buChar char="q"/>
            </a:pPr>
            <a:r>
              <a:rPr lang="en-US" sz="1667" b="1" dirty="0">
                <a:solidFill>
                  <a:prstClr val="black"/>
                </a:solidFill>
              </a:rPr>
              <a:t>Examining Functional Claim Limitations: Focus on Computer/Software-related Claims</a:t>
            </a:r>
          </a:p>
          <a:p>
            <a:pPr marL="914363" lvl="2"/>
            <a:r>
              <a:rPr lang="en-US" sz="1667" dirty="0">
                <a:solidFill>
                  <a:prstClr val="black"/>
                </a:solidFill>
              </a:rPr>
              <a:t>Detailed guidance on addressing issues unique to functional claim language when § 112(f) is not invoked</a:t>
            </a:r>
          </a:p>
          <a:p>
            <a:pPr marL="914363" lvl="2"/>
            <a:r>
              <a:rPr lang="en-US" sz="1667" dirty="0">
                <a:solidFill>
                  <a:prstClr val="black"/>
                </a:solidFill>
              </a:rPr>
              <a:t>Clarifying the record by fully addressing functional claim language</a:t>
            </a:r>
          </a:p>
          <a:p>
            <a:pPr marL="380970" lvl="1" indent="0">
              <a:buNone/>
            </a:pPr>
            <a:endParaRPr lang="en-US" sz="2333" dirty="0">
              <a:solidFill>
                <a:prstClr val="black"/>
              </a:solidFill>
            </a:endParaRPr>
          </a:p>
          <a:p>
            <a:pPr marL="380970" lvl="1" indent="0">
              <a:buNone/>
            </a:pPr>
            <a:endParaRPr lang="en-US" sz="2333" dirty="0">
              <a:solidFill>
                <a:prstClr val="black"/>
              </a:solidFill>
            </a:endParaRPr>
          </a:p>
        </p:txBody>
      </p:sp>
    </p:spTree>
    <p:extLst>
      <p:ext uri="{BB962C8B-B14F-4D97-AF65-F5344CB8AC3E}">
        <p14:creationId xmlns:p14="http://schemas.microsoft.com/office/powerpoint/2010/main" val="3379457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755155" cy="1274609"/>
          </a:xfrm>
        </p:spPr>
        <p:txBody>
          <a:bodyPr>
            <a:normAutofit fontScale="90000"/>
          </a:bodyPr>
          <a:lstStyle/>
          <a:p>
            <a:r>
              <a:rPr lang="en-US" dirty="0" smtClean="0"/>
              <a:t>Turning to Written Description and Enablement</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42</a:t>
            </a:fld>
            <a:endParaRPr lang="en-US" dirty="0">
              <a:solidFill>
                <a:prstClr val="black">
                  <a:tint val="75000"/>
                </a:prstClr>
              </a:solidFill>
            </a:endParaRPr>
          </a:p>
        </p:txBody>
      </p:sp>
      <p:sp>
        <p:nvSpPr>
          <p:cNvPr id="5" name="Content Placeholder 3"/>
          <p:cNvSpPr txBox="1">
            <a:spLocks/>
          </p:cNvSpPr>
          <p:nvPr/>
        </p:nvSpPr>
        <p:spPr>
          <a:xfrm>
            <a:off x="66502" y="1851187"/>
            <a:ext cx="10008523" cy="378980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q"/>
            </a:pPr>
            <a:r>
              <a:rPr lang="en-US" sz="1667" b="1" dirty="0">
                <a:solidFill>
                  <a:prstClr val="black"/>
                </a:solidFill>
              </a:rPr>
              <a:t>Examining Claims for Compliance with 35 U.S.C. 112(a): Part I Written Description </a:t>
            </a:r>
          </a:p>
          <a:p>
            <a:pPr marL="914363" lvl="2"/>
            <a:r>
              <a:rPr lang="en-US" sz="1667" dirty="0">
                <a:solidFill>
                  <a:prstClr val="black"/>
                </a:solidFill>
              </a:rPr>
              <a:t>Focus on Electrical/Mechanical and Computer/Software-related Claims</a:t>
            </a:r>
          </a:p>
          <a:p>
            <a:pPr marL="914363" lvl="2"/>
            <a:r>
              <a:rPr lang="en-US" sz="1667" dirty="0">
                <a:solidFill>
                  <a:prstClr val="black"/>
                </a:solidFill>
              </a:rPr>
              <a:t>Making the prosecution record clear regarding the adequacy of the application disclosure</a:t>
            </a:r>
          </a:p>
          <a:p>
            <a:pPr marL="914363" lvl="2"/>
            <a:endParaRPr lang="en-US" sz="1000" dirty="0">
              <a:solidFill>
                <a:prstClr val="black"/>
              </a:solidFill>
            </a:endParaRPr>
          </a:p>
          <a:p>
            <a:pPr lvl="1">
              <a:buFont typeface="Wingdings" panose="05000000000000000000" pitchFamily="2" charset="2"/>
              <a:buChar char="q"/>
            </a:pPr>
            <a:r>
              <a:rPr lang="en-US" sz="1667" b="1" dirty="0">
                <a:solidFill>
                  <a:prstClr val="black"/>
                </a:solidFill>
              </a:rPr>
              <a:t>Examining Claims for Compliance with 35 U.S.C. 112(a): Part II – Enablement</a:t>
            </a:r>
          </a:p>
          <a:p>
            <a:pPr marL="914363" lvl="2"/>
            <a:r>
              <a:rPr lang="en-US" sz="1667" dirty="0">
                <a:solidFill>
                  <a:prstClr val="black"/>
                </a:solidFill>
              </a:rPr>
              <a:t>Focus on Electrical/Mechanical and Computer/Software-related Claims</a:t>
            </a:r>
          </a:p>
          <a:p>
            <a:pPr marL="914363" lvl="2"/>
            <a:r>
              <a:rPr lang="en-US" sz="1667" dirty="0">
                <a:solidFill>
                  <a:prstClr val="black"/>
                </a:solidFill>
              </a:rPr>
              <a:t>Determining whether the specification enables the full scope of claims with functional language</a:t>
            </a:r>
          </a:p>
          <a:p>
            <a:pPr marL="685773" lvl="2" indent="0">
              <a:buNone/>
            </a:pPr>
            <a:r>
              <a:rPr lang="en-US" sz="1667" dirty="0">
                <a:solidFill>
                  <a:prstClr val="black"/>
                </a:solidFill>
              </a:rPr>
              <a:t> </a:t>
            </a:r>
          </a:p>
          <a:p>
            <a:pPr lvl="1">
              <a:buFont typeface="Wingdings" panose="05000000000000000000" pitchFamily="2" charset="2"/>
              <a:buChar char="q"/>
            </a:pPr>
            <a:r>
              <a:rPr lang="en-US" sz="1667" b="1" dirty="0">
                <a:solidFill>
                  <a:prstClr val="black"/>
                </a:solidFill>
              </a:rPr>
              <a:t>35 U.S.C. 112(a): Written Description Workshop</a:t>
            </a:r>
          </a:p>
          <a:p>
            <a:pPr marL="914363" lvl="2"/>
            <a:r>
              <a:rPr lang="en-US" sz="1667" dirty="0">
                <a:solidFill>
                  <a:prstClr val="black"/>
                </a:solidFill>
              </a:rPr>
              <a:t>Used as a companion to the 35 U.S.C. 112(a) Written Description </a:t>
            </a:r>
            <a:r>
              <a:rPr lang="en-US" sz="1667" dirty="0" smtClean="0">
                <a:solidFill>
                  <a:prstClr val="black"/>
                </a:solidFill>
              </a:rPr>
              <a:t>training module</a:t>
            </a:r>
            <a:endParaRPr lang="en-US" sz="1667" dirty="0">
              <a:solidFill>
                <a:prstClr val="black"/>
              </a:solidFill>
            </a:endParaRPr>
          </a:p>
          <a:p>
            <a:pPr marL="914363" lvl="2"/>
            <a:r>
              <a:rPr lang="en-US" sz="1667" dirty="0">
                <a:solidFill>
                  <a:prstClr val="black"/>
                </a:solidFill>
              </a:rPr>
              <a:t>Reinforced the principles of the training</a:t>
            </a:r>
          </a:p>
          <a:p>
            <a:pPr lvl="2"/>
            <a:endParaRPr lang="en-US" sz="1667" dirty="0">
              <a:solidFill>
                <a:prstClr val="black"/>
              </a:solidFill>
            </a:endParaRPr>
          </a:p>
        </p:txBody>
      </p:sp>
    </p:spTree>
    <p:extLst>
      <p:ext uri="{BB962C8B-B14F-4D97-AF65-F5344CB8AC3E}">
        <p14:creationId xmlns:p14="http://schemas.microsoft.com/office/powerpoint/2010/main" val="170009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251816" cy="1308165"/>
          </a:xfrm>
        </p:spPr>
        <p:txBody>
          <a:bodyPr>
            <a:normAutofit fontScale="90000"/>
          </a:bodyPr>
          <a:lstStyle/>
          <a:p>
            <a:r>
              <a:rPr lang="en-US" dirty="0" smtClean="0"/>
              <a:t>Utilizing 35 U.S.C. 112(b) to Clarify the Record</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43</a:t>
            </a:fld>
            <a:endParaRPr lang="en-US" dirty="0">
              <a:solidFill>
                <a:prstClr val="black">
                  <a:tint val="75000"/>
                </a:prstClr>
              </a:solidFill>
            </a:endParaRPr>
          </a:p>
        </p:txBody>
      </p:sp>
      <p:sp>
        <p:nvSpPr>
          <p:cNvPr id="5" name="Content Placeholder 3"/>
          <p:cNvSpPr txBox="1">
            <a:spLocks/>
          </p:cNvSpPr>
          <p:nvPr/>
        </p:nvSpPr>
        <p:spPr>
          <a:xfrm>
            <a:off x="711592" y="1964670"/>
            <a:ext cx="8066648" cy="30265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q"/>
            </a:pPr>
            <a:r>
              <a:rPr lang="en-US" sz="1667" b="1" dirty="0">
                <a:solidFill>
                  <a:prstClr val="black"/>
                </a:solidFill>
              </a:rPr>
              <a:t>§ 112(b): Enhancing Clarity By Ensuring That Claims Are Definite   Under 35 U.S.C. 112(b)</a:t>
            </a:r>
          </a:p>
          <a:p>
            <a:pPr marL="914363" lvl="2"/>
            <a:r>
              <a:rPr lang="en-US" sz="1667" dirty="0">
                <a:solidFill>
                  <a:prstClr val="black"/>
                </a:solidFill>
              </a:rPr>
              <a:t>Understand how enforcing the § 112(b) definiteness requirement enhances patent quality and clarity</a:t>
            </a:r>
          </a:p>
          <a:p>
            <a:pPr marL="914363" lvl="2"/>
            <a:r>
              <a:rPr lang="en-US" sz="1667" dirty="0">
                <a:solidFill>
                  <a:prstClr val="black"/>
                </a:solidFill>
              </a:rPr>
              <a:t>Identify the critical roles of examiners and applicants in enhancing clarity of the claims and the prosecution record</a:t>
            </a:r>
          </a:p>
          <a:p>
            <a:pPr marL="914363" lvl="2"/>
            <a:r>
              <a:rPr lang="en-US" sz="1667" dirty="0">
                <a:solidFill>
                  <a:prstClr val="black"/>
                </a:solidFill>
              </a:rPr>
              <a:t>Recognize the importance of explaining the grounds of rejection when the boundaries of the claim are unclear to provide a thorough written record</a:t>
            </a:r>
          </a:p>
        </p:txBody>
      </p:sp>
    </p:spTree>
    <p:extLst>
      <p:ext uri="{BB962C8B-B14F-4D97-AF65-F5344CB8AC3E}">
        <p14:creationId xmlns:p14="http://schemas.microsoft.com/office/powerpoint/2010/main" val="2741777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755155" cy="1274609"/>
          </a:xfrm>
        </p:spPr>
        <p:txBody>
          <a:bodyPr>
            <a:normAutofit fontScale="90000"/>
          </a:bodyPr>
          <a:lstStyle/>
          <a:p>
            <a:r>
              <a:rPr lang="en-US" dirty="0" smtClean="0"/>
              <a:t>Focusing on Clarity in Subject Matter Eligibility Analysis</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44</a:t>
            </a:fld>
            <a:endParaRPr lang="en-US" dirty="0">
              <a:solidFill>
                <a:prstClr val="black">
                  <a:tint val="75000"/>
                </a:prstClr>
              </a:solidFill>
            </a:endParaRPr>
          </a:p>
        </p:txBody>
      </p:sp>
      <p:sp>
        <p:nvSpPr>
          <p:cNvPr id="5" name="Content Placeholder 3"/>
          <p:cNvSpPr txBox="1">
            <a:spLocks/>
          </p:cNvSpPr>
          <p:nvPr/>
        </p:nvSpPr>
        <p:spPr>
          <a:xfrm>
            <a:off x="1152553" y="2114110"/>
            <a:ext cx="7658937" cy="34865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q"/>
            </a:pPr>
            <a:r>
              <a:rPr lang="en-US" sz="1667" b="1" dirty="0">
                <a:solidFill>
                  <a:prstClr val="black"/>
                </a:solidFill>
              </a:rPr>
              <a:t>2014 Interim Guidance on Patent Subject Matter Eligibility</a:t>
            </a:r>
          </a:p>
          <a:p>
            <a:pPr marL="914363" lvl="2"/>
            <a:r>
              <a:rPr lang="en-US" sz="1667" dirty="0">
                <a:solidFill>
                  <a:prstClr val="black"/>
                </a:solidFill>
              </a:rPr>
              <a:t>Focus on 2014 Interim Guidance on Patent Subject Matter Eligibility issued December 16, 2014</a:t>
            </a:r>
          </a:p>
          <a:p>
            <a:pPr marL="914363" lvl="2"/>
            <a:endParaRPr lang="en-US" sz="1000" dirty="0">
              <a:solidFill>
                <a:prstClr val="black"/>
              </a:solidFill>
            </a:endParaRPr>
          </a:p>
          <a:p>
            <a:pPr lvl="1">
              <a:buFont typeface="Wingdings" panose="05000000000000000000" pitchFamily="2" charset="2"/>
              <a:buChar char="q"/>
            </a:pPr>
            <a:r>
              <a:rPr lang="en-US" sz="1667" b="1" dirty="0">
                <a:solidFill>
                  <a:prstClr val="black"/>
                </a:solidFill>
              </a:rPr>
              <a:t>Abstract Idea Example Workshops I &amp; II</a:t>
            </a:r>
          </a:p>
          <a:p>
            <a:pPr marL="914363" lvl="2"/>
            <a:r>
              <a:rPr lang="en-US" sz="1667" dirty="0">
                <a:solidFill>
                  <a:prstClr val="black"/>
                </a:solidFill>
              </a:rPr>
              <a:t>Focus on identifying abstract ideas, evaluating additional elements, how to write a proper rejection, and identifying statutory subject matter</a:t>
            </a:r>
          </a:p>
          <a:p>
            <a:pPr lvl="2"/>
            <a:endParaRPr lang="en-US" sz="1667" dirty="0">
              <a:solidFill>
                <a:prstClr val="black"/>
              </a:solidFill>
            </a:endParaRPr>
          </a:p>
        </p:txBody>
      </p:sp>
    </p:spTree>
    <p:extLst>
      <p:ext uri="{BB962C8B-B14F-4D97-AF65-F5344CB8AC3E}">
        <p14:creationId xmlns:p14="http://schemas.microsoft.com/office/powerpoint/2010/main" val="2004680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Highlighting Reasons for Allowance as a Tool for Clarity</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45</a:t>
            </a:fld>
            <a:endParaRPr lang="en-US" dirty="0">
              <a:solidFill>
                <a:prstClr val="black">
                  <a:tint val="75000"/>
                </a:prstClr>
              </a:solidFill>
            </a:endParaRPr>
          </a:p>
        </p:txBody>
      </p:sp>
      <p:sp>
        <p:nvSpPr>
          <p:cNvPr id="5" name="Content Placeholder 3"/>
          <p:cNvSpPr txBox="1">
            <a:spLocks/>
          </p:cNvSpPr>
          <p:nvPr/>
        </p:nvSpPr>
        <p:spPr>
          <a:xfrm>
            <a:off x="789710" y="2071303"/>
            <a:ext cx="7789026" cy="30265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q"/>
            </a:pPr>
            <a:r>
              <a:rPr lang="en-US" sz="1667" b="1" dirty="0">
                <a:solidFill>
                  <a:prstClr val="black"/>
                </a:solidFill>
              </a:rPr>
              <a:t>Enhancing Clarity By Ensuring Clear Reasoning of Allowance Under C.F.R. 1.104(e) and MPEP 1302.14</a:t>
            </a:r>
          </a:p>
          <a:p>
            <a:pPr marL="914363" lvl="2"/>
            <a:r>
              <a:rPr lang="en-US" sz="1667" dirty="0">
                <a:solidFill>
                  <a:prstClr val="black"/>
                </a:solidFill>
              </a:rPr>
              <a:t>Improve the quality and reliability of issued patents by providing a complete file history</a:t>
            </a:r>
          </a:p>
          <a:p>
            <a:pPr marL="914363" lvl="2"/>
            <a:r>
              <a:rPr lang="en-US" sz="1667" dirty="0">
                <a:solidFill>
                  <a:prstClr val="black"/>
                </a:solidFill>
              </a:rPr>
              <a:t>Facilitate the public’s evaluation of a patent’s scope and strength, as well as simplification of any potential patent litigation related thereto</a:t>
            </a:r>
          </a:p>
          <a:p>
            <a:pPr marL="914363" lvl="2"/>
            <a:r>
              <a:rPr lang="en-US" sz="1667" dirty="0">
                <a:solidFill>
                  <a:prstClr val="black"/>
                </a:solidFill>
              </a:rPr>
              <a:t>Remind examiners that reasons for allowance should be provided in an application when the examiner believes that the record as a whole does not make clear his/her reasons for allowing a claim or claims</a:t>
            </a:r>
          </a:p>
        </p:txBody>
      </p:sp>
    </p:spTree>
    <p:extLst>
      <p:ext uri="{BB962C8B-B14F-4D97-AF65-F5344CB8AC3E}">
        <p14:creationId xmlns:p14="http://schemas.microsoft.com/office/powerpoint/2010/main" val="2947206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082326" cy="884058"/>
          </a:xfrm>
        </p:spPr>
        <p:txBody>
          <a:bodyPr>
            <a:normAutofit fontScale="90000"/>
          </a:bodyPr>
          <a:lstStyle/>
          <a:p>
            <a:r>
              <a:rPr lang="en-US" dirty="0" smtClean="0">
                <a:latin typeface="+mn-lt"/>
              </a:rPr>
              <a:t>Improving Clarity and Reasoning (ICR) Training:  Impacts</a:t>
            </a:r>
            <a:endParaRPr lang="en-US" dirty="0">
              <a:latin typeface="+mn-lt"/>
            </a:endParaRPr>
          </a:p>
        </p:txBody>
      </p:sp>
      <p:sp>
        <p:nvSpPr>
          <p:cNvPr id="4" name="Content Placeholder 3"/>
          <p:cNvSpPr>
            <a:spLocks noGrp="1"/>
          </p:cNvSpPr>
          <p:nvPr>
            <p:ph idx="1"/>
          </p:nvPr>
        </p:nvSpPr>
        <p:spPr>
          <a:xfrm>
            <a:off x="508001" y="2004969"/>
            <a:ext cx="9144000" cy="2958385"/>
          </a:xfrm>
        </p:spPr>
        <p:txBody>
          <a:bodyPr>
            <a:normAutofit fontScale="85000" lnSpcReduction="20000"/>
          </a:bodyPr>
          <a:lstStyle/>
          <a:p>
            <a:r>
              <a:rPr lang="en-US" dirty="0" smtClean="0"/>
              <a:t>After training, examiners are surveyed on the following</a:t>
            </a:r>
          </a:p>
          <a:p>
            <a:pPr lvl="1"/>
            <a:r>
              <a:rPr lang="en-US" dirty="0" smtClean="0"/>
              <a:t>Class format</a:t>
            </a:r>
          </a:p>
          <a:p>
            <a:pPr lvl="1"/>
            <a:r>
              <a:rPr lang="en-US" dirty="0" smtClean="0"/>
              <a:t>Course materials and/or examples</a:t>
            </a:r>
          </a:p>
          <a:p>
            <a:pPr lvl="1"/>
            <a:r>
              <a:rPr lang="en-US" dirty="0" smtClean="0"/>
              <a:t>Length of the training</a:t>
            </a:r>
          </a:p>
          <a:p>
            <a:pPr marL="457182" lvl="1" indent="0">
              <a:buNone/>
            </a:pPr>
            <a:endParaRPr lang="en-US" sz="1400" dirty="0"/>
          </a:p>
          <a:p>
            <a:r>
              <a:rPr lang="en-US" dirty="0" smtClean="0"/>
              <a:t>More than 80% of those taking the survey agree that the format, materials, and length of the training was appropriate for their learning and retention</a:t>
            </a:r>
            <a:endParaRPr lang="en-US" dirty="0"/>
          </a:p>
        </p:txBody>
      </p:sp>
      <p:sp>
        <p:nvSpPr>
          <p:cNvPr id="17" name="Slide Number Placeholder 16"/>
          <p:cNvSpPr>
            <a:spLocks noGrp="1"/>
          </p:cNvSpPr>
          <p:nvPr>
            <p:ph type="sldNum" sz="quarter" idx="12"/>
          </p:nvPr>
        </p:nvSpPr>
        <p:spPr/>
        <p:txBody>
          <a:bodyPr/>
          <a:lstStyle/>
          <a:p>
            <a:fld id="{CC5D0908-072B-4BC3-83BF-2000938E9DD0}"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1876356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Upcoming Training Topics</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47</a:t>
            </a:fld>
            <a:endParaRPr lang="en-US" dirty="0">
              <a:solidFill>
                <a:prstClr val="black">
                  <a:tint val="75000"/>
                </a:prstClr>
              </a:solidFill>
            </a:endParaRPr>
          </a:p>
        </p:txBody>
      </p:sp>
      <p:sp>
        <p:nvSpPr>
          <p:cNvPr id="5" name="Content Placeholder 3"/>
          <p:cNvSpPr txBox="1">
            <a:spLocks/>
          </p:cNvSpPr>
          <p:nvPr/>
        </p:nvSpPr>
        <p:spPr>
          <a:xfrm>
            <a:off x="0" y="1262080"/>
            <a:ext cx="9010996" cy="412799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q"/>
            </a:pPr>
            <a:r>
              <a:rPr lang="en-US" sz="1667" b="1" dirty="0">
                <a:solidFill>
                  <a:prstClr val="black"/>
                </a:solidFill>
              </a:rPr>
              <a:t>35 U.S.C. 101:  Subject Matter Eligibility Workshop III: Formulating a                Subject Matter Eligibility Rejection and Evaluating the Applicant’s Response             to a Subject Matter Eligibility Rejection</a:t>
            </a:r>
          </a:p>
          <a:p>
            <a:pPr marL="914363" lvl="2"/>
            <a:r>
              <a:rPr lang="en-US" sz="1667" dirty="0">
                <a:solidFill>
                  <a:prstClr val="black"/>
                </a:solidFill>
              </a:rPr>
              <a:t>Designed to assist examiners in applying the 2014 Interim Guidance on Patent Subject Matter Eligibility (Interim Eligibility Guidance) and the July 2015 Update: Subject Matter Eligibility</a:t>
            </a:r>
          </a:p>
          <a:p>
            <a:pPr marL="914363" lvl="2"/>
            <a:r>
              <a:rPr lang="en-US" sz="1667" dirty="0">
                <a:solidFill>
                  <a:prstClr val="black"/>
                </a:solidFill>
              </a:rPr>
              <a:t>Focus on responding to applicant argument</a:t>
            </a:r>
            <a:endParaRPr lang="en-US" sz="1667" b="1" dirty="0">
              <a:solidFill>
                <a:prstClr val="black"/>
              </a:solidFill>
            </a:endParaRPr>
          </a:p>
          <a:p>
            <a:pPr lvl="1">
              <a:buFont typeface="Wingdings" panose="05000000000000000000" pitchFamily="2" charset="2"/>
              <a:buChar char="q"/>
            </a:pPr>
            <a:endParaRPr lang="en-US" sz="1000" b="1" dirty="0">
              <a:solidFill>
                <a:prstClr val="black"/>
              </a:solidFill>
            </a:endParaRPr>
          </a:p>
          <a:p>
            <a:pPr lvl="1">
              <a:buFont typeface="Wingdings" panose="05000000000000000000" pitchFamily="2" charset="2"/>
              <a:buChar char="q"/>
            </a:pPr>
            <a:r>
              <a:rPr lang="en-US" sz="1667" b="1" dirty="0">
                <a:solidFill>
                  <a:prstClr val="black"/>
                </a:solidFill>
              </a:rPr>
              <a:t>35 U.S.C. 112(b):  Interpreting Functional Language and Evaluating Claim Boundaries - Workshop </a:t>
            </a:r>
          </a:p>
          <a:p>
            <a:pPr marL="914363" lvl="2"/>
            <a:r>
              <a:rPr lang="en-US" sz="1667" dirty="0">
                <a:solidFill>
                  <a:prstClr val="black"/>
                </a:solidFill>
              </a:rPr>
              <a:t>Examples from each discipline</a:t>
            </a:r>
          </a:p>
          <a:p>
            <a:pPr marL="914363" lvl="2"/>
            <a:r>
              <a:rPr lang="en-US" sz="1667" dirty="0">
                <a:solidFill>
                  <a:prstClr val="black"/>
                </a:solidFill>
              </a:rPr>
              <a:t>Focus on writing a complete explanation when the metes and bounds of certain language is unclear </a:t>
            </a:r>
          </a:p>
          <a:p>
            <a:pPr marL="914363" lvl="2"/>
            <a:r>
              <a:rPr lang="en-US" sz="1667" dirty="0">
                <a:solidFill>
                  <a:prstClr val="black"/>
                </a:solidFill>
              </a:rPr>
              <a:t>Tips on making suggestions for resolving issues of unclear boundaries</a:t>
            </a:r>
            <a:endParaRPr lang="en-US" sz="1667" b="1" dirty="0">
              <a:solidFill>
                <a:prstClr val="black"/>
              </a:solidFill>
            </a:endParaRPr>
          </a:p>
        </p:txBody>
      </p:sp>
    </p:spTree>
    <p:extLst>
      <p:ext uri="{BB962C8B-B14F-4D97-AF65-F5344CB8AC3E}">
        <p14:creationId xmlns:p14="http://schemas.microsoft.com/office/powerpoint/2010/main" val="2056357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3"/>
            <a:ext cx="8145548" cy="1459091"/>
          </a:xfrm>
        </p:spPr>
        <p:txBody>
          <a:bodyPr>
            <a:normAutofit fontScale="90000"/>
          </a:bodyPr>
          <a:lstStyle/>
          <a:p>
            <a:r>
              <a:rPr lang="en-US" dirty="0" smtClean="0">
                <a:latin typeface="+mn-lt"/>
              </a:rPr>
              <a:t>Improving Clarity and Reasoning (ICR) Training Resources</a:t>
            </a:r>
            <a:endParaRPr lang="en-US" dirty="0">
              <a:latin typeface="+mn-lt"/>
            </a:endParaRPr>
          </a:p>
        </p:txBody>
      </p:sp>
      <p:sp>
        <p:nvSpPr>
          <p:cNvPr id="17" name="Slide Number Placeholder 16"/>
          <p:cNvSpPr>
            <a:spLocks noGrp="1"/>
          </p:cNvSpPr>
          <p:nvPr>
            <p:ph type="sldNum" sz="quarter" idx="12"/>
          </p:nvPr>
        </p:nvSpPr>
        <p:spPr/>
        <p:txBody>
          <a:bodyPr/>
          <a:lstStyle/>
          <a:p>
            <a:fld id="{CC5D0908-072B-4BC3-83BF-2000938E9DD0}" type="slidenum">
              <a:rPr lang="en-US" smtClean="0">
                <a:solidFill>
                  <a:prstClr val="black">
                    <a:tint val="75000"/>
                  </a:prstClr>
                </a:solidFill>
              </a:rPr>
              <a:pPr/>
              <a:t>48</a:t>
            </a:fld>
            <a:endParaRPr lang="en-US" dirty="0">
              <a:solidFill>
                <a:prstClr val="black">
                  <a:tint val="75000"/>
                </a:prstClr>
              </a:solidFill>
            </a:endParaRPr>
          </a:p>
        </p:txBody>
      </p:sp>
      <p:sp>
        <p:nvSpPr>
          <p:cNvPr id="6" name="Content Placeholder 3"/>
          <p:cNvSpPr txBox="1">
            <a:spLocks/>
          </p:cNvSpPr>
          <p:nvPr/>
        </p:nvSpPr>
        <p:spPr>
          <a:xfrm>
            <a:off x="1230324" y="1936786"/>
            <a:ext cx="7788983" cy="29745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50"/>
              </a:spcBef>
            </a:pPr>
            <a:r>
              <a:rPr lang="en-US" sz="1670" b="1" dirty="0">
                <a:solidFill>
                  <a:prstClr val="black"/>
                </a:solidFill>
              </a:rPr>
              <a:t>Examination Guidance and Training Materials</a:t>
            </a:r>
            <a:endParaRPr lang="en-US" sz="1670" dirty="0">
              <a:solidFill>
                <a:prstClr val="black"/>
              </a:solidFill>
            </a:endParaRPr>
          </a:p>
          <a:p>
            <a:pPr marL="284404" indent="0">
              <a:spcBef>
                <a:spcPts val="250"/>
              </a:spcBef>
              <a:spcAft>
                <a:spcPts val="500"/>
              </a:spcAft>
              <a:buNone/>
            </a:pPr>
            <a:r>
              <a:rPr lang="en-US" sz="1670" u="sng" dirty="0">
                <a:solidFill>
                  <a:prstClr val="black"/>
                </a:solidFill>
                <a:hlinkClick r:id="rId3"/>
              </a:rPr>
              <a:t>http://www.uspto.gov/patent/laws-and-regulations/examination-policy/examination-guidance-and-training-materials</a:t>
            </a:r>
            <a:r>
              <a:rPr lang="en-US" sz="1670" dirty="0">
                <a:solidFill>
                  <a:prstClr val="black"/>
                </a:solidFill>
              </a:rPr>
              <a:t> </a:t>
            </a:r>
          </a:p>
          <a:p>
            <a:pPr marL="284404" indent="0">
              <a:spcBef>
                <a:spcPts val="250"/>
              </a:spcBef>
              <a:spcAft>
                <a:spcPts val="500"/>
              </a:spcAft>
              <a:buNone/>
            </a:pPr>
            <a:endParaRPr lang="en-US" sz="1000" dirty="0">
              <a:solidFill>
                <a:prstClr val="black"/>
              </a:solidFill>
            </a:endParaRPr>
          </a:p>
          <a:p>
            <a:pPr>
              <a:spcBef>
                <a:spcPts val="500"/>
              </a:spcBef>
            </a:pPr>
            <a:r>
              <a:rPr lang="en-US" sz="1670" b="1" dirty="0">
                <a:solidFill>
                  <a:prstClr val="black"/>
                </a:solidFill>
              </a:rPr>
              <a:t>White House Executive Actions</a:t>
            </a:r>
            <a:r>
              <a:rPr lang="en-US" sz="1670" dirty="0">
                <a:solidFill>
                  <a:prstClr val="black"/>
                </a:solidFill>
              </a:rPr>
              <a:t>: Executive Action 2: Clarity in Patent Claims </a:t>
            </a:r>
          </a:p>
          <a:p>
            <a:pPr marL="284404" indent="0">
              <a:spcBef>
                <a:spcPts val="250"/>
              </a:spcBef>
              <a:spcAft>
                <a:spcPts val="500"/>
              </a:spcAft>
              <a:buNone/>
            </a:pPr>
            <a:r>
              <a:rPr lang="en-US" sz="1670" u="sng" dirty="0">
                <a:solidFill>
                  <a:prstClr val="black"/>
                </a:solidFill>
                <a:hlinkClick r:id="rId4"/>
              </a:rPr>
              <a:t>http://www.uspto.gov/patent/initiatives/uspto-led-executive-actions-high-tech-patent-issues</a:t>
            </a:r>
            <a:r>
              <a:rPr lang="en-US" sz="1670" dirty="0">
                <a:solidFill>
                  <a:prstClr val="black"/>
                </a:solidFill>
              </a:rPr>
              <a:t> </a:t>
            </a:r>
          </a:p>
          <a:p>
            <a:pPr marL="284404" indent="0">
              <a:spcBef>
                <a:spcPts val="250"/>
              </a:spcBef>
              <a:spcAft>
                <a:spcPts val="500"/>
              </a:spcAft>
              <a:buNone/>
            </a:pPr>
            <a:endParaRPr lang="en-US" sz="1000" dirty="0">
              <a:solidFill>
                <a:prstClr val="black"/>
              </a:solidFill>
            </a:endParaRPr>
          </a:p>
          <a:p>
            <a:pPr>
              <a:spcBef>
                <a:spcPts val="500"/>
              </a:spcBef>
            </a:pPr>
            <a:r>
              <a:rPr lang="en-US" sz="1670" b="1" dirty="0">
                <a:solidFill>
                  <a:prstClr val="black"/>
                </a:solidFill>
              </a:rPr>
              <a:t>Software Partnership</a:t>
            </a:r>
            <a:r>
              <a:rPr lang="en-US" sz="1670" dirty="0">
                <a:solidFill>
                  <a:prstClr val="black"/>
                </a:solidFill>
              </a:rPr>
              <a:t> </a:t>
            </a:r>
          </a:p>
          <a:p>
            <a:pPr marL="284404" indent="0">
              <a:spcBef>
                <a:spcPts val="250"/>
              </a:spcBef>
              <a:spcAft>
                <a:spcPts val="250"/>
              </a:spcAft>
              <a:buNone/>
            </a:pPr>
            <a:r>
              <a:rPr lang="en-US" sz="1670" u="sng" dirty="0">
                <a:solidFill>
                  <a:prstClr val="black"/>
                </a:solidFill>
                <a:hlinkClick r:id="rId5"/>
              </a:rPr>
              <a:t>http://www.uspto.gov/patent/initiatives/software-partnership</a:t>
            </a:r>
            <a:endParaRPr lang="en-US" sz="1670" dirty="0">
              <a:solidFill>
                <a:prstClr val="black"/>
              </a:solidFill>
            </a:endParaRPr>
          </a:p>
        </p:txBody>
      </p:sp>
    </p:spTree>
    <p:extLst>
      <p:ext uri="{BB962C8B-B14F-4D97-AF65-F5344CB8AC3E}">
        <p14:creationId xmlns:p14="http://schemas.microsoft.com/office/powerpoint/2010/main" val="6172567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77211"/>
            <a:ext cx="6477000" cy="778688"/>
          </a:xfrm>
        </p:spPr>
        <p:txBody>
          <a:bodyPr>
            <a:noAutofit/>
          </a:bodyPr>
          <a:lstStyle/>
          <a:p>
            <a:r>
              <a:rPr lang="en-US" sz="3333" dirty="0"/>
              <a:t>Quality Enhancing Programs</a:t>
            </a:r>
            <a:endParaRPr lang="en-US" sz="3167" dirty="0">
              <a:solidFill>
                <a:srgbClr val="164469"/>
              </a:solidFill>
            </a:endParaRPr>
          </a:p>
        </p:txBody>
      </p:sp>
      <p:sp>
        <p:nvSpPr>
          <p:cNvPr id="6" name="Subtitle 5"/>
          <p:cNvSpPr>
            <a:spLocks noGrp="1"/>
          </p:cNvSpPr>
          <p:nvPr>
            <p:ph type="subTitle" idx="1"/>
          </p:nvPr>
        </p:nvSpPr>
        <p:spPr>
          <a:xfrm>
            <a:off x="1841500" y="2055898"/>
            <a:ext cx="5905500" cy="1833930"/>
          </a:xfrm>
        </p:spPr>
        <p:txBody>
          <a:bodyPr>
            <a:noAutofit/>
          </a:bodyPr>
          <a:lstStyle/>
          <a:p>
            <a:pPr marL="476231" indent="-476231">
              <a:buFont typeface="+mj-lt"/>
              <a:buAutoNum type="romanUcPeriod"/>
            </a:pPr>
            <a:r>
              <a:rPr lang="en-US" sz="2500" dirty="0">
                <a:solidFill>
                  <a:schemeClr val="bg1">
                    <a:lumMod val="65000"/>
                  </a:schemeClr>
                </a:solidFill>
              </a:rPr>
              <a:t>Search &amp; Training Enhancements</a:t>
            </a:r>
          </a:p>
          <a:p>
            <a:pPr marL="476231" indent="-476231">
              <a:buFont typeface="+mj-lt"/>
              <a:buAutoNum type="romanUcPeriod"/>
            </a:pPr>
            <a:r>
              <a:rPr lang="en-US" sz="3000" b="1" dirty="0">
                <a:solidFill>
                  <a:srgbClr val="164469"/>
                </a:solidFill>
              </a:rPr>
              <a:t>Prosecution Enhancements</a:t>
            </a:r>
          </a:p>
          <a:p>
            <a:pPr marL="476231" indent="-476231">
              <a:buFont typeface="+mj-lt"/>
              <a:buAutoNum type="romanUcPeriod"/>
            </a:pPr>
            <a:r>
              <a:rPr lang="en-US" sz="2500" dirty="0">
                <a:solidFill>
                  <a:schemeClr val="bg1">
                    <a:lumMod val="65000"/>
                  </a:schemeClr>
                </a:solidFill>
              </a:rPr>
              <a:t>Post-Examination Enhancements</a:t>
            </a:r>
          </a:p>
          <a:p>
            <a:pPr marL="476231" indent="-476231">
              <a:buFont typeface="+mj-lt"/>
              <a:buAutoNum type="romanUcPeriod"/>
            </a:pPr>
            <a:r>
              <a:rPr lang="en-US" sz="2500" dirty="0">
                <a:solidFill>
                  <a:schemeClr val="bg1">
                    <a:lumMod val="65000"/>
                  </a:schemeClr>
                </a:solidFill>
              </a:rPr>
              <a:t>Improving Evaluation of Examination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43" y="935033"/>
            <a:ext cx="1463043" cy="1463043"/>
          </a:xfrm>
          <a:prstGeom prst="rect">
            <a:avLst/>
          </a:prstGeom>
        </p:spPr>
      </p:pic>
    </p:spTree>
    <p:extLst>
      <p:ext uri="{BB962C8B-B14F-4D97-AF65-F5344CB8AC3E}">
        <p14:creationId xmlns:p14="http://schemas.microsoft.com/office/powerpoint/2010/main" val="90019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AFTERNOON AGENDA</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4687045"/>
              </p:ext>
            </p:extLst>
          </p:nvPr>
        </p:nvGraphicFramePr>
        <p:xfrm>
          <a:off x="619125" y="1454487"/>
          <a:ext cx="8534400" cy="4182324"/>
        </p:xfrm>
        <a:graphic>
          <a:graphicData uri="http://schemas.openxmlformats.org/drawingml/2006/table">
            <a:tbl>
              <a:tblPr/>
              <a:tblGrid>
                <a:gridCol w="1800225"/>
                <a:gridCol w="3889375"/>
                <a:gridCol w="2844800"/>
              </a:tblGrid>
              <a:tr h="190461">
                <a:tc>
                  <a:txBody>
                    <a:bodyPr/>
                    <a:lstStyle/>
                    <a:p>
                      <a:pPr algn="ctr"/>
                      <a:r>
                        <a:rPr lang="en-US" sz="1200" b="1" dirty="0"/>
                        <a:t>Time (ET)</a:t>
                      </a:r>
                      <a:endParaRPr lang="en-US" sz="1200" dirty="0"/>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Topic</a:t>
                      </a:r>
                      <a:endParaRPr lang="en-US" sz="1200" dirty="0"/>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Speakers</a:t>
                      </a:r>
                      <a:endParaRPr lang="en-US" sz="1200" dirty="0"/>
                    </a:p>
                  </a:txBody>
                  <a:tcPr marL="3430" marR="3430" marT="3430" marB="34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461">
                <a:tc>
                  <a:txBody>
                    <a:bodyPr/>
                    <a:lstStyle/>
                    <a:p>
                      <a:pPr algn="ctr"/>
                      <a:r>
                        <a:rPr lang="en-US" sz="1200" dirty="0"/>
                        <a:t>11:45-12:45</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LUNCH BREAK (on your own)</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532">
                <a:tc>
                  <a:txBody>
                    <a:bodyPr/>
                    <a:lstStyle/>
                    <a:p>
                      <a:pPr algn="ctr"/>
                      <a:r>
                        <a:rPr lang="en-US" sz="1200" dirty="0"/>
                        <a:t>12:45-1:00</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effectLst/>
                        </a:rPr>
                        <a:t>Quality Metrics</a:t>
                      </a:r>
                      <a:r>
                        <a:rPr lang="en-US" sz="1200" dirty="0">
                          <a:effectLst/>
                        </a:rPr>
                        <a:t/>
                      </a:r>
                      <a:br>
                        <a:rPr lang="en-US" sz="1200" dirty="0">
                          <a:effectLst/>
                        </a:rPr>
                      </a:br>
                      <a:r>
                        <a:rPr lang="en-US" sz="1200" dirty="0">
                          <a:effectLst/>
                        </a:rPr>
                        <a:t>Improving Patent Quality Measurement</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US" sz="1200" b="1" dirty="0"/>
                        <a:t>Marty Rater</a:t>
                      </a:r>
                      <a:r>
                        <a:rPr lang="en-US" sz="1200" dirty="0"/>
                        <a:t>, Chief Statistician, </a:t>
                      </a:r>
                      <a:r>
                        <a:rPr lang="en-US" sz="1200" dirty="0" smtClean="0"/>
                        <a:t>Office of </a:t>
                      </a:r>
                      <a:r>
                        <a:rPr lang="en-US" sz="1200" dirty="0"/>
                        <a:t>Patent Quality Assurance</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8602">
                <a:tc>
                  <a:txBody>
                    <a:bodyPr/>
                    <a:lstStyle/>
                    <a:p>
                      <a:pPr algn="ctr"/>
                      <a:r>
                        <a:rPr lang="en-US" sz="1200" dirty="0"/>
                        <a:t>1:00-2:30</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Master Review Form (MRF) Hands-On Workshop</a:t>
                      </a:r>
                      <a:r>
                        <a:rPr lang="en-US" sz="1200" dirty="0"/>
                        <a:t/>
                      </a:r>
                      <a:br>
                        <a:rPr lang="en-US" sz="1200" dirty="0"/>
                      </a:br>
                      <a:r>
                        <a:rPr lang="en-US" sz="1200" dirty="0"/>
                        <a:t>Reviewing for Correctness, Clarity, and Consistency</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200" b="1" dirty="0" smtClean="0"/>
                        <a:t>Sandie </a:t>
                      </a:r>
                      <a:r>
                        <a:rPr lang="en-US" sz="1200" b="1" dirty="0"/>
                        <a:t>Spyrou</a:t>
                      </a:r>
                      <a:r>
                        <a:rPr lang="en-US" sz="1200" dirty="0"/>
                        <a:t>, Supervisory Review Quality Assurance Specialist</a:t>
                      </a:r>
                      <a:br>
                        <a:rPr lang="en-US" sz="1200" dirty="0"/>
                      </a:br>
                      <a:r>
                        <a:rPr lang="en-US" sz="1200" b="1" dirty="0"/>
                        <a:t>Kathleen Bragdon</a:t>
                      </a:r>
                      <a:r>
                        <a:rPr lang="en-US" sz="1200" dirty="0"/>
                        <a:t>, Senior Advisor to the Deputy Commissioner for Patent Quality</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0176">
                <a:tc>
                  <a:txBody>
                    <a:bodyPr/>
                    <a:lstStyle/>
                    <a:p>
                      <a:pPr algn="ctr"/>
                      <a:r>
                        <a:rPr lang="en-US" sz="1200" dirty="0"/>
                        <a:t>2:30-3:00</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effectLst/>
                        </a:rPr>
                        <a:t>MRF Report Out</a:t>
                      </a:r>
                      <a:r>
                        <a:rPr lang="en-US" sz="1200" dirty="0">
                          <a:effectLst/>
                        </a:rPr>
                        <a:t/>
                      </a:r>
                      <a:br>
                        <a:rPr lang="en-US" sz="1200" dirty="0">
                          <a:effectLst/>
                        </a:rPr>
                      </a:br>
                      <a:r>
                        <a:rPr lang="en-US" sz="1200" dirty="0">
                          <a:effectLst/>
                        </a:rPr>
                        <a:t>From the workshop</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vMerge="1">
                  <a:txBody>
                    <a:bodyPr/>
                    <a:lstStyle/>
                    <a:p>
                      <a:endParaRPr lang="en-US"/>
                    </a:p>
                  </a:txBody>
                  <a:tcPr/>
                </a:tc>
              </a:tr>
              <a:tr h="184760">
                <a:tc>
                  <a:txBody>
                    <a:bodyPr/>
                    <a:lstStyle/>
                    <a:p>
                      <a:pPr algn="ctr"/>
                      <a:r>
                        <a:rPr lang="en-US" sz="1200" dirty="0"/>
                        <a:t>3:00-3:15</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AFTERNOON BREAK</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3331">
                <a:tc>
                  <a:txBody>
                    <a:bodyPr/>
                    <a:lstStyle/>
                    <a:p>
                      <a:pPr algn="ctr"/>
                      <a:r>
                        <a:rPr lang="en-US" sz="1200" dirty="0"/>
                        <a:t>3:15-4:15</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effectLst/>
                        </a:rPr>
                        <a:t>Panel Discussion</a:t>
                      </a:r>
                      <a:r>
                        <a:rPr lang="en-US" sz="1200" dirty="0">
                          <a:effectLst/>
                        </a:rPr>
                        <a:t/>
                      </a:r>
                      <a:br>
                        <a:rPr lang="en-US" sz="1200" dirty="0">
                          <a:effectLst/>
                        </a:rPr>
                      </a:br>
                      <a:r>
                        <a:rPr lang="en-US" sz="1200" dirty="0">
                          <a:effectLst/>
                        </a:rPr>
                        <a:t>How Applicants Can File and Prosecute a Quality Application</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buFont typeface="Arial" panose="020B0604020202020204" pitchFamily="34" charset="0"/>
                        <a:buChar char="•"/>
                      </a:pPr>
                      <a:r>
                        <a:rPr lang="en-US" sz="1200" b="1" dirty="0"/>
                        <a:t>Russ Slifer</a:t>
                      </a:r>
                      <a:r>
                        <a:rPr lang="en-US" sz="1200" dirty="0"/>
                        <a:t>, Deputy Under Secretary of Commerce for Intellectual Property and Deputy Director of the USPTO</a:t>
                      </a:r>
                    </a:p>
                    <a:p>
                      <a:pPr algn="ctr">
                        <a:buFont typeface="Arial" panose="020B0604020202020204" pitchFamily="34" charset="0"/>
                        <a:buChar char="•"/>
                      </a:pPr>
                      <a:r>
                        <a:rPr lang="en-US" sz="1200" b="1" dirty="0"/>
                        <a:t>Bill Bunker</a:t>
                      </a:r>
                      <a:r>
                        <a:rPr lang="en-US" sz="1200" dirty="0"/>
                        <a:t>, Knobbe </a:t>
                      </a:r>
                      <a:r>
                        <a:rPr lang="en-US" sz="1200" dirty="0" smtClean="0"/>
                        <a:t>Martens</a:t>
                      </a:r>
                      <a:endParaRPr lang="en-US" sz="1200" dirty="0"/>
                    </a:p>
                    <a:p>
                      <a:pPr algn="ctr">
                        <a:buFont typeface="Arial" panose="020B0604020202020204" pitchFamily="34" charset="0"/>
                        <a:buChar char="•"/>
                      </a:pPr>
                      <a:r>
                        <a:rPr lang="en-US" sz="1200" b="1" dirty="0"/>
                        <a:t>Rick Nydegger</a:t>
                      </a:r>
                      <a:r>
                        <a:rPr lang="en-US" sz="1200" dirty="0"/>
                        <a:t>, Workman Nydegger</a:t>
                      </a:r>
                    </a:p>
                    <a:p>
                      <a:pPr algn="ctr">
                        <a:buFont typeface="Arial" panose="020B0604020202020204" pitchFamily="34" charset="0"/>
                        <a:buChar char="•"/>
                      </a:pPr>
                      <a:r>
                        <a:rPr lang="en-US" sz="1200" b="1" dirty="0"/>
                        <a:t>Kevin Noonan</a:t>
                      </a:r>
                      <a:r>
                        <a:rPr lang="en-US" sz="1200" dirty="0"/>
                        <a:t>, MBHB</a:t>
                      </a:r>
                    </a:p>
                    <a:p>
                      <a:pPr algn="ctr">
                        <a:buFont typeface="Arial" panose="020B0604020202020204" pitchFamily="34" charset="0"/>
                        <a:buChar char="•"/>
                      </a:pPr>
                      <a:r>
                        <a:rPr lang="en-US" sz="1200" b="1" dirty="0"/>
                        <a:t>Laura Sheridan</a:t>
                      </a:r>
                      <a:r>
                        <a:rPr lang="en-US" sz="1200" dirty="0"/>
                        <a:t>, Google</a:t>
                      </a:r>
                    </a:p>
                    <a:p>
                      <a:pPr algn="ctr">
                        <a:buFont typeface="Arial" panose="020B0604020202020204" pitchFamily="34" charset="0"/>
                        <a:buChar char="•"/>
                      </a:pPr>
                      <a:r>
                        <a:rPr lang="en-US" sz="1200" b="1" dirty="0"/>
                        <a:t>Tim Wilson</a:t>
                      </a:r>
                      <a:r>
                        <a:rPr lang="en-US" sz="1200" dirty="0"/>
                        <a:t>, SAS</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532">
                <a:tc>
                  <a:txBody>
                    <a:bodyPr/>
                    <a:lstStyle/>
                    <a:p>
                      <a:pPr algn="ctr"/>
                      <a:r>
                        <a:rPr lang="en-US" sz="1200" dirty="0"/>
                        <a:t>4:15-4:50</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Q&amp;A with Panel </a:t>
                      </a:r>
                      <a:endParaRPr lang="en-US" sz="1200" dirty="0"/>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Moderated by </a:t>
                      </a:r>
                      <a:r>
                        <a:rPr lang="en-US" sz="1200" b="1" dirty="0"/>
                        <a:t>Russ Slifer</a:t>
                      </a:r>
                      <a:r>
                        <a:rPr lang="en-US" sz="1200" dirty="0"/>
                        <a:t>, Deputy Under Secretary and Deputy Director</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532">
                <a:tc>
                  <a:txBody>
                    <a:bodyPr/>
                    <a:lstStyle/>
                    <a:p>
                      <a:pPr algn="ctr"/>
                      <a:r>
                        <a:rPr lang="en-US" sz="1200" dirty="0"/>
                        <a:t>4:50-5:00</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effectLst/>
                        </a:rPr>
                        <a:t>Closing Remarks</a:t>
                      </a:r>
                      <a:r>
                        <a:rPr lang="en-US" sz="1200" dirty="0">
                          <a:effectLst/>
                        </a:rPr>
                        <a:t/>
                      </a:r>
                      <a:br>
                        <a:rPr lang="en-US" sz="1200" dirty="0">
                          <a:effectLst/>
                        </a:rPr>
                      </a:br>
                      <a:r>
                        <a:rPr lang="en-US" sz="1200" dirty="0">
                          <a:effectLst/>
                        </a:rPr>
                        <a:t>USPTO's Commitment to Quality</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US" sz="1200" b="1" dirty="0"/>
                        <a:t>Drew Hirshfeld</a:t>
                      </a:r>
                      <a:r>
                        <a:rPr lang="en-US" sz="1200" dirty="0"/>
                        <a:t>, Commissioner for Patents</a:t>
                      </a:r>
                    </a:p>
                  </a:txBody>
                  <a:tcPr marL="3277" marR="3277" marT="3277" marB="32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92DA454B-C859-4892-B9FA-68B588C9F547}" type="slidenum">
              <a:rPr lang="en-US" smtClean="0"/>
              <a:t>5</a:t>
            </a:fld>
            <a:endParaRPr lang="en-US" dirty="0"/>
          </a:p>
        </p:txBody>
      </p:sp>
    </p:spTree>
    <p:extLst>
      <p:ext uri="{BB962C8B-B14F-4D97-AF65-F5344CB8AC3E}">
        <p14:creationId xmlns:p14="http://schemas.microsoft.com/office/powerpoint/2010/main" val="780718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77211"/>
            <a:ext cx="6477000" cy="778688"/>
          </a:xfrm>
        </p:spPr>
        <p:txBody>
          <a:bodyPr>
            <a:noAutofit/>
          </a:bodyPr>
          <a:lstStyle/>
          <a:p>
            <a:r>
              <a:rPr lang="en-US" sz="3333" dirty="0"/>
              <a:t>Quality Enhancing Programs:</a:t>
            </a:r>
            <a:br>
              <a:rPr lang="en-US" sz="3333" dirty="0"/>
            </a:br>
            <a:r>
              <a:rPr lang="en-US" sz="3333" dirty="0" smtClean="0">
                <a:solidFill>
                  <a:srgbClr val="164469"/>
                </a:solidFill>
              </a:rPr>
              <a:t>II. Prosecution </a:t>
            </a:r>
            <a:r>
              <a:rPr lang="en-US" sz="3333" dirty="0">
                <a:solidFill>
                  <a:srgbClr val="164469"/>
                </a:solidFill>
              </a:rPr>
              <a:t>Enhancements</a:t>
            </a:r>
            <a:endParaRPr lang="en-US" sz="3167" dirty="0">
              <a:solidFill>
                <a:srgbClr val="164469"/>
              </a:solidFill>
            </a:endParaRPr>
          </a:p>
        </p:txBody>
      </p:sp>
      <p:sp>
        <p:nvSpPr>
          <p:cNvPr id="6" name="Subtitle 5"/>
          <p:cNvSpPr>
            <a:spLocks noGrp="1"/>
          </p:cNvSpPr>
          <p:nvPr>
            <p:ph type="subTitle" idx="1"/>
          </p:nvPr>
        </p:nvSpPr>
        <p:spPr>
          <a:xfrm>
            <a:off x="1841500" y="2753862"/>
            <a:ext cx="6849996" cy="1357097"/>
          </a:xfrm>
        </p:spPr>
        <p:txBody>
          <a:bodyPr>
            <a:noAutofit/>
          </a:bodyPr>
          <a:lstStyle/>
          <a:p>
            <a:r>
              <a:rPr lang="en-US" sz="2167" b="1" dirty="0">
                <a:solidFill>
                  <a:schemeClr val="tx1"/>
                </a:solidFill>
              </a:rPr>
              <a:t>Robin Evans, </a:t>
            </a:r>
            <a:r>
              <a:rPr lang="en-US" sz="2167" dirty="0" smtClean="0">
                <a:solidFill>
                  <a:schemeClr val="tx1"/>
                </a:solidFill>
              </a:rPr>
              <a:t>Director, Technology </a:t>
            </a:r>
            <a:r>
              <a:rPr lang="en-US" sz="2167" dirty="0">
                <a:solidFill>
                  <a:schemeClr val="tx1"/>
                </a:solidFill>
              </a:rPr>
              <a:t>Center </a:t>
            </a:r>
            <a:r>
              <a:rPr lang="en-US" sz="2167" dirty="0" smtClean="0">
                <a:solidFill>
                  <a:schemeClr val="tx1"/>
                </a:solidFill>
              </a:rPr>
              <a:t>2800</a:t>
            </a:r>
            <a:endParaRPr lang="en-US" sz="2167"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2" y="935033"/>
            <a:ext cx="1463043" cy="1463043"/>
          </a:xfrm>
          <a:prstGeom prst="rect">
            <a:avLst/>
          </a:prstGeom>
        </p:spPr>
      </p:pic>
    </p:spTree>
    <p:extLst>
      <p:ext uri="{BB962C8B-B14F-4D97-AF65-F5344CB8AC3E}">
        <p14:creationId xmlns:p14="http://schemas.microsoft.com/office/powerpoint/2010/main" val="3515328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Prosecution Enhancements</a:t>
            </a:r>
          </a:p>
        </p:txBody>
      </p:sp>
      <p:sp>
        <p:nvSpPr>
          <p:cNvPr id="3" name="Content Placeholder 2"/>
          <p:cNvSpPr>
            <a:spLocks noGrp="1"/>
          </p:cNvSpPr>
          <p:nvPr>
            <p:ph idx="1"/>
          </p:nvPr>
        </p:nvSpPr>
        <p:spPr>
          <a:xfrm>
            <a:off x="635267" y="1518407"/>
            <a:ext cx="8239226" cy="3890991"/>
          </a:xfrm>
        </p:spPr>
        <p:txBody>
          <a:bodyPr>
            <a:normAutofit/>
          </a:bodyPr>
          <a:lstStyle/>
          <a:p>
            <a:pPr>
              <a:buFont typeface="Wingdings" panose="05000000000000000000" pitchFamily="2" charset="2"/>
              <a:buChar char="v"/>
            </a:pPr>
            <a:r>
              <a:rPr lang="en-US" sz="2800" dirty="0"/>
              <a:t>After-final Consideration Pilot (AFCP) 2.0 and Pre-appeal Conference Re-evaluation</a:t>
            </a:r>
          </a:p>
          <a:p>
            <a:pPr>
              <a:buFont typeface="Wingdings" panose="05000000000000000000" pitchFamily="2" charset="2"/>
              <a:buChar char="v"/>
            </a:pPr>
            <a:endParaRPr lang="en-US" sz="900" dirty="0" smtClean="0"/>
          </a:p>
          <a:p>
            <a:pPr>
              <a:buFont typeface="Wingdings" panose="05000000000000000000" pitchFamily="2" charset="2"/>
              <a:buChar char="v"/>
            </a:pPr>
            <a:r>
              <a:rPr lang="en-US" sz="2800" dirty="0" smtClean="0"/>
              <a:t>Patents Ombudsman</a:t>
            </a:r>
          </a:p>
          <a:p>
            <a:pPr marL="0" indent="0">
              <a:buNone/>
            </a:pPr>
            <a:endParaRPr lang="en-US" sz="900" dirty="0" smtClean="0"/>
          </a:p>
          <a:p>
            <a:pPr>
              <a:buFont typeface="Wingdings" panose="05000000000000000000" pitchFamily="2" charset="2"/>
              <a:buChar char="v"/>
            </a:pPr>
            <a:r>
              <a:rPr lang="en-US" sz="2800" dirty="0" smtClean="0"/>
              <a:t>Interviews</a:t>
            </a:r>
          </a:p>
          <a:p>
            <a:pPr marL="0" indent="0">
              <a:buNone/>
            </a:pPr>
            <a:endParaRPr lang="en-US" sz="900" dirty="0" smtClean="0"/>
          </a:p>
          <a:p>
            <a:pPr>
              <a:buFont typeface="Wingdings" panose="05000000000000000000" pitchFamily="2" charset="2"/>
              <a:buChar char="v"/>
            </a:pPr>
            <a:r>
              <a:rPr lang="en-US" sz="2800" dirty="0" smtClean="0"/>
              <a:t>Patents Petitions Timeline</a:t>
            </a:r>
          </a:p>
          <a:p>
            <a:pPr marL="0" indent="0">
              <a:buNone/>
            </a:pPr>
            <a:endParaRPr lang="en-US" sz="900" dirty="0" smtClean="0"/>
          </a:p>
          <a:p>
            <a:pPr>
              <a:buFont typeface="Wingdings" panose="05000000000000000000" pitchFamily="2" charset="2"/>
              <a:buChar char="v"/>
            </a:pPr>
            <a:r>
              <a:rPr lang="en-US" sz="2800" dirty="0"/>
              <a:t>Clarity of the Record Pilot</a:t>
            </a:r>
          </a:p>
          <a:p>
            <a:pPr marL="0" indent="0">
              <a:buNone/>
            </a:pPr>
            <a:endParaRPr lang="en-US" dirty="0"/>
          </a:p>
          <a:p>
            <a:pPr>
              <a:buFont typeface="Wingdings" panose="05000000000000000000" pitchFamily="2" charset="2"/>
              <a:buChar char="v"/>
            </a:pPr>
            <a:endParaRPr lang="en-US" dirty="0" smtClean="0">
              <a:solidFill>
                <a:schemeClr val="tx1"/>
              </a:solidFill>
            </a:endParaRPr>
          </a:p>
          <a:p>
            <a:pPr>
              <a:buFont typeface="Wingdings" panose="05000000000000000000" pitchFamily="2" charset="2"/>
              <a:buChar char="v"/>
            </a:pPr>
            <a:endParaRPr lang="en-US" dirty="0" smtClean="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endParaRPr lang="en-US" dirty="0"/>
          </a:p>
          <a:p>
            <a:endParaRPr lang="en-US" dirty="0" smtClean="0"/>
          </a:p>
        </p:txBody>
      </p:sp>
      <p:sp>
        <p:nvSpPr>
          <p:cNvPr id="4" name="Slide Number Placeholder 3"/>
          <p:cNvSpPr>
            <a:spLocks noGrp="1"/>
          </p:cNvSpPr>
          <p:nvPr>
            <p:ph type="sldNum" sz="quarter" idx="12"/>
          </p:nvPr>
        </p:nvSpPr>
        <p:spPr/>
        <p:txBody>
          <a:bodyPr/>
          <a:lstStyle/>
          <a:p>
            <a:fld id="{92DA454B-C859-4892-B9FA-68B588C9F547}" type="slidenum">
              <a:rPr lang="en-US" smtClean="0"/>
              <a:t>51</a:t>
            </a:fld>
            <a:endParaRPr lang="en-US" dirty="0"/>
          </a:p>
        </p:txBody>
      </p:sp>
    </p:spTree>
    <p:extLst>
      <p:ext uri="{BB962C8B-B14F-4D97-AF65-F5344CB8AC3E}">
        <p14:creationId xmlns:p14="http://schemas.microsoft.com/office/powerpoint/2010/main" val="1668711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Prosecution Enhancements</a:t>
            </a:r>
          </a:p>
        </p:txBody>
      </p:sp>
      <p:sp>
        <p:nvSpPr>
          <p:cNvPr id="3" name="Content Placeholder 2"/>
          <p:cNvSpPr>
            <a:spLocks noGrp="1"/>
          </p:cNvSpPr>
          <p:nvPr>
            <p:ph idx="1"/>
          </p:nvPr>
        </p:nvSpPr>
        <p:spPr>
          <a:xfrm>
            <a:off x="635267" y="1518407"/>
            <a:ext cx="8624236" cy="3890991"/>
          </a:xfrm>
        </p:spPr>
        <p:txBody>
          <a:bodyPr>
            <a:normAutofit/>
          </a:bodyPr>
          <a:lstStyle/>
          <a:p>
            <a:pPr>
              <a:buFont typeface="Wingdings" panose="05000000000000000000" pitchFamily="2" charset="2"/>
              <a:buChar char="v"/>
            </a:pPr>
            <a:r>
              <a:rPr lang="en-US" b="1" dirty="0"/>
              <a:t>After-final Consideration Pilot (AFCP) 2.0 and Pre-appeal Conference Re-evaluation</a:t>
            </a:r>
          </a:p>
          <a:p>
            <a:pPr>
              <a:buFont typeface="Wingdings" panose="05000000000000000000" pitchFamily="2" charset="2"/>
              <a:buChar char="v"/>
            </a:pPr>
            <a:endParaRPr lang="en-US" sz="900" dirty="0" smtClean="0"/>
          </a:p>
          <a:p>
            <a:pPr>
              <a:buFont typeface="Wingdings" panose="05000000000000000000" pitchFamily="2" charset="2"/>
              <a:buChar char="v"/>
            </a:pPr>
            <a:r>
              <a:rPr lang="en-US" sz="2200" dirty="0" smtClean="0"/>
              <a:t>Patents Ombudsman</a:t>
            </a:r>
          </a:p>
          <a:p>
            <a:pPr marL="0" indent="0">
              <a:buNone/>
            </a:pPr>
            <a:endParaRPr lang="en-US" sz="900" dirty="0" smtClean="0"/>
          </a:p>
          <a:p>
            <a:pPr>
              <a:buFont typeface="Wingdings" panose="05000000000000000000" pitchFamily="2" charset="2"/>
              <a:buChar char="v"/>
            </a:pPr>
            <a:r>
              <a:rPr lang="en-US" sz="2200" dirty="0" smtClean="0"/>
              <a:t>Interviews</a:t>
            </a:r>
          </a:p>
          <a:p>
            <a:pPr marL="0" indent="0">
              <a:buNone/>
            </a:pPr>
            <a:endParaRPr lang="en-US" sz="900" dirty="0" smtClean="0"/>
          </a:p>
          <a:p>
            <a:pPr>
              <a:buFont typeface="Wingdings" panose="05000000000000000000" pitchFamily="2" charset="2"/>
              <a:buChar char="v"/>
            </a:pPr>
            <a:r>
              <a:rPr lang="en-US" sz="2200" dirty="0" smtClean="0"/>
              <a:t>Patents Petitions Timeline</a:t>
            </a:r>
          </a:p>
          <a:p>
            <a:pPr marL="0" indent="0">
              <a:buNone/>
            </a:pPr>
            <a:endParaRPr lang="en-US" sz="900" dirty="0" smtClean="0"/>
          </a:p>
          <a:p>
            <a:pPr>
              <a:buFont typeface="Wingdings" panose="05000000000000000000" pitchFamily="2" charset="2"/>
              <a:buChar char="v"/>
            </a:pPr>
            <a:r>
              <a:rPr lang="en-US" sz="2200" dirty="0"/>
              <a:t>Clarity of the Record Pilot</a:t>
            </a:r>
          </a:p>
          <a:p>
            <a:pPr marL="0" indent="0">
              <a:buNone/>
            </a:pPr>
            <a:endParaRPr lang="en-US" dirty="0"/>
          </a:p>
          <a:p>
            <a:pPr>
              <a:buFont typeface="Wingdings" panose="05000000000000000000" pitchFamily="2" charset="2"/>
              <a:buChar char="v"/>
            </a:pPr>
            <a:endParaRPr lang="en-US" dirty="0" smtClean="0">
              <a:solidFill>
                <a:schemeClr val="tx1"/>
              </a:solidFill>
            </a:endParaRPr>
          </a:p>
          <a:p>
            <a:pPr>
              <a:buFont typeface="Wingdings" panose="05000000000000000000" pitchFamily="2" charset="2"/>
              <a:buChar char="v"/>
            </a:pPr>
            <a:endParaRPr lang="en-US" dirty="0" smtClean="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endParaRPr lang="en-US" dirty="0"/>
          </a:p>
          <a:p>
            <a:endParaRPr lang="en-US" dirty="0" smtClean="0"/>
          </a:p>
        </p:txBody>
      </p:sp>
      <p:sp>
        <p:nvSpPr>
          <p:cNvPr id="4" name="Slide Number Placeholder 3"/>
          <p:cNvSpPr>
            <a:spLocks noGrp="1"/>
          </p:cNvSpPr>
          <p:nvPr>
            <p:ph type="sldNum" sz="quarter" idx="12"/>
          </p:nvPr>
        </p:nvSpPr>
        <p:spPr/>
        <p:txBody>
          <a:bodyPr/>
          <a:lstStyle/>
          <a:p>
            <a:fld id="{92DA454B-C859-4892-B9FA-68B588C9F547}" type="slidenum">
              <a:rPr lang="en-US" smtClean="0"/>
              <a:t>52</a:t>
            </a:fld>
            <a:endParaRPr lang="en-US" dirty="0"/>
          </a:p>
        </p:txBody>
      </p:sp>
    </p:spTree>
    <p:extLst>
      <p:ext uri="{BB962C8B-B14F-4D97-AF65-F5344CB8AC3E}">
        <p14:creationId xmlns:p14="http://schemas.microsoft.com/office/powerpoint/2010/main" val="3318264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Prosecution Enhancements</a:t>
            </a:r>
          </a:p>
        </p:txBody>
      </p:sp>
      <p:sp>
        <p:nvSpPr>
          <p:cNvPr id="3" name="Content Placeholder 2"/>
          <p:cNvSpPr>
            <a:spLocks noGrp="1"/>
          </p:cNvSpPr>
          <p:nvPr>
            <p:ph idx="1"/>
          </p:nvPr>
        </p:nvSpPr>
        <p:spPr>
          <a:xfrm>
            <a:off x="635267" y="1518407"/>
            <a:ext cx="8624236" cy="3890991"/>
          </a:xfrm>
        </p:spPr>
        <p:txBody>
          <a:bodyPr>
            <a:normAutofit/>
          </a:bodyPr>
          <a:lstStyle/>
          <a:p>
            <a:pPr>
              <a:buFont typeface="Wingdings" panose="05000000000000000000" pitchFamily="2" charset="2"/>
              <a:buChar char="v"/>
            </a:pPr>
            <a:r>
              <a:rPr lang="en-US" sz="2200" dirty="0"/>
              <a:t>After-final Consideration Pilot (AFCP) 2.0 and Pre-appeal Conference Re-evaluation</a:t>
            </a:r>
          </a:p>
          <a:p>
            <a:pPr>
              <a:buFont typeface="Wingdings" panose="05000000000000000000" pitchFamily="2" charset="2"/>
              <a:buChar char="v"/>
            </a:pPr>
            <a:endParaRPr lang="en-US" sz="900" dirty="0" smtClean="0"/>
          </a:p>
          <a:p>
            <a:pPr>
              <a:buFont typeface="Wingdings" panose="05000000000000000000" pitchFamily="2" charset="2"/>
              <a:buChar char="v"/>
            </a:pPr>
            <a:r>
              <a:rPr lang="en-US" b="1" dirty="0" smtClean="0"/>
              <a:t>Patents Ombudsman</a:t>
            </a:r>
          </a:p>
          <a:p>
            <a:pPr marL="0" indent="0">
              <a:buNone/>
            </a:pPr>
            <a:endParaRPr lang="en-US" sz="900" dirty="0" smtClean="0"/>
          </a:p>
          <a:p>
            <a:pPr>
              <a:buFont typeface="Wingdings" panose="05000000000000000000" pitchFamily="2" charset="2"/>
              <a:buChar char="v"/>
            </a:pPr>
            <a:r>
              <a:rPr lang="en-US" sz="2200" dirty="0" smtClean="0"/>
              <a:t>Interviews</a:t>
            </a:r>
          </a:p>
          <a:p>
            <a:pPr marL="0" indent="0">
              <a:buNone/>
            </a:pPr>
            <a:endParaRPr lang="en-US" sz="900" dirty="0" smtClean="0"/>
          </a:p>
          <a:p>
            <a:pPr>
              <a:buFont typeface="Wingdings" panose="05000000000000000000" pitchFamily="2" charset="2"/>
              <a:buChar char="v"/>
            </a:pPr>
            <a:r>
              <a:rPr lang="en-US" sz="2200" dirty="0" smtClean="0"/>
              <a:t>Patents Petitions Timeline</a:t>
            </a:r>
          </a:p>
          <a:p>
            <a:pPr marL="0" indent="0">
              <a:buNone/>
            </a:pPr>
            <a:endParaRPr lang="en-US" sz="900" dirty="0" smtClean="0"/>
          </a:p>
          <a:p>
            <a:pPr>
              <a:buFont typeface="Wingdings" panose="05000000000000000000" pitchFamily="2" charset="2"/>
              <a:buChar char="v"/>
            </a:pPr>
            <a:r>
              <a:rPr lang="en-US" sz="2200" dirty="0"/>
              <a:t>Clarity of the Record Pilot</a:t>
            </a:r>
          </a:p>
          <a:p>
            <a:pPr marL="0" indent="0">
              <a:buNone/>
            </a:pPr>
            <a:endParaRPr lang="en-US" dirty="0"/>
          </a:p>
          <a:p>
            <a:pPr>
              <a:buFont typeface="Wingdings" panose="05000000000000000000" pitchFamily="2" charset="2"/>
              <a:buChar char="v"/>
            </a:pPr>
            <a:endParaRPr lang="en-US" dirty="0" smtClean="0">
              <a:solidFill>
                <a:schemeClr val="tx1"/>
              </a:solidFill>
            </a:endParaRPr>
          </a:p>
          <a:p>
            <a:pPr>
              <a:buFont typeface="Wingdings" panose="05000000000000000000" pitchFamily="2" charset="2"/>
              <a:buChar char="v"/>
            </a:pPr>
            <a:endParaRPr lang="en-US" dirty="0" smtClean="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endParaRPr lang="en-US" dirty="0"/>
          </a:p>
          <a:p>
            <a:endParaRPr lang="en-US" dirty="0" smtClean="0"/>
          </a:p>
        </p:txBody>
      </p:sp>
      <p:sp>
        <p:nvSpPr>
          <p:cNvPr id="4" name="Slide Number Placeholder 3"/>
          <p:cNvSpPr>
            <a:spLocks noGrp="1"/>
          </p:cNvSpPr>
          <p:nvPr>
            <p:ph type="sldNum" sz="quarter" idx="12"/>
          </p:nvPr>
        </p:nvSpPr>
        <p:spPr/>
        <p:txBody>
          <a:bodyPr/>
          <a:lstStyle/>
          <a:p>
            <a:fld id="{92DA454B-C859-4892-B9FA-68B588C9F547}" type="slidenum">
              <a:rPr lang="en-US" smtClean="0"/>
              <a:t>53</a:t>
            </a:fld>
            <a:endParaRPr lang="en-US" dirty="0"/>
          </a:p>
        </p:txBody>
      </p:sp>
    </p:spTree>
    <p:extLst>
      <p:ext uri="{BB962C8B-B14F-4D97-AF65-F5344CB8AC3E}">
        <p14:creationId xmlns:p14="http://schemas.microsoft.com/office/powerpoint/2010/main" val="1615400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019982" cy="884058"/>
          </a:xfrm>
        </p:spPr>
        <p:txBody>
          <a:bodyPr>
            <a:normAutofit fontScale="90000"/>
          </a:bodyPr>
          <a:lstStyle/>
          <a:p>
            <a:r>
              <a:rPr lang="en-US" dirty="0"/>
              <a:t>Patents Ombudsman website</a:t>
            </a:r>
            <a:br>
              <a:rPr lang="en-US" dirty="0"/>
            </a:br>
            <a:r>
              <a:rPr lang="en-US" sz="2200" dirty="0">
                <a:hlinkClick r:id="rId3"/>
              </a:rPr>
              <a:t>http://</a:t>
            </a:r>
            <a:r>
              <a:rPr lang="en-US" sz="2200" dirty="0" smtClean="0">
                <a:hlinkClick r:id="rId3"/>
              </a:rPr>
              <a:t>www.uspto.gov/patent/ombudsman-program</a:t>
            </a:r>
            <a:r>
              <a:rPr lang="en-US" sz="2200" dirty="0" smtClean="0"/>
              <a:t/>
            </a:r>
            <a:br>
              <a:rPr lang="en-US" sz="2200" dirty="0" smtClean="0"/>
            </a:br>
            <a:endParaRPr lang="en-US" sz="2200" dirty="0"/>
          </a:p>
        </p:txBody>
      </p:sp>
      <p:sp>
        <p:nvSpPr>
          <p:cNvPr id="4" name="Slide Number Placeholder 3"/>
          <p:cNvSpPr>
            <a:spLocks noGrp="1"/>
          </p:cNvSpPr>
          <p:nvPr>
            <p:ph type="sldNum" sz="quarter" idx="12"/>
          </p:nvPr>
        </p:nvSpPr>
        <p:spPr/>
        <p:txBody>
          <a:bodyPr/>
          <a:lstStyle/>
          <a:p>
            <a:fld id="{92DA454B-C859-4892-B9FA-68B588C9F547}" type="slidenum">
              <a:rPr lang="en-US" smtClean="0"/>
              <a:t>54</a:t>
            </a:fld>
            <a:endParaRPr lang="en-US" dirty="0"/>
          </a:p>
        </p:txBody>
      </p:sp>
      <p:pic>
        <p:nvPicPr>
          <p:cNvPr id="5" name="Picture 4"/>
          <p:cNvPicPr>
            <a:picLocks noChangeAspect="1"/>
          </p:cNvPicPr>
          <p:nvPr/>
        </p:nvPicPr>
        <p:blipFill>
          <a:blip r:embed="rId4"/>
          <a:stretch>
            <a:fillRect/>
          </a:stretch>
        </p:blipFill>
        <p:spPr>
          <a:xfrm>
            <a:off x="1475654" y="1463040"/>
            <a:ext cx="6414716" cy="4137660"/>
          </a:xfrm>
          <a:prstGeom prst="rect">
            <a:avLst/>
          </a:prstGeom>
          <a:ln w="25400">
            <a:solidFill>
              <a:schemeClr val="bg1">
                <a:lumMod val="50000"/>
              </a:schemeClr>
            </a:solidFill>
          </a:ln>
        </p:spPr>
      </p:pic>
    </p:spTree>
    <p:extLst>
      <p:ext uri="{BB962C8B-B14F-4D97-AF65-F5344CB8AC3E}">
        <p14:creationId xmlns:p14="http://schemas.microsoft.com/office/powerpoint/2010/main" val="1733429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Prosecution Enhancements</a:t>
            </a:r>
          </a:p>
        </p:txBody>
      </p:sp>
      <p:sp>
        <p:nvSpPr>
          <p:cNvPr id="3" name="Content Placeholder 2"/>
          <p:cNvSpPr>
            <a:spLocks noGrp="1"/>
          </p:cNvSpPr>
          <p:nvPr>
            <p:ph idx="1"/>
          </p:nvPr>
        </p:nvSpPr>
        <p:spPr>
          <a:xfrm>
            <a:off x="635267" y="1518407"/>
            <a:ext cx="8624236" cy="3890991"/>
          </a:xfrm>
        </p:spPr>
        <p:txBody>
          <a:bodyPr>
            <a:normAutofit/>
          </a:bodyPr>
          <a:lstStyle/>
          <a:p>
            <a:pPr>
              <a:buFont typeface="Wingdings" panose="05000000000000000000" pitchFamily="2" charset="2"/>
              <a:buChar char="v"/>
            </a:pPr>
            <a:r>
              <a:rPr lang="en-US" sz="2200" dirty="0"/>
              <a:t>After-final Consideration Pilot (AFCP) 2.0 and Pre-appeal Conference Re-evaluation</a:t>
            </a:r>
          </a:p>
          <a:p>
            <a:pPr>
              <a:buFont typeface="Wingdings" panose="05000000000000000000" pitchFamily="2" charset="2"/>
              <a:buChar char="v"/>
            </a:pPr>
            <a:endParaRPr lang="en-US" sz="900" dirty="0" smtClean="0"/>
          </a:p>
          <a:p>
            <a:pPr>
              <a:buFont typeface="Wingdings" panose="05000000000000000000" pitchFamily="2" charset="2"/>
              <a:buChar char="v"/>
            </a:pPr>
            <a:r>
              <a:rPr lang="en-US" sz="2200" dirty="0" smtClean="0"/>
              <a:t>Patents Ombudsman</a:t>
            </a:r>
          </a:p>
          <a:p>
            <a:pPr marL="0" indent="0">
              <a:buNone/>
            </a:pPr>
            <a:endParaRPr lang="en-US" sz="900" dirty="0" smtClean="0"/>
          </a:p>
          <a:p>
            <a:pPr>
              <a:buFont typeface="Wingdings" panose="05000000000000000000" pitchFamily="2" charset="2"/>
              <a:buChar char="v"/>
            </a:pPr>
            <a:r>
              <a:rPr lang="en-US" b="1" dirty="0" smtClean="0"/>
              <a:t>Interviews</a:t>
            </a:r>
          </a:p>
          <a:p>
            <a:pPr marL="0" indent="0">
              <a:buNone/>
            </a:pPr>
            <a:endParaRPr lang="en-US" sz="900" dirty="0" smtClean="0"/>
          </a:p>
          <a:p>
            <a:pPr>
              <a:buFont typeface="Wingdings" panose="05000000000000000000" pitchFamily="2" charset="2"/>
              <a:buChar char="v"/>
            </a:pPr>
            <a:r>
              <a:rPr lang="en-US" sz="2200" dirty="0" smtClean="0"/>
              <a:t>Patents Petitions Timeline</a:t>
            </a:r>
          </a:p>
          <a:p>
            <a:pPr marL="0" indent="0">
              <a:buNone/>
            </a:pPr>
            <a:endParaRPr lang="en-US" sz="900" dirty="0" smtClean="0"/>
          </a:p>
          <a:p>
            <a:pPr>
              <a:buFont typeface="Wingdings" panose="05000000000000000000" pitchFamily="2" charset="2"/>
              <a:buChar char="v"/>
            </a:pPr>
            <a:r>
              <a:rPr lang="en-US" sz="2200" dirty="0"/>
              <a:t>Clarity of the Record Pilot</a:t>
            </a:r>
          </a:p>
          <a:p>
            <a:pPr marL="0" indent="0">
              <a:buNone/>
            </a:pPr>
            <a:endParaRPr lang="en-US" dirty="0"/>
          </a:p>
          <a:p>
            <a:pPr>
              <a:buFont typeface="Wingdings" panose="05000000000000000000" pitchFamily="2" charset="2"/>
              <a:buChar char="v"/>
            </a:pPr>
            <a:endParaRPr lang="en-US" dirty="0" smtClean="0">
              <a:solidFill>
                <a:schemeClr val="tx1"/>
              </a:solidFill>
            </a:endParaRPr>
          </a:p>
          <a:p>
            <a:pPr>
              <a:buFont typeface="Wingdings" panose="05000000000000000000" pitchFamily="2" charset="2"/>
              <a:buChar char="v"/>
            </a:pPr>
            <a:endParaRPr lang="en-US" dirty="0" smtClean="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endParaRPr lang="en-US" dirty="0"/>
          </a:p>
          <a:p>
            <a:endParaRPr lang="en-US" dirty="0" smtClean="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55</a:t>
            </a:fld>
            <a:endParaRPr lang="en-US" dirty="0">
              <a:solidFill>
                <a:prstClr val="black">
                  <a:tint val="75000"/>
                </a:prstClr>
              </a:solidFill>
            </a:endParaRPr>
          </a:p>
        </p:txBody>
      </p:sp>
    </p:spTree>
    <p:extLst>
      <p:ext uri="{BB962C8B-B14F-4D97-AF65-F5344CB8AC3E}">
        <p14:creationId xmlns:p14="http://schemas.microsoft.com/office/powerpoint/2010/main" val="3096209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Interview Time FY 2008- 2015</a:t>
            </a:r>
            <a:endParaRPr lang="en-US" dirty="0"/>
          </a:p>
        </p:txBody>
      </p:sp>
      <p:sp>
        <p:nvSpPr>
          <p:cNvPr id="8194" name="Slide Number Placeholder 8"/>
          <p:cNvSpPr>
            <a:spLocks noGrp="1"/>
          </p:cNvSpPr>
          <p:nvPr>
            <p:ph type="sldNum" sz="quarter" idx="12"/>
          </p:nvPr>
        </p:nvSpPr>
        <p:spPr>
          <a:prstGeom prst="rect">
            <a:avLst/>
          </a:prstGeom>
          <a:noFill/>
        </p:spPr>
        <p:txBody>
          <a:bodyPr/>
          <a:lstStyle>
            <a:lvl1pPr>
              <a:defRPr sz="2333" b="1">
                <a:solidFill>
                  <a:schemeClr val="hlink"/>
                </a:solidFill>
                <a:latin typeface="Tw Cen MT" pitchFamily="34" charset="0"/>
              </a:defRPr>
            </a:lvl1pPr>
            <a:lvl2pPr marL="619100" indent="-238115">
              <a:defRPr sz="2333" b="1">
                <a:solidFill>
                  <a:schemeClr val="hlink"/>
                </a:solidFill>
                <a:latin typeface="Tw Cen MT" pitchFamily="34" charset="0"/>
              </a:defRPr>
            </a:lvl2pPr>
            <a:lvl3pPr marL="952462" indent="-190492">
              <a:defRPr sz="2333" b="1">
                <a:solidFill>
                  <a:schemeClr val="hlink"/>
                </a:solidFill>
                <a:latin typeface="Tw Cen MT" pitchFamily="34" charset="0"/>
              </a:defRPr>
            </a:lvl3pPr>
            <a:lvl4pPr marL="1333447" indent="-190492">
              <a:defRPr sz="2333" b="1">
                <a:solidFill>
                  <a:schemeClr val="hlink"/>
                </a:solidFill>
                <a:latin typeface="Tw Cen MT" pitchFamily="34" charset="0"/>
              </a:defRPr>
            </a:lvl4pPr>
            <a:lvl5pPr marL="1714431" indent="-190492">
              <a:defRPr sz="2333" b="1">
                <a:solidFill>
                  <a:schemeClr val="hlink"/>
                </a:solidFill>
                <a:latin typeface="Tw Cen MT" pitchFamily="34" charset="0"/>
              </a:defRPr>
            </a:lvl5pPr>
            <a:lvl6pPr marL="2095416" indent="-190492" eaLnBrk="0" fontAlgn="base" hangingPunct="0">
              <a:spcBef>
                <a:spcPct val="0"/>
              </a:spcBef>
              <a:spcAft>
                <a:spcPct val="0"/>
              </a:spcAft>
              <a:defRPr sz="2333" b="1">
                <a:solidFill>
                  <a:schemeClr val="hlink"/>
                </a:solidFill>
                <a:latin typeface="Tw Cen MT" pitchFamily="34" charset="0"/>
              </a:defRPr>
            </a:lvl6pPr>
            <a:lvl7pPr marL="2476401" indent="-190492" eaLnBrk="0" fontAlgn="base" hangingPunct="0">
              <a:spcBef>
                <a:spcPct val="0"/>
              </a:spcBef>
              <a:spcAft>
                <a:spcPct val="0"/>
              </a:spcAft>
              <a:defRPr sz="2333" b="1">
                <a:solidFill>
                  <a:schemeClr val="hlink"/>
                </a:solidFill>
                <a:latin typeface="Tw Cen MT" pitchFamily="34" charset="0"/>
              </a:defRPr>
            </a:lvl7pPr>
            <a:lvl8pPr marL="2857386" indent="-190492" eaLnBrk="0" fontAlgn="base" hangingPunct="0">
              <a:spcBef>
                <a:spcPct val="0"/>
              </a:spcBef>
              <a:spcAft>
                <a:spcPct val="0"/>
              </a:spcAft>
              <a:defRPr sz="2333" b="1">
                <a:solidFill>
                  <a:schemeClr val="hlink"/>
                </a:solidFill>
                <a:latin typeface="Tw Cen MT" pitchFamily="34" charset="0"/>
              </a:defRPr>
            </a:lvl8pPr>
            <a:lvl9pPr marL="3238370" indent="-190492" eaLnBrk="0" fontAlgn="base" hangingPunct="0">
              <a:spcBef>
                <a:spcPct val="0"/>
              </a:spcBef>
              <a:spcAft>
                <a:spcPct val="0"/>
              </a:spcAft>
              <a:defRPr sz="2333" b="1">
                <a:solidFill>
                  <a:schemeClr val="hlink"/>
                </a:solidFill>
                <a:latin typeface="Tw Cen MT" pitchFamily="34" charset="0"/>
              </a:defRPr>
            </a:lvl9pPr>
          </a:lstStyle>
          <a:p>
            <a:fld id="{FCD89DE9-D559-4D15-A566-20970F2157FA}" type="slidenum">
              <a:rPr lang="en-US" sz="1167" b="0">
                <a:solidFill>
                  <a:srgbClr val="000000"/>
                </a:solidFill>
                <a:latin typeface="Times New Roman" pitchFamily="18" charset="0"/>
              </a:rPr>
              <a:pPr/>
              <a:t>56</a:t>
            </a:fld>
            <a:endParaRPr lang="en-US" sz="1167" b="0" dirty="0">
              <a:solidFill>
                <a:srgbClr val="000000"/>
              </a:solidFill>
              <a:latin typeface="Times New Roman" pitchFamily="18" charset="0"/>
            </a:endParaRPr>
          </a:p>
        </p:txBody>
      </p:sp>
      <p:graphicFrame>
        <p:nvGraphicFramePr>
          <p:cNvPr id="8197" name="Object 1"/>
          <p:cNvGraphicFramePr>
            <a:graphicFrameLocks noGrp="1" noChangeAspect="1"/>
          </p:cNvGraphicFramePr>
          <p:nvPr>
            <p:extLst>
              <p:ext uri="{D42A27DB-BD31-4B8C-83A1-F6EECF244321}">
                <p14:modId xmlns:p14="http://schemas.microsoft.com/office/powerpoint/2010/main" val="817853651"/>
              </p:ext>
            </p:extLst>
          </p:nvPr>
        </p:nvGraphicFramePr>
        <p:xfrm>
          <a:off x="508000" y="1127991"/>
          <a:ext cx="8168409" cy="4398224"/>
        </p:xfrm>
        <a:graphic>
          <a:graphicData uri="http://schemas.openxmlformats.org/presentationml/2006/ole">
            <mc:AlternateContent xmlns:mc="http://schemas.openxmlformats.org/markup-compatibility/2006">
              <mc:Choice xmlns:v="urn:schemas-microsoft-com:vml" Requires="v">
                <p:oleObj spid="_x0000_s1077" name="Worksheet" r:id="rId4" imgW="8448678" imgH="3619500" progId="Excel.Sheet.8">
                  <p:embed/>
                </p:oleObj>
              </mc:Choice>
              <mc:Fallback>
                <p:oleObj name="Worksheet" r:id="rId4" imgW="8448678" imgH="3619500" progId="Excel.Sheet.8">
                  <p:embed/>
                  <p:pic>
                    <p:nvPicPr>
                      <p:cNvPr id="0" name=""/>
                      <p:cNvPicPr>
                        <a:picLocks noGrp="1" noChangeAspect="1" noChangeArrowheads="1"/>
                      </p:cNvPicPr>
                      <p:nvPr/>
                    </p:nvPicPr>
                    <p:blipFill>
                      <a:blip r:embed="rId5"/>
                      <a:srcRect/>
                      <a:stretch>
                        <a:fillRect/>
                      </a:stretch>
                    </p:blipFill>
                    <p:spPr bwMode="auto">
                      <a:xfrm>
                        <a:off x="508000" y="1127991"/>
                        <a:ext cx="8168409" cy="439822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350245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08000" y="378021"/>
            <a:ext cx="8150489" cy="1326087"/>
          </a:xfrm>
        </p:spPr>
        <p:txBody>
          <a:bodyPr>
            <a:noAutofit/>
          </a:bodyPr>
          <a:lstStyle/>
          <a:p>
            <a:r>
              <a:rPr lang="en-US" sz="4000" kern="0" dirty="0"/>
              <a:t>Percent of </a:t>
            </a:r>
            <a:r>
              <a:rPr lang="en-US" sz="4000" kern="0" dirty="0" smtClean="0"/>
              <a:t>Disposals </a:t>
            </a:r>
            <a:r>
              <a:rPr lang="en-US" sz="4000" kern="0" dirty="0"/>
              <a:t>Having at </a:t>
            </a:r>
            <a:r>
              <a:rPr lang="en-US" sz="4000" kern="0" dirty="0" smtClean="0"/>
              <a:t>Least </a:t>
            </a:r>
            <a:r>
              <a:rPr lang="en-US" sz="4000" kern="0" dirty="0"/>
              <a:t>One </a:t>
            </a:r>
            <a:r>
              <a:rPr lang="en-US" sz="4000" kern="0" dirty="0" smtClean="0"/>
              <a:t>Interview</a:t>
            </a:r>
            <a:endParaRPr lang="en-US" sz="4000" dirty="0"/>
          </a:p>
        </p:txBody>
      </p:sp>
      <p:sp>
        <p:nvSpPr>
          <p:cNvPr id="2" name="Slide Number Placeholder 1"/>
          <p:cNvSpPr>
            <a:spLocks noGrp="1"/>
          </p:cNvSpPr>
          <p:nvPr>
            <p:ph type="sldNum" sz="quarter" idx="12"/>
          </p:nvPr>
        </p:nvSpPr>
        <p:spPr/>
        <p:txBody>
          <a:bodyPr/>
          <a:lstStyle/>
          <a:p>
            <a:fld id="{92DA454B-C859-4892-B9FA-68B588C9F547}" type="slidenum">
              <a:rPr lang="en-US" smtClean="0">
                <a:solidFill>
                  <a:prstClr val="black">
                    <a:tint val="75000"/>
                  </a:prstClr>
                </a:solidFill>
              </a:rPr>
              <a:pPr/>
              <a:t>57</a:t>
            </a:fld>
            <a:endParaRPr lang="en-US" dirty="0">
              <a:solidFill>
                <a:prstClr val="black">
                  <a:tint val="75000"/>
                </a:prstClr>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816408291"/>
              </p:ext>
            </p:extLst>
          </p:nvPr>
        </p:nvGraphicFramePr>
        <p:xfrm>
          <a:off x="508000" y="1708727"/>
          <a:ext cx="9171204" cy="3362037"/>
        </p:xfrm>
        <a:graphic>
          <a:graphicData uri="http://schemas.openxmlformats.org/presentationml/2006/ole">
            <mc:AlternateContent xmlns:mc="http://schemas.openxmlformats.org/markup-compatibility/2006">
              <mc:Choice xmlns:v="urn:schemas-microsoft-com:vml" Requires="v">
                <p:oleObj spid="_x0000_s2103" name="Worksheet" r:id="rId4" imgW="6114999" imgH="2409757" progId="Excel.Sheet.8">
                  <p:embed/>
                </p:oleObj>
              </mc:Choice>
              <mc:Fallback>
                <p:oleObj name="Worksheet" r:id="rId4" imgW="6114999" imgH="2409757" progId="Excel.Sheet.8">
                  <p:embed/>
                  <p:pic>
                    <p:nvPicPr>
                      <p:cNvPr id="0" name=""/>
                      <p:cNvPicPr>
                        <a:picLocks noChangeAspect="1" noChangeArrowheads="1"/>
                      </p:cNvPicPr>
                      <p:nvPr/>
                    </p:nvPicPr>
                    <p:blipFill>
                      <a:blip r:embed="rId5"/>
                      <a:srcRect/>
                      <a:stretch>
                        <a:fillRect/>
                      </a:stretch>
                    </p:blipFill>
                    <p:spPr bwMode="auto">
                      <a:xfrm>
                        <a:off x="508000" y="1708727"/>
                        <a:ext cx="9171204" cy="3362037"/>
                      </a:xfrm>
                      <a:prstGeom prst="rect">
                        <a:avLst/>
                      </a:prstGeom>
                      <a:noFill/>
                      <a:ln>
                        <a:noFill/>
                      </a:ln>
                      <a:extLst/>
                    </p:spPr>
                  </p:pic>
                </p:oleObj>
              </mc:Fallback>
            </mc:AlternateContent>
          </a:graphicData>
        </a:graphic>
      </p:graphicFrame>
      <p:sp>
        <p:nvSpPr>
          <p:cNvPr id="9" name="Text Box 7"/>
          <p:cNvSpPr txBox="1">
            <a:spLocks noChangeArrowheads="1"/>
          </p:cNvSpPr>
          <p:nvPr/>
        </p:nvSpPr>
        <p:spPr bwMode="auto">
          <a:xfrm>
            <a:off x="2574061" y="1959007"/>
            <a:ext cx="5039082" cy="246221"/>
          </a:xfrm>
          <a:prstGeom prst="rect">
            <a:avLst/>
          </a:prstGeom>
          <a:solidFill>
            <a:schemeClr val="bg1"/>
          </a:solidFill>
          <a:ln>
            <a:noFill/>
          </a:ln>
          <a:effectLst/>
          <a:extLst/>
        </p:spPr>
        <p:txBody>
          <a:bodyPr wrap="square">
            <a:spAutoFit/>
          </a:bodyP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mn-cs"/>
              </a:defRPr>
            </a:lvl1pPr>
            <a:lvl2pPr marL="455613" indent="1588" algn="l" defTabSz="912813" rtl="0" fontAlgn="base">
              <a:spcBef>
                <a:spcPct val="0"/>
              </a:spcBef>
              <a:spcAft>
                <a:spcPct val="0"/>
              </a:spcAft>
              <a:defRPr kern="1200">
                <a:solidFill>
                  <a:schemeClr val="tx1"/>
                </a:solidFill>
                <a:latin typeface="Calibri" pitchFamily="34" charset="0"/>
                <a:ea typeface="+mn-ea"/>
                <a:cs typeface="+mn-cs"/>
              </a:defRPr>
            </a:lvl2pPr>
            <a:lvl3pPr marL="912813" indent="1588" algn="l" defTabSz="912813" rtl="0" fontAlgn="base">
              <a:spcBef>
                <a:spcPct val="0"/>
              </a:spcBef>
              <a:spcAft>
                <a:spcPct val="0"/>
              </a:spcAft>
              <a:defRPr kern="1200">
                <a:solidFill>
                  <a:schemeClr val="tx1"/>
                </a:solidFill>
                <a:latin typeface="Calibri" pitchFamily="34" charset="0"/>
                <a:ea typeface="+mn-ea"/>
                <a:cs typeface="+mn-cs"/>
              </a:defRPr>
            </a:lvl3pPr>
            <a:lvl4pPr marL="1370013" indent="1588" algn="l" defTabSz="912813" rtl="0" fontAlgn="base">
              <a:spcBef>
                <a:spcPct val="0"/>
              </a:spcBef>
              <a:spcAft>
                <a:spcPct val="0"/>
              </a:spcAft>
              <a:defRPr kern="1200">
                <a:solidFill>
                  <a:schemeClr val="tx1"/>
                </a:solidFill>
                <a:latin typeface="Calibri" pitchFamily="34" charset="0"/>
                <a:ea typeface="+mn-ea"/>
                <a:cs typeface="+mn-cs"/>
              </a:defRPr>
            </a:lvl4pPr>
            <a:lvl5pPr marL="1827213" indent="1588" algn="l" defTabSz="912813"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spcBef>
                <a:spcPct val="50000"/>
              </a:spcBef>
            </a:pPr>
            <a:r>
              <a:rPr lang="en-US" sz="1000" b="1" dirty="0" smtClean="0">
                <a:solidFill>
                  <a:prstClr val="black"/>
                </a:solidFill>
              </a:rPr>
              <a:t>31.1</a:t>
            </a:r>
            <a:r>
              <a:rPr lang="en-US" sz="1000" b="1" dirty="0">
                <a:solidFill>
                  <a:prstClr val="black"/>
                </a:solidFill>
              </a:rPr>
              <a:t>% of Serial Disposals completed in September 2015 had at least one interview.</a:t>
            </a:r>
            <a:endParaRPr lang="en-US" sz="1000" b="1" dirty="0">
              <a:solidFill>
                <a:srgbClr val="AC2B37"/>
              </a:solidFill>
            </a:endParaRPr>
          </a:p>
        </p:txBody>
      </p:sp>
    </p:spTree>
    <p:extLst>
      <p:ext uri="{BB962C8B-B14F-4D97-AF65-F5344CB8AC3E}">
        <p14:creationId xmlns:p14="http://schemas.microsoft.com/office/powerpoint/2010/main" val="37297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TC Interview Specialists</a:t>
            </a:r>
            <a:endParaRPr lang="en-US" sz="1600" b="0" dirty="0"/>
          </a:p>
        </p:txBody>
      </p:sp>
      <p:sp>
        <p:nvSpPr>
          <p:cNvPr id="3" name="Content Placeholder 2"/>
          <p:cNvSpPr>
            <a:spLocks noGrp="1"/>
          </p:cNvSpPr>
          <p:nvPr>
            <p:ph idx="1"/>
          </p:nvPr>
        </p:nvSpPr>
        <p:spPr>
          <a:xfrm>
            <a:off x="508000" y="1688217"/>
            <a:ext cx="9144000" cy="3347989"/>
          </a:xfrm>
        </p:spPr>
        <p:txBody>
          <a:bodyPr>
            <a:normAutofit fontScale="77500" lnSpcReduction="20000"/>
          </a:bodyPr>
          <a:lstStyle/>
          <a:p>
            <a:pPr marL="367389"/>
            <a:r>
              <a:rPr lang="en-US" altLang="en-US" sz="3400" dirty="0"/>
              <a:t>Subject matter expert on interview practice and policy in each Technology </a:t>
            </a:r>
            <a:r>
              <a:rPr lang="en-US" altLang="en-US" sz="3400" dirty="0" smtClean="0"/>
              <a:t>Center</a:t>
            </a:r>
          </a:p>
          <a:p>
            <a:pPr marL="24489" indent="0">
              <a:buNone/>
            </a:pPr>
            <a:endParaRPr lang="en-US" altLang="en-US" sz="1700" dirty="0" smtClean="0"/>
          </a:p>
          <a:p>
            <a:pPr marL="367389"/>
            <a:r>
              <a:rPr lang="en-US" altLang="en-US" sz="3400" dirty="0"/>
              <a:t>The list of TC Specialists can be found here:</a:t>
            </a:r>
          </a:p>
          <a:p>
            <a:pPr marL="424539" lvl="1" indent="0">
              <a:buNone/>
            </a:pPr>
            <a:r>
              <a:rPr lang="en-US" altLang="en-US" sz="2600" dirty="0">
                <a:hlinkClick r:id="rId3"/>
              </a:rPr>
              <a:t>http://www.uspto.gov/patent/laws-and-regulations/interview-practice/interview-specialist</a:t>
            </a:r>
            <a:r>
              <a:rPr lang="en-US" altLang="en-US" sz="2600" dirty="0"/>
              <a:t> </a:t>
            </a:r>
          </a:p>
          <a:p>
            <a:pPr marL="24489" indent="0">
              <a:buNone/>
            </a:pPr>
            <a:endParaRPr lang="en-US" altLang="en-US" sz="1500" dirty="0" smtClean="0"/>
          </a:p>
          <a:p>
            <a:pPr marL="367389"/>
            <a:r>
              <a:rPr lang="en-US" altLang="en-US" sz="3400" dirty="0" smtClean="0"/>
              <a:t>Specialists can provide One-on-One Training to help applicants utilize WebEx video conferencing tools (email your request to </a:t>
            </a:r>
            <a:r>
              <a:rPr lang="en-US" altLang="en-US" sz="3400" dirty="0" smtClean="0">
                <a:hlinkClick r:id="rId4"/>
              </a:rPr>
              <a:t>ExaminerInterviewPractice@uspto.gov</a:t>
            </a:r>
            <a:r>
              <a:rPr lang="en-US" altLang="en-US" sz="3400" dirty="0" smtClean="0"/>
              <a:t>)</a:t>
            </a:r>
          </a:p>
          <a:p>
            <a:pPr marL="367389"/>
            <a:endParaRPr lang="en-US" altLang="en-US" sz="1200" dirty="0"/>
          </a:p>
        </p:txBody>
      </p:sp>
      <p:sp>
        <p:nvSpPr>
          <p:cNvPr id="4" name="Slide Number Placeholder 3"/>
          <p:cNvSpPr>
            <a:spLocks noGrp="1"/>
          </p:cNvSpPr>
          <p:nvPr>
            <p:ph type="sldNum" sz="quarter" idx="12"/>
          </p:nvPr>
        </p:nvSpPr>
        <p:spPr/>
        <p:txBody>
          <a:bodyPr/>
          <a:lstStyle/>
          <a:p>
            <a:fld id="{92DA454B-C859-4892-B9FA-68B588C9F547}" type="slidenum">
              <a:rPr lang="en-US" smtClean="0"/>
              <a:t>58</a:t>
            </a:fld>
            <a:endParaRPr lang="en-US" dirty="0"/>
          </a:p>
        </p:txBody>
      </p:sp>
    </p:spTree>
    <p:extLst>
      <p:ext uri="{BB962C8B-B14F-4D97-AF65-F5344CB8AC3E}">
        <p14:creationId xmlns:p14="http://schemas.microsoft.com/office/powerpoint/2010/main" val="3900907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Video Conferencing and Collaboration Easier</a:t>
            </a:r>
            <a:endParaRPr lang="en-US" sz="1600" b="0" dirty="0"/>
          </a:p>
        </p:txBody>
      </p:sp>
      <p:sp>
        <p:nvSpPr>
          <p:cNvPr id="3" name="Content Placeholder 2"/>
          <p:cNvSpPr>
            <a:spLocks noGrp="1"/>
          </p:cNvSpPr>
          <p:nvPr>
            <p:ph idx="1"/>
          </p:nvPr>
        </p:nvSpPr>
        <p:spPr>
          <a:xfrm>
            <a:off x="507999" y="1893201"/>
            <a:ext cx="9257437" cy="3347989"/>
          </a:xfrm>
        </p:spPr>
        <p:txBody>
          <a:bodyPr>
            <a:normAutofit fontScale="85000" lnSpcReduction="20000"/>
          </a:bodyPr>
          <a:lstStyle/>
          <a:p>
            <a:pPr marL="342900" lvl="1" indent="-342900">
              <a:buFont typeface="Arial"/>
              <a:buChar char="•"/>
            </a:pPr>
            <a:r>
              <a:rPr lang="en-US" dirty="0" smtClean="0"/>
              <a:t>Fully equipped video </a:t>
            </a:r>
            <a:r>
              <a:rPr lang="en-US" dirty="0"/>
              <a:t>conference </a:t>
            </a:r>
            <a:r>
              <a:rPr lang="en-US" dirty="0" smtClean="0"/>
              <a:t>rooms are available for reservation </a:t>
            </a:r>
            <a:r>
              <a:rPr lang="en-US" dirty="0"/>
              <a:t>on </a:t>
            </a:r>
            <a:r>
              <a:rPr lang="en-US" b="1" dirty="0"/>
              <a:t>each</a:t>
            </a:r>
            <a:r>
              <a:rPr lang="en-US" dirty="0"/>
              <a:t> USPTO campus </a:t>
            </a:r>
            <a:endParaRPr lang="en-US" sz="2400" dirty="0"/>
          </a:p>
          <a:p>
            <a:endParaRPr lang="en-US" sz="2600" dirty="0" smtClean="0"/>
          </a:p>
          <a:p>
            <a:r>
              <a:rPr lang="en-US" sz="2600" dirty="0" smtClean="0"/>
              <a:t>Internet Usage Policy has been updated to permit verbal authorization for video conferencing tools</a:t>
            </a:r>
          </a:p>
          <a:p>
            <a:pPr lvl="1"/>
            <a:r>
              <a:rPr lang="en-US" sz="2200" dirty="0" smtClean="0"/>
              <a:t>MPEP </a:t>
            </a:r>
            <a:r>
              <a:rPr lang="en-US" sz="2200" dirty="0"/>
              <a:t>§ 502.03 now allows a</a:t>
            </a:r>
            <a:r>
              <a:rPr lang="en-US" sz="2200" u="sng" dirty="0"/>
              <a:t> verbal request to authorize a </a:t>
            </a:r>
            <a:r>
              <a:rPr lang="en-US" sz="2200" u="sng" dirty="0" smtClean="0"/>
              <a:t>video conferencing</a:t>
            </a:r>
            <a:r>
              <a:rPr lang="en-US" sz="2200" dirty="0" smtClean="0"/>
              <a:t>, </a:t>
            </a:r>
            <a:r>
              <a:rPr lang="en-US" sz="2200" dirty="0"/>
              <a:t>instead of submitting a written request. </a:t>
            </a:r>
            <a:endParaRPr lang="en-US" sz="2200" dirty="0" smtClean="0"/>
          </a:p>
          <a:p>
            <a:endParaRPr lang="en-US" sz="800" dirty="0" smtClean="0"/>
          </a:p>
          <a:p>
            <a:endParaRPr lang="en-US" sz="800" dirty="0" smtClean="0"/>
          </a:p>
          <a:p>
            <a:r>
              <a:rPr lang="en-US" sz="2600" dirty="0" smtClean="0"/>
              <a:t>Examiners set up video conferencing for interview using WebEx, a web-based service that you can use it from any computer (Windows, Mac, Linux, or Solaris) with no software needed.</a:t>
            </a:r>
            <a:endParaRPr lang="en-US" dirty="0" smtClean="0"/>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59</a:t>
            </a:fld>
            <a:endParaRPr lang="en-US" dirty="0"/>
          </a:p>
        </p:txBody>
      </p:sp>
    </p:spTree>
    <p:extLst>
      <p:ext uri="{BB962C8B-B14F-4D97-AF65-F5344CB8AC3E}">
        <p14:creationId xmlns:p14="http://schemas.microsoft.com/office/powerpoint/2010/main" val="2660084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5" y="1277209"/>
            <a:ext cx="8636000" cy="1225021"/>
          </a:xfrm>
        </p:spPr>
        <p:txBody>
          <a:bodyPr>
            <a:normAutofit/>
          </a:bodyPr>
          <a:lstStyle/>
          <a:p>
            <a:r>
              <a:rPr lang="en-US" sz="3200" dirty="0" smtClean="0"/>
              <a:t>OPENING REMARKS</a:t>
            </a:r>
            <a:endParaRPr lang="en-US" sz="3200" dirty="0"/>
          </a:p>
        </p:txBody>
      </p:sp>
      <p:sp>
        <p:nvSpPr>
          <p:cNvPr id="3" name="Content Placeholder 2"/>
          <p:cNvSpPr>
            <a:spLocks noGrp="1"/>
          </p:cNvSpPr>
          <p:nvPr>
            <p:ph type="subTitle" idx="1"/>
          </p:nvPr>
        </p:nvSpPr>
        <p:spPr>
          <a:xfrm>
            <a:off x="3486348" y="2208298"/>
            <a:ext cx="6165652" cy="1460500"/>
          </a:xfrm>
        </p:spPr>
        <p:txBody>
          <a:bodyPr>
            <a:normAutofit fontScale="55000" lnSpcReduction="20000"/>
          </a:bodyPr>
          <a:lstStyle/>
          <a:p>
            <a:r>
              <a:rPr lang="en-US" sz="5100" b="1" dirty="0">
                <a:solidFill>
                  <a:srgbClr val="164469"/>
                </a:solidFill>
              </a:rPr>
              <a:t>Michelle K. Lee</a:t>
            </a:r>
          </a:p>
          <a:p>
            <a:r>
              <a:rPr lang="en-US" dirty="0">
                <a:solidFill>
                  <a:srgbClr val="164469"/>
                </a:solidFill>
              </a:rPr>
              <a:t>Under Secretary of Commerce for Intellectual Property and </a:t>
            </a:r>
          </a:p>
          <a:p>
            <a:r>
              <a:rPr lang="en-US" dirty="0">
                <a:solidFill>
                  <a:srgbClr val="164469"/>
                </a:solidFill>
              </a:rPr>
              <a:t>Director of the United States Patent and Trademark Office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388" y="1744570"/>
            <a:ext cx="1828804" cy="1828804"/>
          </a:xfrm>
          <a:prstGeom prst="rect">
            <a:avLst/>
          </a:prstGeom>
        </p:spPr>
      </p:pic>
    </p:spTree>
    <p:extLst>
      <p:ext uri="{BB962C8B-B14F-4D97-AF65-F5344CB8AC3E}">
        <p14:creationId xmlns:p14="http://schemas.microsoft.com/office/powerpoint/2010/main" val="460567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6773"/>
          <a:stretch/>
        </p:blipFill>
        <p:spPr bwMode="auto">
          <a:xfrm>
            <a:off x="399935" y="1987339"/>
            <a:ext cx="4080328" cy="3196203"/>
          </a:xfrm>
          <a:prstGeom prst="rect">
            <a:avLst/>
          </a:prstGeom>
          <a:noFill/>
          <a:ln w="25400">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Connector 6"/>
          <p:cNvCxnSpPr/>
          <p:nvPr/>
        </p:nvCxnSpPr>
        <p:spPr>
          <a:xfrm>
            <a:off x="4372196" y="4274288"/>
            <a:ext cx="1572212" cy="14407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5952707" y="1739374"/>
            <a:ext cx="3761798" cy="3975626"/>
          </a:xfrm>
          <a:prstGeom prst="rect">
            <a:avLst/>
          </a:prstGeom>
          <a:ln>
            <a:solidFill>
              <a:schemeClr val="tx1"/>
            </a:solidFill>
          </a:ln>
        </p:spPr>
      </p:pic>
      <p:sp>
        <p:nvSpPr>
          <p:cNvPr id="10" name="Rounded Rectangle 9"/>
          <p:cNvSpPr/>
          <p:nvPr/>
        </p:nvSpPr>
        <p:spPr>
          <a:xfrm>
            <a:off x="6686218" y="1987339"/>
            <a:ext cx="2294773" cy="965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r>
              <a:rPr lang="en-US" sz="1167" b="1" dirty="0">
                <a:solidFill>
                  <a:prstClr val="white"/>
                </a:solidFill>
              </a:rPr>
              <a:t>AIR form allows a</a:t>
            </a:r>
            <a:r>
              <a:rPr lang="en-US" sz="1167" b="1" dirty="0" smtClean="0">
                <a:solidFill>
                  <a:prstClr val="white"/>
                </a:solidFill>
              </a:rPr>
              <a:t>pplicants </a:t>
            </a:r>
            <a:r>
              <a:rPr lang="en-US" sz="1167" b="1" dirty="0">
                <a:solidFill>
                  <a:prstClr val="white"/>
                </a:solidFill>
              </a:rPr>
              <a:t>to schedule an  interview with an </a:t>
            </a:r>
            <a:r>
              <a:rPr lang="en-US" sz="1167" b="1" dirty="0" smtClean="0">
                <a:solidFill>
                  <a:prstClr val="white"/>
                </a:solidFill>
              </a:rPr>
              <a:t>examiner </a:t>
            </a:r>
            <a:r>
              <a:rPr lang="en-US" sz="1167" b="1" dirty="0">
                <a:solidFill>
                  <a:prstClr val="white"/>
                </a:solidFill>
              </a:rPr>
              <a:t>for their pending patent application</a:t>
            </a:r>
            <a:endParaRPr lang="en-US" sz="1167" dirty="0">
              <a:solidFill>
                <a:prstClr val="white"/>
              </a:solidFill>
            </a:endParaRPr>
          </a:p>
        </p:txBody>
      </p:sp>
      <p:sp>
        <p:nvSpPr>
          <p:cNvPr id="11" name="Title 10"/>
          <p:cNvSpPr>
            <a:spLocks noGrp="1"/>
          </p:cNvSpPr>
          <p:nvPr>
            <p:ph type="title"/>
          </p:nvPr>
        </p:nvSpPr>
        <p:spPr>
          <a:xfrm>
            <a:off x="508001" y="404216"/>
            <a:ext cx="9206504" cy="1722519"/>
          </a:xfrm>
        </p:spPr>
        <p:txBody>
          <a:bodyPr>
            <a:noAutofit/>
          </a:bodyPr>
          <a:lstStyle/>
          <a:p>
            <a:r>
              <a:rPr lang="en-US" sz="4000" dirty="0" smtClean="0"/>
              <a:t>Interview Practice website</a:t>
            </a:r>
            <a:br>
              <a:rPr lang="en-US" sz="4000" dirty="0" smtClean="0"/>
            </a:br>
            <a:r>
              <a:rPr lang="en-US" sz="1700" dirty="0">
                <a:hlinkClick r:id="rId5"/>
              </a:rPr>
              <a:t>http://</a:t>
            </a:r>
            <a:r>
              <a:rPr lang="en-US" sz="1700" dirty="0" smtClean="0">
                <a:hlinkClick r:id="rId5"/>
              </a:rPr>
              <a:t>www.uspto.gov/patent/laws-and-regulations/interview-practice</a:t>
            </a:r>
            <a:r>
              <a:rPr lang="en-US" sz="1700" dirty="0" smtClean="0"/>
              <a:t/>
            </a:r>
            <a:br>
              <a:rPr lang="en-US" sz="1700" dirty="0" smtClean="0"/>
            </a:br>
            <a:r>
              <a:rPr lang="en-US" sz="2000" dirty="0"/>
              <a:t/>
            </a:r>
            <a:br>
              <a:rPr lang="en-US" sz="2000" dirty="0"/>
            </a:br>
            <a:endParaRPr lang="en-US" sz="2000" dirty="0"/>
          </a:p>
        </p:txBody>
      </p:sp>
      <p:cxnSp>
        <p:nvCxnSpPr>
          <p:cNvPr id="6" name="Straight Connector 5"/>
          <p:cNvCxnSpPr/>
          <p:nvPr/>
        </p:nvCxnSpPr>
        <p:spPr>
          <a:xfrm flipV="1">
            <a:off x="4372196" y="1739374"/>
            <a:ext cx="1572212" cy="19118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94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Prosecution Enhancements</a:t>
            </a:r>
          </a:p>
        </p:txBody>
      </p:sp>
      <p:sp>
        <p:nvSpPr>
          <p:cNvPr id="3" name="Content Placeholder 2"/>
          <p:cNvSpPr>
            <a:spLocks noGrp="1"/>
          </p:cNvSpPr>
          <p:nvPr>
            <p:ph idx="1"/>
          </p:nvPr>
        </p:nvSpPr>
        <p:spPr>
          <a:xfrm>
            <a:off x="635267" y="1518407"/>
            <a:ext cx="8624236" cy="3890991"/>
          </a:xfrm>
        </p:spPr>
        <p:txBody>
          <a:bodyPr>
            <a:normAutofit/>
          </a:bodyPr>
          <a:lstStyle/>
          <a:p>
            <a:pPr>
              <a:buFont typeface="Wingdings" panose="05000000000000000000" pitchFamily="2" charset="2"/>
              <a:buChar char="v"/>
            </a:pPr>
            <a:r>
              <a:rPr lang="en-US" sz="2200" dirty="0"/>
              <a:t>After-final Consideration Pilot (AFCP) 2.0 and Pre-appeal Conference Re-evaluation</a:t>
            </a:r>
          </a:p>
          <a:p>
            <a:pPr>
              <a:buFont typeface="Wingdings" panose="05000000000000000000" pitchFamily="2" charset="2"/>
              <a:buChar char="v"/>
            </a:pPr>
            <a:endParaRPr lang="en-US" sz="900" dirty="0" smtClean="0"/>
          </a:p>
          <a:p>
            <a:pPr>
              <a:buFont typeface="Wingdings" panose="05000000000000000000" pitchFamily="2" charset="2"/>
              <a:buChar char="v"/>
            </a:pPr>
            <a:r>
              <a:rPr lang="en-US" sz="2200" dirty="0" smtClean="0"/>
              <a:t>Patents Ombudsman</a:t>
            </a:r>
          </a:p>
          <a:p>
            <a:pPr marL="0" indent="0">
              <a:buNone/>
            </a:pPr>
            <a:endParaRPr lang="en-US" sz="900" dirty="0" smtClean="0"/>
          </a:p>
          <a:p>
            <a:pPr>
              <a:buFont typeface="Wingdings" panose="05000000000000000000" pitchFamily="2" charset="2"/>
              <a:buChar char="v"/>
            </a:pPr>
            <a:r>
              <a:rPr lang="en-US" sz="2200" dirty="0" smtClean="0"/>
              <a:t>Interviews</a:t>
            </a:r>
          </a:p>
          <a:p>
            <a:pPr marL="0" indent="0">
              <a:buNone/>
            </a:pPr>
            <a:endParaRPr lang="en-US" sz="900" dirty="0" smtClean="0"/>
          </a:p>
          <a:p>
            <a:pPr>
              <a:buFont typeface="Wingdings" panose="05000000000000000000" pitchFamily="2" charset="2"/>
              <a:buChar char="v"/>
            </a:pPr>
            <a:r>
              <a:rPr lang="en-US" b="1" dirty="0" smtClean="0"/>
              <a:t>Patents Petitions Timeline</a:t>
            </a:r>
          </a:p>
          <a:p>
            <a:pPr marL="0" indent="0">
              <a:buNone/>
            </a:pPr>
            <a:endParaRPr lang="en-US" sz="900" dirty="0" smtClean="0"/>
          </a:p>
          <a:p>
            <a:pPr>
              <a:buFont typeface="Wingdings" panose="05000000000000000000" pitchFamily="2" charset="2"/>
              <a:buChar char="v"/>
            </a:pPr>
            <a:r>
              <a:rPr lang="en-US" sz="2200" dirty="0"/>
              <a:t>Clarity of the Record Pilot</a:t>
            </a:r>
          </a:p>
          <a:p>
            <a:pPr marL="0" indent="0">
              <a:buNone/>
            </a:pPr>
            <a:endParaRPr lang="en-US" dirty="0"/>
          </a:p>
          <a:p>
            <a:pPr>
              <a:buFont typeface="Wingdings" panose="05000000000000000000" pitchFamily="2" charset="2"/>
              <a:buChar char="v"/>
            </a:pPr>
            <a:endParaRPr lang="en-US" dirty="0" smtClean="0">
              <a:solidFill>
                <a:schemeClr val="tx1"/>
              </a:solidFill>
            </a:endParaRPr>
          </a:p>
          <a:p>
            <a:pPr>
              <a:buFont typeface="Wingdings" panose="05000000000000000000" pitchFamily="2" charset="2"/>
              <a:buChar char="v"/>
            </a:pPr>
            <a:endParaRPr lang="en-US" dirty="0" smtClean="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endParaRPr lang="en-US" dirty="0"/>
          </a:p>
          <a:p>
            <a:endParaRPr lang="en-US" dirty="0" smtClean="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2634644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1022"/>
            <a:ext cx="7990047" cy="884058"/>
          </a:xfrm>
        </p:spPr>
        <p:txBody>
          <a:bodyPr>
            <a:normAutofit fontScale="90000"/>
          </a:bodyPr>
          <a:lstStyle/>
          <a:p>
            <a:r>
              <a:rPr lang="en-US" dirty="0" smtClean="0"/>
              <a:t>Patents Petitions Timeline</a:t>
            </a:r>
            <a:br>
              <a:rPr lang="en-US" dirty="0" smtClean="0"/>
            </a:br>
            <a:r>
              <a:rPr lang="en-US" sz="2200" dirty="0">
                <a:hlinkClick r:id="rId3"/>
              </a:rPr>
              <a:t>http://www.uspto.gov/patents-application-process/petitions/timeline/patents-petitions-timeline#step1</a:t>
            </a:r>
            <a:r>
              <a:rPr lang="en-US" sz="2200" dirty="0"/>
              <a:t> </a:t>
            </a:r>
            <a:r>
              <a:rPr lang="en-US" dirty="0"/>
              <a:t/>
            </a:r>
            <a:br>
              <a:rPr lang="en-US" dirty="0"/>
            </a:br>
            <a:endParaRPr lang="en-US" dirty="0"/>
          </a:p>
        </p:txBody>
      </p:sp>
      <p:pic>
        <p:nvPicPr>
          <p:cNvPr id="5" name="Content Placeholder 4"/>
          <p:cNvPicPr>
            <a:picLocks noGrp="1" noChangeAspect="1"/>
          </p:cNvPicPr>
          <p:nvPr>
            <p:ph idx="1"/>
          </p:nvPr>
        </p:nvPicPr>
        <p:blipFill>
          <a:blip r:embed="rId4"/>
          <a:stretch>
            <a:fillRect/>
          </a:stretch>
        </p:blipFill>
        <p:spPr>
          <a:xfrm>
            <a:off x="1876844" y="1720962"/>
            <a:ext cx="5391396" cy="3879738"/>
          </a:xfrm>
          <a:prstGeom prst="rect">
            <a:avLst/>
          </a:prstGeom>
          <a:ln w="25400">
            <a:solidFill>
              <a:schemeClr val="bg1">
                <a:lumMod val="50000"/>
              </a:schemeClr>
            </a:solidFill>
          </a:ln>
        </p:spPr>
      </p:pic>
      <p:sp>
        <p:nvSpPr>
          <p:cNvPr id="4" name="Slide Number Placeholder 3"/>
          <p:cNvSpPr>
            <a:spLocks noGrp="1"/>
          </p:cNvSpPr>
          <p:nvPr>
            <p:ph type="sldNum" sz="quarter" idx="12"/>
          </p:nvPr>
        </p:nvSpPr>
        <p:spPr/>
        <p:txBody>
          <a:bodyPr/>
          <a:lstStyle/>
          <a:p>
            <a:fld id="{92DA454B-C859-4892-B9FA-68B588C9F547}" type="slidenum">
              <a:rPr lang="en-US" smtClean="0"/>
              <a:t>62</a:t>
            </a:fld>
            <a:endParaRPr lang="en-US" dirty="0"/>
          </a:p>
        </p:txBody>
      </p:sp>
    </p:spTree>
    <p:extLst>
      <p:ext uri="{BB962C8B-B14F-4D97-AF65-F5344CB8AC3E}">
        <p14:creationId xmlns:p14="http://schemas.microsoft.com/office/powerpoint/2010/main" val="3187034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Patents Petitions Timeframes</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Prior to Examination</a:t>
            </a:r>
          </a:p>
          <a:p>
            <a:r>
              <a:rPr lang="en-US" dirty="0" smtClean="0"/>
              <a:t>During Examination</a:t>
            </a:r>
          </a:p>
          <a:p>
            <a:r>
              <a:rPr lang="en-US" dirty="0" smtClean="0"/>
              <a:t>After Close of Prosecution</a:t>
            </a:r>
          </a:p>
          <a:p>
            <a:r>
              <a:rPr lang="en-US" dirty="0" smtClean="0"/>
              <a:t>Allowance/After Payment of Issue Fee</a:t>
            </a:r>
          </a:p>
          <a:p>
            <a:r>
              <a:rPr lang="en-US" dirty="0" smtClean="0"/>
              <a:t>Post Issuance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pPr/>
              <a:t>63</a:t>
            </a:fld>
            <a:endParaRPr lang="en-US" dirty="0"/>
          </a:p>
        </p:txBody>
      </p:sp>
    </p:spTree>
    <p:extLst>
      <p:ext uri="{BB962C8B-B14F-4D97-AF65-F5344CB8AC3E}">
        <p14:creationId xmlns:p14="http://schemas.microsoft.com/office/powerpoint/2010/main" val="2073247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626374" cy="884058"/>
          </a:xfrm>
        </p:spPr>
        <p:txBody>
          <a:bodyPr>
            <a:normAutofit/>
          </a:bodyPr>
          <a:lstStyle/>
          <a:p>
            <a:r>
              <a:rPr lang="en-US" sz="3600" dirty="0" smtClean="0"/>
              <a:t>Patents Petitions Timeline Example 1</a:t>
            </a:r>
            <a:endParaRPr lang="en-US" sz="3600" dirty="0"/>
          </a:p>
        </p:txBody>
      </p:sp>
      <p:pic>
        <p:nvPicPr>
          <p:cNvPr id="5" name="Content Placeholder 4"/>
          <p:cNvPicPr>
            <a:picLocks noGrp="1" noChangeAspect="1"/>
          </p:cNvPicPr>
          <p:nvPr>
            <p:ph idx="1"/>
          </p:nvPr>
        </p:nvPicPr>
        <p:blipFill>
          <a:blip r:embed="rId3"/>
          <a:stretch>
            <a:fillRect/>
          </a:stretch>
        </p:blipFill>
        <p:spPr>
          <a:xfrm>
            <a:off x="1521700" y="1082040"/>
            <a:ext cx="6279263" cy="4518660"/>
          </a:xfrm>
          <a:ln w="25400">
            <a:solidFill>
              <a:schemeClr val="bg1">
                <a:lumMod val="50000"/>
              </a:schemeClr>
            </a:solidFill>
          </a:ln>
        </p:spPr>
      </p:pic>
      <p:sp>
        <p:nvSpPr>
          <p:cNvPr id="4" name="Slide Number Placeholder 3"/>
          <p:cNvSpPr>
            <a:spLocks noGrp="1"/>
          </p:cNvSpPr>
          <p:nvPr>
            <p:ph type="sldNum" sz="quarter" idx="12"/>
          </p:nvPr>
        </p:nvSpPr>
        <p:spPr/>
        <p:txBody>
          <a:bodyPr/>
          <a:lstStyle/>
          <a:p>
            <a:fld id="{92DA454B-C859-4892-B9FA-68B588C9F547}" type="slidenum">
              <a:rPr lang="en-US" smtClean="0"/>
              <a:pPr/>
              <a:t>64</a:t>
            </a:fld>
            <a:endParaRPr lang="en-US" dirty="0"/>
          </a:p>
        </p:txBody>
      </p:sp>
      <p:sp>
        <p:nvSpPr>
          <p:cNvPr id="11" name="Right Arrow 10"/>
          <p:cNvSpPr/>
          <p:nvPr/>
        </p:nvSpPr>
        <p:spPr>
          <a:xfrm rot="10800000">
            <a:off x="4313237" y="4375017"/>
            <a:ext cx="1488350" cy="442762"/>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56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472370" cy="884058"/>
          </a:xfrm>
        </p:spPr>
        <p:txBody>
          <a:bodyPr>
            <a:normAutofit fontScale="90000"/>
          </a:bodyPr>
          <a:lstStyle/>
          <a:p>
            <a:r>
              <a:rPr lang="en-US" sz="4000" dirty="0" smtClean="0"/>
              <a:t>Patents Petitions Timeline Example 1</a:t>
            </a:r>
            <a:r>
              <a:rPr lang="en-US" sz="4200" dirty="0" smtClean="0"/>
              <a:t/>
            </a:r>
            <a:br>
              <a:rPr lang="en-US" sz="4200" dirty="0" smtClean="0"/>
            </a:br>
            <a:r>
              <a:rPr lang="en-US" sz="2700" dirty="0" smtClean="0"/>
              <a:t>from </a:t>
            </a:r>
            <a:r>
              <a:rPr lang="en-US" sz="2700" u="sng" dirty="0" smtClean="0"/>
              <a:t>Prior to Examination </a:t>
            </a:r>
            <a:r>
              <a:rPr lang="en-US" sz="2700" dirty="0" smtClean="0"/>
              <a:t>choices</a:t>
            </a:r>
            <a:endParaRPr lang="en-US" sz="2700" dirty="0"/>
          </a:p>
        </p:txBody>
      </p:sp>
      <p:sp>
        <p:nvSpPr>
          <p:cNvPr id="4" name="Slide Number Placeholder 3"/>
          <p:cNvSpPr>
            <a:spLocks noGrp="1"/>
          </p:cNvSpPr>
          <p:nvPr>
            <p:ph type="sldNum" sz="quarter" idx="12"/>
          </p:nvPr>
        </p:nvSpPr>
        <p:spPr/>
        <p:txBody>
          <a:bodyPr/>
          <a:lstStyle/>
          <a:p>
            <a:fld id="{92DA454B-C859-4892-B9FA-68B588C9F547}" type="slidenum">
              <a:rPr lang="en-US" smtClean="0"/>
              <a:t>65</a:t>
            </a:fld>
            <a:endParaRPr lang="en-US" dirty="0"/>
          </a:p>
        </p:txBody>
      </p:sp>
      <p:pic>
        <p:nvPicPr>
          <p:cNvPr id="3" name="Picture 2"/>
          <p:cNvPicPr>
            <a:picLocks noChangeAspect="1"/>
          </p:cNvPicPr>
          <p:nvPr/>
        </p:nvPicPr>
        <p:blipFill>
          <a:blip r:embed="rId3"/>
          <a:stretch>
            <a:fillRect/>
          </a:stretch>
        </p:blipFill>
        <p:spPr>
          <a:xfrm>
            <a:off x="1366367" y="1485357"/>
            <a:ext cx="6595450" cy="4115343"/>
          </a:xfrm>
          <a:prstGeom prst="rect">
            <a:avLst/>
          </a:prstGeom>
          <a:ln w="25400">
            <a:solidFill>
              <a:schemeClr val="bg1">
                <a:lumMod val="50000"/>
              </a:schemeClr>
            </a:solidFill>
          </a:ln>
        </p:spPr>
      </p:pic>
    </p:spTree>
    <p:extLst>
      <p:ext uri="{BB962C8B-B14F-4D97-AF65-F5344CB8AC3E}">
        <p14:creationId xmlns:p14="http://schemas.microsoft.com/office/powerpoint/2010/main" val="937847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626374" cy="884058"/>
          </a:xfrm>
        </p:spPr>
        <p:txBody>
          <a:bodyPr>
            <a:noAutofit/>
          </a:bodyPr>
          <a:lstStyle/>
          <a:p>
            <a:r>
              <a:rPr lang="en-US" sz="3600" dirty="0" smtClean="0"/>
              <a:t>Patents Petitions Timeline Example 2</a:t>
            </a:r>
            <a:br>
              <a:rPr lang="en-US" sz="3600" dirty="0" smtClean="0"/>
            </a:br>
            <a:endParaRPr lang="en-US" sz="3600" dirty="0"/>
          </a:p>
        </p:txBody>
      </p:sp>
      <p:pic>
        <p:nvPicPr>
          <p:cNvPr id="5" name="Content Placeholder 4"/>
          <p:cNvPicPr>
            <a:picLocks noGrp="1" noChangeAspect="1"/>
          </p:cNvPicPr>
          <p:nvPr>
            <p:ph idx="1"/>
          </p:nvPr>
        </p:nvPicPr>
        <p:blipFill>
          <a:blip r:embed="rId3"/>
          <a:stretch>
            <a:fillRect/>
          </a:stretch>
        </p:blipFill>
        <p:spPr>
          <a:xfrm>
            <a:off x="1521700" y="1082040"/>
            <a:ext cx="6279263" cy="4518660"/>
          </a:xfrm>
          <a:ln w="25400">
            <a:solidFill>
              <a:schemeClr val="bg1">
                <a:lumMod val="50000"/>
              </a:schemeClr>
            </a:solidFill>
          </a:ln>
        </p:spPr>
      </p:pic>
      <p:sp>
        <p:nvSpPr>
          <p:cNvPr id="4" name="Slide Number Placeholder 3"/>
          <p:cNvSpPr>
            <a:spLocks noGrp="1"/>
          </p:cNvSpPr>
          <p:nvPr>
            <p:ph type="sldNum" sz="quarter" idx="12"/>
          </p:nvPr>
        </p:nvSpPr>
        <p:spPr/>
        <p:txBody>
          <a:bodyPr/>
          <a:lstStyle/>
          <a:p>
            <a:fld id="{92DA454B-C859-4892-B9FA-68B588C9F547}" type="slidenum">
              <a:rPr lang="en-US" smtClean="0"/>
              <a:pPr/>
              <a:t>66</a:t>
            </a:fld>
            <a:endParaRPr lang="en-US" dirty="0"/>
          </a:p>
        </p:txBody>
      </p:sp>
      <p:sp>
        <p:nvSpPr>
          <p:cNvPr id="11" name="Right Arrow 10"/>
          <p:cNvSpPr/>
          <p:nvPr/>
        </p:nvSpPr>
        <p:spPr>
          <a:xfrm rot="10800000">
            <a:off x="4504623" y="2695073"/>
            <a:ext cx="1488350" cy="442762"/>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0503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472370" cy="884058"/>
          </a:xfrm>
        </p:spPr>
        <p:txBody>
          <a:bodyPr>
            <a:normAutofit fontScale="90000"/>
          </a:bodyPr>
          <a:lstStyle/>
          <a:p>
            <a:r>
              <a:rPr lang="en-US" sz="4000" dirty="0" smtClean="0"/>
              <a:t>Patents Petitions Timeline Example 2</a:t>
            </a:r>
            <a:r>
              <a:rPr lang="en-US" sz="4200" dirty="0" smtClean="0"/>
              <a:t/>
            </a:r>
            <a:br>
              <a:rPr lang="en-US" sz="4200" dirty="0" smtClean="0"/>
            </a:br>
            <a:r>
              <a:rPr lang="en-US" sz="2700" dirty="0" smtClean="0"/>
              <a:t>from </a:t>
            </a:r>
            <a:r>
              <a:rPr lang="en-US" sz="2700" u="sng" dirty="0" smtClean="0"/>
              <a:t>Prior to Examination </a:t>
            </a:r>
            <a:r>
              <a:rPr lang="en-US" sz="2700" dirty="0" smtClean="0"/>
              <a:t>choices</a:t>
            </a:r>
            <a:endParaRPr lang="en-US" sz="2700" dirty="0"/>
          </a:p>
        </p:txBody>
      </p:sp>
      <p:sp>
        <p:nvSpPr>
          <p:cNvPr id="4" name="Slide Number Placeholder 3"/>
          <p:cNvSpPr>
            <a:spLocks noGrp="1"/>
          </p:cNvSpPr>
          <p:nvPr>
            <p:ph type="sldNum" sz="quarter" idx="12"/>
          </p:nvPr>
        </p:nvSpPr>
        <p:spPr/>
        <p:txBody>
          <a:bodyPr/>
          <a:lstStyle/>
          <a:p>
            <a:fld id="{92DA454B-C859-4892-B9FA-68B588C9F547}" type="slidenum">
              <a:rPr lang="en-US" smtClean="0"/>
              <a:t>67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72" y="1635689"/>
            <a:ext cx="7481220" cy="3834808"/>
          </a:xfrm>
          <a:prstGeom prst="rect">
            <a:avLst/>
          </a:prstGeom>
          <a:ln w="19050">
            <a:solidFill>
              <a:srgbClr val="002060"/>
            </a:solidFill>
          </a:ln>
        </p:spPr>
      </p:pic>
    </p:spTree>
    <p:extLst>
      <p:ext uri="{BB962C8B-B14F-4D97-AF65-F5344CB8AC3E}">
        <p14:creationId xmlns:p14="http://schemas.microsoft.com/office/powerpoint/2010/main" val="1720585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Prosecution Enhancements</a:t>
            </a:r>
          </a:p>
        </p:txBody>
      </p:sp>
      <p:sp>
        <p:nvSpPr>
          <p:cNvPr id="3" name="Content Placeholder 2"/>
          <p:cNvSpPr>
            <a:spLocks noGrp="1"/>
          </p:cNvSpPr>
          <p:nvPr>
            <p:ph idx="1"/>
          </p:nvPr>
        </p:nvSpPr>
        <p:spPr>
          <a:xfrm>
            <a:off x="635267" y="1518407"/>
            <a:ext cx="8624236" cy="3890991"/>
          </a:xfrm>
        </p:spPr>
        <p:txBody>
          <a:bodyPr>
            <a:normAutofit/>
          </a:bodyPr>
          <a:lstStyle/>
          <a:p>
            <a:pPr>
              <a:buFont typeface="Wingdings" panose="05000000000000000000" pitchFamily="2" charset="2"/>
              <a:buChar char="v"/>
            </a:pPr>
            <a:r>
              <a:rPr lang="en-US" sz="2200" dirty="0"/>
              <a:t>After-final Consideration Pilot (AFCP) 2.0 and Pre-appeal Conference Re-evaluation</a:t>
            </a:r>
          </a:p>
          <a:p>
            <a:pPr>
              <a:buFont typeface="Wingdings" panose="05000000000000000000" pitchFamily="2" charset="2"/>
              <a:buChar char="v"/>
            </a:pPr>
            <a:endParaRPr lang="en-US" sz="900" dirty="0" smtClean="0"/>
          </a:p>
          <a:p>
            <a:pPr>
              <a:buFont typeface="Wingdings" panose="05000000000000000000" pitchFamily="2" charset="2"/>
              <a:buChar char="v"/>
            </a:pPr>
            <a:r>
              <a:rPr lang="en-US" sz="2200" dirty="0" smtClean="0"/>
              <a:t>Patents Ombudsman</a:t>
            </a:r>
          </a:p>
          <a:p>
            <a:pPr marL="0" indent="0">
              <a:buNone/>
            </a:pPr>
            <a:endParaRPr lang="en-US" sz="900" dirty="0" smtClean="0"/>
          </a:p>
          <a:p>
            <a:pPr>
              <a:buFont typeface="Wingdings" panose="05000000000000000000" pitchFamily="2" charset="2"/>
              <a:buChar char="v"/>
            </a:pPr>
            <a:r>
              <a:rPr lang="en-US" sz="2200" dirty="0" smtClean="0"/>
              <a:t>Interviews</a:t>
            </a:r>
          </a:p>
          <a:p>
            <a:pPr marL="0" indent="0">
              <a:buNone/>
            </a:pPr>
            <a:endParaRPr lang="en-US" sz="900" dirty="0" smtClean="0"/>
          </a:p>
          <a:p>
            <a:pPr>
              <a:buFont typeface="Wingdings" panose="05000000000000000000" pitchFamily="2" charset="2"/>
              <a:buChar char="v"/>
            </a:pPr>
            <a:r>
              <a:rPr lang="en-US" sz="2200" dirty="0" smtClean="0"/>
              <a:t>Patents Petitions Timeline</a:t>
            </a:r>
          </a:p>
          <a:p>
            <a:pPr marL="0" indent="0">
              <a:buNone/>
            </a:pPr>
            <a:endParaRPr lang="en-US" sz="900" dirty="0" smtClean="0"/>
          </a:p>
          <a:p>
            <a:pPr>
              <a:buFont typeface="Wingdings" panose="05000000000000000000" pitchFamily="2" charset="2"/>
              <a:buChar char="v"/>
            </a:pPr>
            <a:r>
              <a:rPr lang="en-US" b="1" dirty="0"/>
              <a:t>Clarity of the Record Pilot</a:t>
            </a:r>
          </a:p>
          <a:p>
            <a:pPr marL="0" indent="0">
              <a:buNone/>
            </a:pPr>
            <a:endParaRPr lang="en-US" dirty="0"/>
          </a:p>
          <a:p>
            <a:pPr>
              <a:buFont typeface="Wingdings" panose="05000000000000000000" pitchFamily="2" charset="2"/>
              <a:buChar char="v"/>
            </a:pPr>
            <a:endParaRPr lang="en-US" dirty="0" smtClean="0">
              <a:solidFill>
                <a:schemeClr val="tx1"/>
              </a:solidFill>
            </a:endParaRPr>
          </a:p>
          <a:p>
            <a:pPr>
              <a:buFont typeface="Wingdings" panose="05000000000000000000" pitchFamily="2" charset="2"/>
              <a:buChar char="v"/>
            </a:pPr>
            <a:endParaRPr lang="en-US" dirty="0" smtClean="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endParaRPr lang="en-US" dirty="0"/>
          </a:p>
          <a:p>
            <a:endParaRPr lang="en-US" dirty="0" smtClean="0"/>
          </a:p>
        </p:txBody>
      </p:sp>
      <p:sp>
        <p:nvSpPr>
          <p:cNvPr id="4" name="Slide Number Placeholder 3"/>
          <p:cNvSpPr>
            <a:spLocks noGrp="1"/>
          </p:cNvSpPr>
          <p:nvPr>
            <p:ph type="sldNum" sz="quarter" idx="12"/>
          </p:nvPr>
        </p:nvSpPr>
        <p:spPr/>
        <p:txBody>
          <a:bodyPr/>
          <a:lstStyle/>
          <a:p>
            <a:fld id="{92DA454B-C859-4892-B9FA-68B588C9F547}" type="slidenum">
              <a:rPr lang="en-US" smtClean="0">
                <a:solidFill>
                  <a:prstClr val="black">
                    <a:tint val="75000"/>
                  </a:prstClr>
                </a:solidFill>
              </a:rPr>
              <a:pPr/>
              <a:t>68</a:t>
            </a:fld>
            <a:endParaRPr lang="en-US" dirty="0">
              <a:solidFill>
                <a:prstClr val="black">
                  <a:tint val="75000"/>
                </a:prstClr>
              </a:solidFill>
            </a:endParaRPr>
          </a:p>
        </p:txBody>
      </p:sp>
    </p:spTree>
    <p:extLst>
      <p:ext uri="{BB962C8B-B14F-4D97-AF65-F5344CB8AC3E}">
        <p14:creationId xmlns:p14="http://schemas.microsoft.com/office/powerpoint/2010/main" val="3735755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18930" y="4253025"/>
            <a:ext cx="1017094" cy="99237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9" name="Rectangle 8"/>
          <p:cNvSpPr/>
          <p:nvPr/>
        </p:nvSpPr>
        <p:spPr>
          <a:xfrm>
            <a:off x="868726" y="2173190"/>
            <a:ext cx="8333997" cy="2400657"/>
          </a:xfrm>
          <a:prstGeom prst="rect">
            <a:avLst/>
          </a:prstGeom>
        </p:spPr>
        <p:txBody>
          <a:bodyPr wrap="square">
            <a:spAutoFit/>
          </a:bodyPr>
          <a:lstStyle/>
          <a:p>
            <a:pPr marL="457200" indent="-457200">
              <a:buFont typeface="Wingdings" panose="05000000000000000000" pitchFamily="2" charset="2"/>
              <a:buChar char="Ø"/>
            </a:pPr>
            <a:r>
              <a:rPr lang="en-US" sz="3000" dirty="0"/>
              <a:t>This program is to develop</a:t>
            </a:r>
            <a:r>
              <a:rPr lang="en-US" sz="3000" b="1" dirty="0"/>
              <a:t> best examiner practices </a:t>
            </a:r>
            <a:r>
              <a:rPr lang="en-US" sz="3000" dirty="0"/>
              <a:t>for enhancing the clarity of various aspects of the prosecution record and then to </a:t>
            </a:r>
            <a:r>
              <a:rPr lang="en-US" sz="3000" b="1" dirty="0"/>
              <a:t>study the impact </a:t>
            </a:r>
            <a:r>
              <a:rPr lang="en-US" sz="3000" dirty="0"/>
              <a:t>on the examination process of implementing these best practices.</a:t>
            </a:r>
          </a:p>
        </p:txBody>
      </p:sp>
      <p:sp>
        <p:nvSpPr>
          <p:cNvPr id="2" name="Title 1"/>
          <p:cNvSpPr>
            <a:spLocks noGrp="1"/>
          </p:cNvSpPr>
          <p:nvPr>
            <p:ph type="title"/>
          </p:nvPr>
        </p:nvSpPr>
        <p:spPr>
          <a:xfrm>
            <a:off x="508000" y="378022"/>
            <a:ext cx="8023603" cy="884058"/>
          </a:xfrm>
        </p:spPr>
        <p:txBody>
          <a:bodyPr>
            <a:normAutofit fontScale="90000"/>
          </a:bodyPr>
          <a:lstStyle/>
          <a:p>
            <a:r>
              <a:rPr lang="en-US" dirty="0" smtClean="0"/>
              <a:t>Clarity of the Record Pilot:  Purpose</a:t>
            </a:r>
            <a:endParaRPr lang="en-US" dirty="0"/>
          </a:p>
        </p:txBody>
      </p:sp>
      <p:sp>
        <p:nvSpPr>
          <p:cNvPr id="3" name="Slide Number Placeholder 2"/>
          <p:cNvSpPr>
            <a:spLocks noGrp="1"/>
          </p:cNvSpPr>
          <p:nvPr>
            <p:ph type="sldNum" sz="quarter" idx="12"/>
          </p:nvPr>
        </p:nvSpPr>
        <p:spPr/>
        <p:txBody>
          <a:bodyPr/>
          <a:lstStyle/>
          <a:p>
            <a:fld id="{92DA454B-C859-4892-B9FA-68B588C9F547}" type="slidenum">
              <a:rPr lang="en-US" smtClean="0"/>
              <a:t>69</a:t>
            </a:fld>
            <a:endParaRPr lang="en-US" dirty="0"/>
          </a:p>
        </p:txBody>
      </p:sp>
    </p:spTree>
    <p:extLst>
      <p:ext uri="{BB962C8B-B14F-4D97-AF65-F5344CB8AC3E}">
        <p14:creationId xmlns:p14="http://schemas.microsoft.com/office/powerpoint/2010/main" val="28945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8001" y="0"/>
            <a:ext cx="4587903" cy="5715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5079186" y="0"/>
            <a:ext cx="4587903" cy="5715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endParaRPr>
          </a:p>
        </p:txBody>
      </p:sp>
      <p:sp>
        <p:nvSpPr>
          <p:cNvPr id="6" name="Rectangle 9"/>
          <p:cNvSpPr/>
          <p:nvPr/>
        </p:nvSpPr>
        <p:spPr>
          <a:xfrm>
            <a:off x="50718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896" y="1250223"/>
            <a:ext cx="1895426" cy="4180970"/>
          </a:xfrm>
          <a:prstGeom prst="rect">
            <a:avLst/>
          </a:prstGeom>
        </p:spPr>
      </p:pic>
      <p:sp>
        <p:nvSpPr>
          <p:cNvPr id="15" name="Freeform 14"/>
          <p:cNvSpPr/>
          <p:nvPr/>
        </p:nvSpPr>
        <p:spPr>
          <a:xfrm>
            <a:off x="4228561" y="966417"/>
            <a:ext cx="850624" cy="1701248"/>
          </a:xfrm>
          <a:custGeom>
            <a:avLst/>
            <a:gdLst>
              <a:gd name="connsiteX0" fmla="*/ 850624 w 850624"/>
              <a:gd name="connsiteY0" fmla="*/ 0 h 1701248"/>
              <a:gd name="connsiteX1" fmla="*/ 850624 w 850624"/>
              <a:gd name="connsiteY1" fmla="*/ 1701248 h 1701248"/>
              <a:gd name="connsiteX2" fmla="*/ 0 w 850624"/>
              <a:gd name="connsiteY2" fmla="*/ 850624 h 1701248"/>
              <a:gd name="connsiteX3" fmla="*/ 850624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850624" y="0"/>
                </a:moveTo>
                <a:lnTo>
                  <a:pt x="850624" y="1701248"/>
                </a:lnTo>
                <a:cubicBezTo>
                  <a:pt x="380837" y="1701248"/>
                  <a:pt x="0" y="1320411"/>
                  <a:pt x="0" y="850624"/>
                </a:cubicBezTo>
                <a:cubicBezTo>
                  <a:pt x="0" y="380837"/>
                  <a:pt x="380837" y="0"/>
                  <a:pt x="850624" y="0"/>
                </a:cubicBezTo>
                <a:close/>
              </a:path>
            </a:pathLst>
          </a:custGeom>
          <a:solidFill>
            <a:schemeClr val="accent5">
              <a:lumMod val="7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Freeform 12"/>
          <p:cNvSpPr/>
          <p:nvPr/>
        </p:nvSpPr>
        <p:spPr>
          <a:xfrm>
            <a:off x="5079185" y="966417"/>
            <a:ext cx="850624" cy="1701248"/>
          </a:xfrm>
          <a:custGeom>
            <a:avLst/>
            <a:gdLst>
              <a:gd name="connsiteX0" fmla="*/ 0 w 850624"/>
              <a:gd name="connsiteY0" fmla="*/ 0 h 1701248"/>
              <a:gd name="connsiteX1" fmla="*/ 850624 w 850624"/>
              <a:gd name="connsiteY1" fmla="*/ 850624 h 1701248"/>
              <a:gd name="connsiteX2" fmla="*/ 0 w 850624"/>
              <a:gd name="connsiteY2" fmla="*/ 1701248 h 1701248"/>
              <a:gd name="connsiteX3" fmla="*/ 0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0" y="0"/>
                </a:moveTo>
                <a:cubicBezTo>
                  <a:pt x="469787" y="0"/>
                  <a:pt x="850624" y="380837"/>
                  <a:pt x="850624" y="850624"/>
                </a:cubicBezTo>
                <a:cubicBezTo>
                  <a:pt x="850624" y="1320411"/>
                  <a:pt x="469787" y="1701248"/>
                  <a:pt x="0" y="1701248"/>
                </a:cubicBezTo>
                <a:lnTo>
                  <a:pt x="0" y="0"/>
                </a:lnTo>
                <a:close/>
              </a:path>
            </a:pathLst>
          </a:custGeom>
          <a:solidFill>
            <a:schemeClr val="bg1">
              <a:lumMod val="6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4168284" y="1632375"/>
            <a:ext cx="1718034" cy="338554"/>
          </a:xfrm>
          <a:prstGeom prst="rect">
            <a:avLst/>
          </a:prstGeom>
          <a:noFill/>
        </p:spPr>
        <p:txBody>
          <a:bodyPr wrap="none" rtlCol="0">
            <a:spAutoFit/>
          </a:bodyPr>
          <a:lstStyle/>
          <a:p>
            <a:r>
              <a:rPr lang="en-US" sz="1600" b="1" dirty="0">
                <a:solidFill>
                  <a:prstClr val="white"/>
                </a:solidFill>
              </a:rPr>
              <a:t>BEFORE   AFTER</a:t>
            </a:r>
          </a:p>
        </p:txBody>
      </p:sp>
      <p:sp>
        <p:nvSpPr>
          <p:cNvPr id="17" name="TextBox 16"/>
          <p:cNvSpPr txBox="1"/>
          <p:nvPr/>
        </p:nvSpPr>
        <p:spPr>
          <a:xfrm>
            <a:off x="937948" y="320087"/>
            <a:ext cx="2909323" cy="646331"/>
          </a:xfrm>
          <a:prstGeom prst="rect">
            <a:avLst/>
          </a:prstGeom>
          <a:noFill/>
        </p:spPr>
        <p:txBody>
          <a:bodyPr wrap="none" rtlCol="0">
            <a:spAutoFit/>
          </a:bodyPr>
          <a:lstStyle/>
          <a:p>
            <a:r>
              <a:rPr lang="en-US" b="1" dirty="0">
                <a:solidFill>
                  <a:prstClr val="black"/>
                </a:solidFill>
              </a:rPr>
              <a:t>Organizational Structure </a:t>
            </a:r>
          </a:p>
          <a:p>
            <a:r>
              <a:rPr lang="en-US" dirty="0">
                <a:solidFill>
                  <a:prstClr val="black"/>
                </a:solidFill>
              </a:rPr>
              <a:t>for Patents at the USPTO</a:t>
            </a:r>
          </a:p>
        </p:txBody>
      </p:sp>
      <p:sp>
        <p:nvSpPr>
          <p:cNvPr id="18" name="TextBox 17"/>
          <p:cNvSpPr txBox="1"/>
          <p:nvPr/>
        </p:nvSpPr>
        <p:spPr>
          <a:xfrm>
            <a:off x="4695547" y="3136294"/>
            <a:ext cx="2371740" cy="1261884"/>
          </a:xfrm>
          <a:prstGeom prst="rect">
            <a:avLst/>
          </a:prstGeom>
          <a:noFill/>
        </p:spPr>
        <p:txBody>
          <a:bodyPr wrap="square" rtlCol="0">
            <a:spAutoFit/>
          </a:bodyPr>
          <a:lstStyle/>
          <a:p>
            <a:pPr algn="r"/>
            <a:r>
              <a:rPr lang="en-US" sz="1400" b="1" dirty="0">
                <a:solidFill>
                  <a:prstClr val="black"/>
                </a:solidFill>
              </a:rPr>
              <a:t>Focusing on Patent Quality with a </a:t>
            </a:r>
            <a:r>
              <a:rPr lang="en-US" sz="1600" b="1" dirty="0">
                <a:solidFill>
                  <a:srgbClr val="164469"/>
                </a:solidFill>
              </a:rPr>
              <a:t/>
            </a:r>
            <a:br>
              <a:rPr lang="en-US" sz="1600" b="1" dirty="0">
                <a:solidFill>
                  <a:srgbClr val="164469"/>
                </a:solidFill>
              </a:rPr>
            </a:br>
            <a:r>
              <a:rPr lang="en-US" sz="1600" b="1" dirty="0">
                <a:solidFill>
                  <a:srgbClr val="164469"/>
                </a:solidFill>
              </a:rPr>
              <a:t>NEW DEPUTY COMMISSIONER’S OFFICE</a:t>
            </a:r>
          </a:p>
        </p:txBody>
      </p:sp>
      <p:sp>
        <p:nvSpPr>
          <p:cNvPr id="22" name="Freeform 21"/>
          <p:cNvSpPr/>
          <p:nvPr/>
        </p:nvSpPr>
        <p:spPr>
          <a:xfrm>
            <a:off x="7062928" y="1414605"/>
            <a:ext cx="147230" cy="742207"/>
          </a:xfrm>
          <a:custGeom>
            <a:avLst/>
            <a:gdLst>
              <a:gd name="connsiteX0" fmla="*/ 0 w 147230"/>
              <a:gd name="connsiteY0" fmla="*/ 0 h 742207"/>
              <a:gd name="connsiteX1" fmla="*/ 147230 w 147230"/>
              <a:gd name="connsiteY1" fmla="*/ 371104 h 742207"/>
              <a:gd name="connsiteX2" fmla="*/ 0 w 147230"/>
              <a:gd name="connsiteY2" fmla="*/ 742207 h 742207"/>
            </a:gdLst>
            <a:ahLst/>
            <a:cxnLst>
              <a:cxn ang="0">
                <a:pos x="connsiteX0" y="connsiteY0"/>
              </a:cxn>
              <a:cxn ang="0">
                <a:pos x="connsiteX1" y="connsiteY1"/>
              </a:cxn>
              <a:cxn ang="0">
                <a:pos x="connsiteX2" y="connsiteY2"/>
              </a:cxn>
            </a:cxnLst>
            <a:rect l="l" t="t" r="r" b="b"/>
            <a:pathLst>
              <a:path w="147230" h="742207">
                <a:moveTo>
                  <a:pt x="0" y="0"/>
                </a:moveTo>
                <a:lnTo>
                  <a:pt x="147230" y="371104"/>
                </a:lnTo>
                <a:lnTo>
                  <a:pt x="0" y="742207"/>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24" name="Straight Connector 23"/>
          <p:cNvCxnSpPr/>
          <p:nvPr/>
        </p:nvCxnSpPr>
        <p:spPr>
          <a:xfrm>
            <a:off x="3847270" y="523983"/>
            <a:ext cx="304095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639" y="379016"/>
            <a:ext cx="1901815" cy="5053054"/>
          </a:xfrm>
          <a:prstGeom prst="rect">
            <a:avLst/>
          </a:prstGeom>
        </p:spPr>
      </p:pic>
      <p:sp>
        <p:nvSpPr>
          <p:cNvPr id="26" name="Freeform 25"/>
          <p:cNvSpPr/>
          <p:nvPr/>
        </p:nvSpPr>
        <p:spPr>
          <a:xfrm rot="5400000">
            <a:off x="6116160" y="2675409"/>
            <a:ext cx="147230" cy="742207"/>
          </a:xfrm>
          <a:custGeom>
            <a:avLst/>
            <a:gdLst>
              <a:gd name="connsiteX0" fmla="*/ 0 w 147230"/>
              <a:gd name="connsiteY0" fmla="*/ 0 h 742207"/>
              <a:gd name="connsiteX1" fmla="*/ 147230 w 147230"/>
              <a:gd name="connsiteY1" fmla="*/ 371104 h 742207"/>
              <a:gd name="connsiteX2" fmla="*/ 0 w 147230"/>
              <a:gd name="connsiteY2" fmla="*/ 742207 h 742207"/>
            </a:gdLst>
            <a:ahLst/>
            <a:cxnLst>
              <a:cxn ang="0">
                <a:pos x="connsiteX0" y="connsiteY0"/>
              </a:cxn>
              <a:cxn ang="0">
                <a:pos x="connsiteX1" y="connsiteY1"/>
              </a:cxn>
              <a:cxn ang="0">
                <a:pos x="connsiteX2" y="connsiteY2"/>
              </a:cxn>
            </a:cxnLst>
            <a:rect l="l" t="t" r="r" b="b"/>
            <a:pathLst>
              <a:path w="147230" h="742207">
                <a:moveTo>
                  <a:pt x="0" y="0"/>
                </a:moveTo>
                <a:lnTo>
                  <a:pt x="147230" y="371104"/>
                </a:lnTo>
                <a:lnTo>
                  <a:pt x="0" y="742207"/>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8" name="Arc 37"/>
          <p:cNvSpPr/>
          <p:nvPr/>
        </p:nvSpPr>
        <p:spPr>
          <a:xfrm rot="16200000">
            <a:off x="5934544" y="2031080"/>
            <a:ext cx="2367381" cy="1883630"/>
          </a:xfrm>
          <a:prstGeom prst="arc">
            <a:avLst>
              <a:gd name="adj1" fmla="val 16199998"/>
              <a:gd name="adj2" fmla="val 0"/>
            </a:avLst>
          </a:prstGeom>
          <a:ln>
            <a:solidFill>
              <a:srgbClr val="97B8D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4174508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1"/>
            <a:ext cx="7434470" cy="1274609"/>
          </a:xfrm>
        </p:spPr>
        <p:txBody>
          <a:bodyPr>
            <a:normAutofit fontScale="90000"/>
          </a:bodyPr>
          <a:lstStyle/>
          <a:p>
            <a:r>
              <a:rPr lang="en-US" dirty="0"/>
              <a:t>Clarity of the Record Pilot:  </a:t>
            </a:r>
            <a:r>
              <a:rPr lang="en-US" dirty="0" smtClean="0"/>
              <a:t>Short-Range Goals</a:t>
            </a:r>
            <a:endParaRPr lang="en-US" dirty="0"/>
          </a:p>
        </p:txBody>
      </p:sp>
      <p:sp>
        <p:nvSpPr>
          <p:cNvPr id="3" name="Content Placeholder 2"/>
          <p:cNvSpPr>
            <a:spLocks noGrp="1"/>
          </p:cNvSpPr>
          <p:nvPr>
            <p:ph idx="1"/>
          </p:nvPr>
        </p:nvSpPr>
        <p:spPr>
          <a:xfrm>
            <a:off x="508001" y="1862098"/>
            <a:ext cx="9144000" cy="3569787"/>
          </a:xfrm>
        </p:spPr>
        <p:txBody>
          <a:bodyPr>
            <a:normAutofit/>
          </a:bodyPr>
          <a:lstStyle/>
          <a:p>
            <a:pPr>
              <a:lnSpc>
                <a:spcPct val="110000"/>
              </a:lnSpc>
              <a:spcBef>
                <a:spcPts val="0"/>
              </a:spcBef>
            </a:pPr>
            <a:r>
              <a:rPr lang="en-US" sz="3000" dirty="0" smtClean="0"/>
              <a:t>Enhancing the clarity of the prosecution record</a:t>
            </a:r>
          </a:p>
          <a:p>
            <a:pPr>
              <a:lnSpc>
                <a:spcPct val="110000"/>
              </a:lnSpc>
              <a:spcBef>
                <a:spcPts val="0"/>
              </a:spcBef>
            </a:pPr>
            <a:endParaRPr lang="en-US" sz="1000" dirty="0" smtClean="0"/>
          </a:p>
          <a:p>
            <a:pPr>
              <a:lnSpc>
                <a:spcPct val="110000"/>
              </a:lnSpc>
              <a:spcBef>
                <a:spcPts val="0"/>
              </a:spcBef>
            </a:pPr>
            <a:r>
              <a:rPr lang="en-US" sz="3000" dirty="0" smtClean="0"/>
              <a:t>Providing a deeper understanding of the Office’s positions leading to more efficient prosecution of patent applications </a:t>
            </a:r>
          </a:p>
          <a:p>
            <a:pPr>
              <a:lnSpc>
                <a:spcPct val="110000"/>
              </a:lnSpc>
              <a:spcBef>
                <a:spcPts val="0"/>
              </a:spcBef>
            </a:pPr>
            <a:endParaRPr lang="en-US" sz="1000" dirty="0" smtClean="0"/>
          </a:p>
          <a:p>
            <a:pPr>
              <a:lnSpc>
                <a:spcPct val="110000"/>
              </a:lnSpc>
              <a:spcBef>
                <a:spcPts val="0"/>
              </a:spcBef>
            </a:pPr>
            <a:r>
              <a:rPr lang="en-US" sz="3000" dirty="0" smtClean="0"/>
              <a:t>Affording greater certainty in the scope of protection granted by the patent</a:t>
            </a:r>
          </a:p>
          <a:p>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70</a:t>
            </a:fld>
            <a:endParaRPr lang="en-US" dirty="0"/>
          </a:p>
        </p:txBody>
      </p:sp>
    </p:spTree>
    <p:extLst>
      <p:ext uri="{BB962C8B-B14F-4D97-AF65-F5344CB8AC3E}">
        <p14:creationId xmlns:p14="http://schemas.microsoft.com/office/powerpoint/2010/main" val="296171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7434470" cy="1383666"/>
          </a:xfrm>
        </p:spPr>
        <p:txBody>
          <a:bodyPr>
            <a:normAutofit fontScale="90000"/>
          </a:bodyPr>
          <a:lstStyle/>
          <a:p>
            <a:r>
              <a:rPr lang="en-US" dirty="0"/>
              <a:t>Clarity of the Record Pilot:  </a:t>
            </a:r>
            <a:r>
              <a:rPr lang="en-US" dirty="0" smtClean="0"/>
              <a:t>Long-Range </a:t>
            </a:r>
            <a:r>
              <a:rPr lang="en-US" dirty="0"/>
              <a:t>Goals</a:t>
            </a:r>
          </a:p>
        </p:txBody>
      </p:sp>
      <p:sp>
        <p:nvSpPr>
          <p:cNvPr id="3" name="Content Placeholder 2"/>
          <p:cNvSpPr>
            <a:spLocks noGrp="1"/>
          </p:cNvSpPr>
          <p:nvPr>
            <p:ph idx="1"/>
          </p:nvPr>
        </p:nvSpPr>
        <p:spPr>
          <a:xfrm>
            <a:off x="508000" y="1879134"/>
            <a:ext cx="9144000" cy="3418353"/>
          </a:xfrm>
        </p:spPr>
        <p:txBody>
          <a:bodyPr>
            <a:normAutofit fontScale="92500" lnSpcReduction="10000"/>
          </a:bodyPr>
          <a:lstStyle/>
          <a:p>
            <a:pPr>
              <a:spcBef>
                <a:spcPts val="0"/>
              </a:spcBef>
              <a:spcAft>
                <a:spcPts val="2000"/>
              </a:spcAft>
            </a:pPr>
            <a:r>
              <a:rPr lang="en-US" sz="2800" dirty="0" smtClean="0"/>
              <a:t>Identify best practices </a:t>
            </a:r>
          </a:p>
          <a:p>
            <a:pPr>
              <a:spcBef>
                <a:spcPts val="0"/>
              </a:spcBef>
              <a:spcAft>
                <a:spcPts val="2000"/>
              </a:spcAft>
            </a:pPr>
            <a:r>
              <a:rPr lang="en-US" sz="2800" dirty="0" smtClean="0"/>
              <a:t>Find the correct balance for appropriate recordation</a:t>
            </a:r>
          </a:p>
          <a:p>
            <a:pPr>
              <a:lnSpc>
                <a:spcPct val="120000"/>
              </a:lnSpc>
              <a:spcBef>
                <a:spcPts val="0"/>
              </a:spcBef>
            </a:pPr>
            <a:r>
              <a:rPr lang="en-US" sz="2800" dirty="0" smtClean="0"/>
              <a:t>Use data/feedback to assist other quality-enhancing programs, such as:</a:t>
            </a:r>
          </a:p>
          <a:p>
            <a:pPr lvl="1">
              <a:lnSpc>
                <a:spcPct val="120000"/>
              </a:lnSpc>
              <a:spcBef>
                <a:spcPts val="0"/>
              </a:spcBef>
            </a:pPr>
            <a:r>
              <a:rPr lang="en-US" sz="2400" dirty="0"/>
              <a:t>i</a:t>
            </a:r>
            <a:r>
              <a:rPr lang="en-US" sz="2400" dirty="0" smtClean="0"/>
              <a:t>n the refinement of Clarity and Correctness Data Capture known as the Master Review Form </a:t>
            </a:r>
            <a:r>
              <a:rPr lang="en-US" sz="2400" dirty="0"/>
              <a:t>(</a:t>
            </a:r>
            <a:r>
              <a:rPr lang="en-US" sz="2400" dirty="0" smtClean="0"/>
              <a:t>MRF)</a:t>
            </a:r>
          </a:p>
          <a:p>
            <a:pPr lvl="1">
              <a:lnSpc>
                <a:spcPct val="120000"/>
              </a:lnSpc>
              <a:spcBef>
                <a:spcPts val="0"/>
              </a:spcBef>
            </a:pPr>
            <a:r>
              <a:rPr lang="en-US" sz="2400" dirty="0" smtClean="0"/>
              <a:t>for use in conjunction with the Post Grant Outcomes Program</a:t>
            </a:r>
            <a:endParaRPr lang="en-US" sz="2400" dirty="0"/>
          </a:p>
        </p:txBody>
      </p:sp>
      <p:sp>
        <p:nvSpPr>
          <p:cNvPr id="4" name="Slide Number Placeholder 3"/>
          <p:cNvSpPr>
            <a:spLocks noGrp="1"/>
          </p:cNvSpPr>
          <p:nvPr>
            <p:ph type="sldNum" sz="quarter" idx="12"/>
          </p:nvPr>
        </p:nvSpPr>
        <p:spPr/>
        <p:txBody>
          <a:bodyPr/>
          <a:lstStyle/>
          <a:p>
            <a:fld id="{92DA454B-C859-4892-B9FA-68B588C9F547}" type="slidenum">
              <a:rPr lang="en-US" smtClean="0"/>
              <a:t>71</a:t>
            </a:fld>
            <a:endParaRPr lang="en-US" dirty="0"/>
          </a:p>
        </p:txBody>
      </p:sp>
    </p:spTree>
    <p:extLst>
      <p:ext uri="{BB962C8B-B14F-4D97-AF65-F5344CB8AC3E}">
        <p14:creationId xmlns:p14="http://schemas.microsoft.com/office/powerpoint/2010/main" val="206500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1" y="378021"/>
            <a:ext cx="7434470" cy="1431079"/>
          </a:xfrm>
        </p:spPr>
        <p:txBody>
          <a:bodyPr>
            <a:noAutofit/>
          </a:bodyPr>
          <a:lstStyle/>
          <a:p>
            <a:r>
              <a:rPr lang="en-US" sz="4000" dirty="0"/>
              <a:t>Clarity of the Record </a:t>
            </a:r>
            <a:r>
              <a:rPr lang="en-US" sz="4000" dirty="0" smtClean="0"/>
              <a:t>Pilot:   </a:t>
            </a:r>
            <a:r>
              <a:rPr lang="en-US" sz="4000" dirty="0"/>
              <a:t/>
            </a:r>
            <a:br>
              <a:rPr lang="en-US" sz="4000" dirty="0"/>
            </a:br>
            <a:r>
              <a:rPr lang="en-US" sz="4000" dirty="0" smtClean="0"/>
              <a:t>Program Overview</a:t>
            </a:r>
            <a:endParaRPr lang="en-US" sz="4000" dirty="0"/>
          </a:p>
        </p:txBody>
      </p:sp>
      <p:sp>
        <p:nvSpPr>
          <p:cNvPr id="5" name="Content Placeholder 4"/>
          <p:cNvSpPr>
            <a:spLocks noGrp="1"/>
          </p:cNvSpPr>
          <p:nvPr>
            <p:ph idx="1"/>
          </p:nvPr>
        </p:nvSpPr>
        <p:spPr>
          <a:xfrm>
            <a:off x="625938" y="2110616"/>
            <a:ext cx="8961386" cy="3017975"/>
          </a:xfrm>
        </p:spPr>
        <p:txBody>
          <a:bodyPr>
            <a:noAutofit/>
          </a:bodyPr>
          <a:lstStyle/>
          <a:p>
            <a:pPr>
              <a:lnSpc>
                <a:spcPct val="90000"/>
              </a:lnSpc>
              <a:spcBef>
                <a:spcPts val="0"/>
              </a:spcBef>
              <a:spcAft>
                <a:spcPts val="2000"/>
              </a:spcAft>
            </a:pPr>
            <a:r>
              <a:rPr lang="en-US" sz="2800" dirty="0" smtClean="0"/>
              <a:t>Collaborated with examiners to </a:t>
            </a:r>
            <a:r>
              <a:rPr lang="en-US" sz="2800" dirty="0"/>
              <a:t>develop </a:t>
            </a:r>
            <a:r>
              <a:rPr lang="en-US" sz="2800" dirty="0" smtClean="0"/>
              <a:t>a Pilot </a:t>
            </a:r>
            <a:endParaRPr lang="en-US" sz="2800" dirty="0"/>
          </a:p>
          <a:p>
            <a:pPr>
              <a:lnSpc>
                <a:spcPct val="90000"/>
              </a:lnSpc>
              <a:spcBef>
                <a:spcPts val="0"/>
              </a:spcBef>
              <a:spcAft>
                <a:spcPts val="2000"/>
              </a:spcAft>
            </a:pPr>
            <a:r>
              <a:rPr lang="en-US" sz="2800" dirty="0"/>
              <a:t>Pilot runs for 12 </a:t>
            </a:r>
            <a:r>
              <a:rPr lang="en-US" sz="2800" dirty="0" smtClean="0"/>
              <a:t>bi-weeks </a:t>
            </a:r>
            <a:r>
              <a:rPr lang="en-US" sz="2800" dirty="0"/>
              <a:t>(~6 months) </a:t>
            </a:r>
            <a:endParaRPr lang="en-US" sz="2800" dirty="0" smtClean="0"/>
          </a:p>
          <a:p>
            <a:pPr lvl="1">
              <a:lnSpc>
                <a:spcPct val="90000"/>
              </a:lnSpc>
              <a:spcBef>
                <a:spcPts val="0"/>
              </a:spcBef>
              <a:spcAft>
                <a:spcPts val="2000"/>
              </a:spcAft>
            </a:pPr>
            <a:r>
              <a:rPr lang="en-US" dirty="0" smtClean="0"/>
              <a:t>March 6 – August 20, 2016</a:t>
            </a:r>
            <a:endParaRPr lang="en-US" dirty="0"/>
          </a:p>
          <a:p>
            <a:pPr>
              <a:lnSpc>
                <a:spcPct val="90000"/>
              </a:lnSpc>
              <a:spcBef>
                <a:spcPts val="0"/>
              </a:spcBef>
              <a:spcAft>
                <a:spcPts val="2000"/>
              </a:spcAft>
            </a:pPr>
            <a:r>
              <a:rPr lang="en-US" sz="2800" dirty="0"/>
              <a:t>E</a:t>
            </a:r>
            <a:r>
              <a:rPr lang="en-US" sz="2800" dirty="0" smtClean="0"/>
              <a:t>nhancing recordation in the examination process</a:t>
            </a:r>
            <a:endParaRPr lang="en-US" sz="2800" dirty="0"/>
          </a:p>
          <a:p>
            <a:endParaRPr lang="en-US" sz="2800" dirty="0" smtClean="0"/>
          </a:p>
          <a:p>
            <a:endParaRPr lang="en-US" sz="2800" dirty="0" smtClean="0"/>
          </a:p>
          <a:p>
            <a:endParaRPr lang="en-US" sz="2800" dirty="0"/>
          </a:p>
          <a:p>
            <a:pPr marL="0" indent="0">
              <a:buNone/>
            </a:pPr>
            <a:endParaRPr lang="en-US" sz="2800" dirty="0"/>
          </a:p>
        </p:txBody>
      </p:sp>
      <p:sp>
        <p:nvSpPr>
          <p:cNvPr id="7" name="Slide Number Placeholder 2"/>
          <p:cNvSpPr>
            <a:spLocks noGrp="1"/>
          </p:cNvSpPr>
          <p:nvPr>
            <p:ph type="sldNum" sz="quarter" idx="12"/>
          </p:nvPr>
        </p:nvSpPr>
        <p:spPr>
          <a:xfrm>
            <a:off x="7281333" y="5297488"/>
            <a:ext cx="2370667" cy="303212"/>
          </a:xfrm>
        </p:spPr>
        <p:txBody>
          <a:bodyPr/>
          <a:lstStyle/>
          <a:p>
            <a:fld id="{92DA454B-C859-4892-B9FA-68B588C9F547}" type="slidenum">
              <a:rPr lang="en-US" smtClean="0"/>
              <a:t>72</a:t>
            </a:fld>
            <a:endParaRPr lang="en-US" dirty="0"/>
          </a:p>
        </p:txBody>
      </p:sp>
    </p:spTree>
    <p:extLst>
      <p:ext uri="{BB962C8B-B14F-4D97-AF65-F5344CB8AC3E}">
        <p14:creationId xmlns:p14="http://schemas.microsoft.com/office/powerpoint/2010/main" val="35691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dirty="0"/>
              <a:t>Clarity of the Record </a:t>
            </a:r>
            <a:r>
              <a:rPr lang="en-US" sz="4000" dirty="0" smtClean="0"/>
              <a:t>Pilot: </a:t>
            </a:r>
            <a:r>
              <a:rPr lang="en-US" sz="4000" dirty="0"/>
              <a:t/>
            </a:r>
            <a:br>
              <a:rPr lang="en-US" sz="4000" dirty="0"/>
            </a:br>
            <a:r>
              <a:rPr lang="en-US" sz="4000" dirty="0"/>
              <a:t>Areas of Focus</a:t>
            </a:r>
          </a:p>
        </p:txBody>
      </p:sp>
      <p:sp>
        <p:nvSpPr>
          <p:cNvPr id="5" name="Content Placeholder 4"/>
          <p:cNvSpPr>
            <a:spLocks noGrp="1"/>
          </p:cNvSpPr>
          <p:nvPr>
            <p:ph idx="1"/>
          </p:nvPr>
        </p:nvSpPr>
        <p:spPr>
          <a:xfrm>
            <a:off x="591890" y="2112053"/>
            <a:ext cx="9144000" cy="3319689"/>
          </a:xfrm>
        </p:spPr>
        <p:txBody>
          <a:bodyPr>
            <a:noAutofit/>
          </a:bodyPr>
          <a:lstStyle/>
          <a:p>
            <a:pPr>
              <a:lnSpc>
                <a:spcPct val="90000"/>
              </a:lnSpc>
              <a:spcBef>
                <a:spcPts val="0"/>
              </a:spcBef>
              <a:spcAft>
                <a:spcPts val="2000"/>
              </a:spcAft>
            </a:pPr>
            <a:r>
              <a:rPr lang="en-US" sz="3111" dirty="0"/>
              <a:t>Enhanced documentation of claim interpretation</a:t>
            </a:r>
          </a:p>
          <a:p>
            <a:pPr>
              <a:lnSpc>
                <a:spcPct val="90000"/>
              </a:lnSpc>
              <a:spcBef>
                <a:spcPts val="0"/>
              </a:spcBef>
              <a:spcAft>
                <a:spcPts val="2000"/>
              </a:spcAft>
            </a:pPr>
            <a:r>
              <a:rPr lang="en-US" sz="3111" dirty="0"/>
              <a:t>More precise reasons for allowance</a:t>
            </a:r>
          </a:p>
          <a:p>
            <a:pPr>
              <a:lnSpc>
                <a:spcPct val="90000"/>
              </a:lnSpc>
              <a:spcBef>
                <a:spcPts val="0"/>
              </a:spcBef>
              <a:spcAft>
                <a:spcPts val="2000"/>
              </a:spcAft>
            </a:pPr>
            <a:r>
              <a:rPr lang="en-US" sz="3111" dirty="0"/>
              <a:t>More detailed interview summaries</a:t>
            </a:r>
          </a:p>
          <a:p>
            <a:pPr>
              <a:lnSpc>
                <a:spcPct val="90000"/>
              </a:lnSpc>
              <a:spcBef>
                <a:spcPts val="0"/>
              </a:spcBef>
              <a:spcAft>
                <a:spcPts val="2000"/>
              </a:spcAft>
            </a:pPr>
            <a:r>
              <a:rPr lang="en-US" sz="3111" dirty="0"/>
              <a:t>Pre-search interview at </a:t>
            </a:r>
            <a:r>
              <a:rPr lang="en-US" sz="3111" dirty="0" smtClean="0"/>
              <a:t>the examiner’s </a:t>
            </a:r>
            <a:r>
              <a:rPr lang="en-US" sz="3111" dirty="0"/>
              <a:t>option</a:t>
            </a:r>
          </a:p>
          <a:p>
            <a:pPr marL="0" indent="0">
              <a:buNone/>
            </a:pPr>
            <a:endParaRPr lang="en-US" sz="2222" dirty="0"/>
          </a:p>
          <a:p>
            <a:pPr marL="0" indent="0">
              <a:buNone/>
            </a:pPr>
            <a:endParaRPr lang="en-US" sz="2222" dirty="0"/>
          </a:p>
        </p:txBody>
      </p:sp>
      <p:sp>
        <p:nvSpPr>
          <p:cNvPr id="7" name="Slide Number Placeholder 2"/>
          <p:cNvSpPr>
            <a:spLocks noGrp="1"/>
          </p:cNvSpPr>
          <p:nvPr>
            <p:ph type="sldNum" sz="quarter" idx="12"/>
          </p:nvPr>
        </p:nvSpPr>
        <p:spPr>
          <a:xfrm>
            <a:off x="7281333" y="5297488"/>
            <a:ext cx="2370667" cy="303212"/>
          </a:xfrm>
        </p:spPr>
        <p:txBody>
          <a:bodyPr/>
          <a:lstStyle/>
          <a:p>
            <a:fld id="{92DA454B-C859-4892-B9FA-68B588C9F547}" type="slidenum">
              <a:rPr lang="en-US" smtClean="0"/>
              <a:t>73</a:t>
            </a:fld>
            <a:endParaRPr lang="en-US" dirty="0"/>
          </a:p>
        </p:txBody>
      </p:sp>
    </p:spTree>
    <p:extLst>
      <p:ext uri="{BB962C8B-B14F-4D97-AF65-F5344CB8AC3E}">
        <p14:creationId xmlns:p14="http://schemas.microsoft.com/office/powerpoint/2010/main" val="55421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1" y="378021"/>
            <a:ext cx="7434470" cy="1241053"/>
          </a:xfrm>
        </p:spPr>
        <p:txBody>
          <a:bodyPr>
            <a:noAutofit/>
          </a:bodyPr>
          <a:lstStyle/>
          <a:p>
            <a:r>
              <a:rPr lang="en-US" sz="4000" dirty="0"/>
              <a:t>Clarity of the Record </a:t>
            </a:r>
            <a:r>
              <a:rPr lang="en-US" sz="4000" dirty="0" smtClean="0"/>
              <a:t>Pilot:   </a:t>
            </a:r>
            <a:r>
              <a:rPr lang="en-US" sz="4000" dirty="0"/>
              <a:t/>
            </a:r>
            <a:br>
              <a:rPr lang="en-US" sz="4000" dirty="0"/>
            </a:br>
            <a:r>
              <a:rPr lang="en-US" sz="4000" dirty="0" smtClean="0"/>
              <a:t>Current Participants</a:t>
            </a:r>
            <a:endParaRPr lang="en-US" sz="4000" dirty="0"/>
          </a:p>
        </p:txBody>
      </p:sp>
      <p:sp>
        <p:nvSpPr>
          <p:cNvPr id="7" name="Slide Number Placeholder 2"/>
          <p:cNvSpPr>
            <a:spLocks noGrp="1"/>
          </p:cNvSpPr>
          <p:nvPr>
            <p:ph type="sldNum" sz="quarter" idx="12"/>
          </p:nvPr>
        </p:nvSpPr>
        <p:spPr>
          <a:xfrm>
            <a:off x="7281333" y="5297488"/>
            <a:ext cx="2370667" cy="303212"/>
          </a:xfrm>
        </p:spPr>
        <p:txBody>
          <a:bodyPr/>
          <a:lstStyle/>
          <a:p>
            <a:fld id="{92DA454B-C859-4892-B9FA-68B588C9F547}" type="slidenum">
              <a:rPr lang="en-US" smtClean="0"/>
              <a:t>74</a:t>
            </a:fld>
            <a:endParaRPr lang="en-US" dirty="0"/>
          </a:p>
        </p:txBody>
      </p:sp>
      <p:sp>
        <p:nvSpPr>
          <p:cNvPr id="9" name="Content Placeholder 4"/>
          <p:cNvSpPr>
            <a:spLocks noGrp="1"/>
          </p:cNvSpPr>
          <p:nvPr>
            <p:ph idx="1"/>
          </p:nvPr>
        </p:nvSpPr>
        <p:spPr>
          <a:xfrm>
            <a:off x="508001" y="1882318"/>
            <a:ext cx="9550400" cy="3587021"/>
          </a:xfrm>
        </p:spPr>
        <p:txBody>
          <a:bodyPr>
            <a:noAutofit/>
          </a:bodyPr>
          <a:lstStyle/>
          <a:p>
            <a:pPr>
              <a:spcBef>
                <a:spcPts val="667"/>
              </a:spcBef>
            </a:pPr>
            <a:r>
              <a:rPr lang="en-US" sz="2600" dirty="0"/>
              <a:t>Examiners</a:t>
            </a:r>
          </a:p>
          <a:p>
            <a:pPr lvl="1">
              <a:spcBef>
                <a:spcPts val="667"/>
              </a:spcBef>
            </a:pPr>
            <a:r>
              <a:rPr lang="en-US" sz="2600" dirty="0" smtClean="0"/>
              <a:t>Approximately </a:t>
            </a:r>
            <a:r>
              <a:rPr lang="en-US" sz="2600" dirty="0"/>
              <a:t>130 </a:t>
            </a:r>
            <a:r>
              <a:rPr lang="en-US" sz="2600" dirty="0" smtClean="0"/>
              <a:t>participants </a:t>
            </a:r>
            <a:endParaRPr lang="en-US" sz="2600" dirty="0"/>
          </a:p>
          <a:p>
            <a:pPr lvl="1">
              <a:spcBef>
                <a:spcPts val="667"/>
              </a:spcBef>
            </a:pPr>
            <a:r>
              <a:rPr lang="en-US" sz="2600" dirty="0"/>
              <a:t>GS </a:t>
            </a:r>
            <a:r>
              <a:rPr lang="en-US" sz="2600" dirty="0" smtClean="0"/>
              <a:t>11-15, </a:t>
            </a:r>
            <a:r>
              <a:rPr lang="en-US" sz="2600" dirty="0"/>
              <a:t>with at least two years of experience</a:t>
            </a:r>
          </a:p>
          <a:p>
            <a:pPr lvl="1">
              <a:spcBef>
                <a:spcPts val="667"/>
              </a:spcBef>
            </a:pPr>
            <a:r>
              <a:rPr lang="en-US" sz="2600" dirty="0"/>
              <a:t>Randomly </a:t>
            </a:r>
            <a:r>
              <a:rPr lang="en-US" sz="2600" dirty="0" smtClean="0"/>
              <a:t>selected individuals, </a:t>
            </a:r>
            <a:r>
              <a:rPr lang="en-US" sz="2600" dirty="0"/>
              <a:t>who met the requirements for participation, were invited to volunteer for the pilot  </a:t>
            </a:r>
          </a:p>
          <a:p>
            <a:pPr>
              <a:spcBef>
                <a:spcPts val="667"/>
              </a:spcBef>
            </a:pPr>
            <a:r>
              <a:rPr lang="en-US" sz="2600" dirty="0" smtClean="0"/>
              <a:t>Supervisors (SPEs) </a:t>
            </a:r>
            <a:endParaRPr lang="en-US" sz="2600" dirty="0"/>
          </a:p>
          <a:p>
            <a:pPr lvl="1">
              <a:spcBef>
                <a:spcPts val="667"/>
              </a:spcBef>
            </a:pPr>
            <a:r>
              <a:rPr lang="en-US" sz="2600" dirty="0"/>
              <a:t>Approximately 45 participants </a:t>
            </a:r>
          </a:p>
          <a:p>
            <a:pPr marL="0" indent="0">
              <a:buNone/>
            </a:pPr>
            <a:endParaRPr lang="en-US" sz="2222" dirty="0"/>
          </a:p>
          <a:p>
            <a:pPr marL="0" indent="0">
              <a:buNone/>
            </a:pPr>
            <a:endParaRPr lang="en-US" sz="2222" dirty="0"/>
          </a:p>
        </p:txBody>
      </p:sp>
    </p:spTree>
    <p:extLst>
      <p:ext uri="{BB962C8B-B14F-4D97-AF65-F5344CB8AC3E}">
        <p14:creationId xmlns:p14="http://schemas.microsoft.com/office/powerpoint/2010/main" val="192924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dirty="0"/>
              <a:t>Clarity of the Record </a:t>
            </a:r>
            <a:r>
              <a:rPr lang="en-US" sz="4000" dirty="0" smtClean="0"/>
              <a:t>Pilot:   </a:t>
            </a:r>
            <a:r>
              <a:rPr lang="en-US" sz="4000" dirty="0"/>
              <a:t/>
            </a:r>
            <a:br>
              <a:rPr lang="en-US" sz="4000" dirty="0"/>
            </a:br>
            <a:r>
              <a:rPr lang="en-US" sz="4000" dirty="0" smtClean="0"/>
              <a:t>Examiner Participant </a:t>
            </a:r>
            <a:r>
              <a:rPr lang="en-US" sz="4000" dirty="0"/>
              <a:t>Duties</a:t>
            </a:r>
          </a:p>
        </p:txBody>
      </p:sp>
      <p:sp>
        <p:nvSpPr>
          <p:cNvPr id="5" name="Content Placeholder 4"/>
          <p:cNvSpPr>
            <a:spLocks noGrp="1"/>
          </p:cNvSpPr>
          <p:nvPr>
            <p:ph idx="1"/>
          </p:nvPr>
        </p:nvSpPr>
        <p:spPr>
          <a:xfrm>
            <a:off x="682241" y="2113405"/>
            <a:ext cx="8604494" cy="2894823"/>
          </a:xfrm>
          <a:noFill/>
          <a:ln>
            <a:noFill/>
          </a:ln>
        </p:spPr>
        <p:txBody>
          <a:bodyPr>
            <a:noAutofit/>
          </a:bodyPr>
          <a:lstStyle/>
          <a:p>
            <a:pPr marL="285750" lvl="1">
              <a:lnSpc>
                <a:spcPct val="90000"/>
              </a:lnSpc>
              <a:spcBef>
                <a:spcPts val="0"/>
              </a:spcBef>
              <a:spcAft>
                <a:spcPts val="2000"/>
              </a:spcAft>
              <a:buFont typeface="Arial" panose="020B0604020202020204" pitchFamily="34" charset="0"/>
              <a:buChar char="•"/>
            </a:pPr>
            <a:r>
              <a:rPr lang="en-US" sz="2889" dirty="0" smtClean="0"/>
              <a:t>Attend </a:t>
            </a:r>
            <a:r>
              <a:rPr lang="en-US" sz="2889" dirty="0"/>
              <a:t>Pilot-specific training and quality enhancement meetings (QEMs)</a:t>
            </a:r>
          </a:p>
          <a:p>
            <a:pPr marL="285750" lvl="1">
              <a:lnSpc>
                <a:spcPct val="90000"/>
              </a:lnSpc>
              <a:spcBef>
                <a:spcPts val="0"/>
              </a:spcBef>
              <a:spcAft>
                <a:spcPts val="2000"/>
              </a:spcAft>
              <a:buFont typeface="Arial" panose="020B0604020202020204" pitchFamily="34" charset="0"/>
              <a:buChar char="•"/>
            </a:pPr>
            <a:r>
              <a:rPr lang="en-US" sz="2889" dirty="0"/>
              <a:t>Enhance clarity of Office </a:t>
            </a:r>
            <a:r>
              <a:rPr lang="en-US" sz="2889" dirty="0" smtClean="0"/>
              <a:t>actions for applications in the pilot</a:t>
            </a:r>
            <a:endParaRPr lang="en-US" sz="2889" dirty="0"/>
          </a:p>
          <a:p>
            <a:pPr marL="285750" lvl="1">
              <a:lnSpc>
                <a:spcPct val="90000"/>
              </a:lnSpc>
              <a:spcBef>
                <a:spcPts val="0"/>
              </a:spcBef>
              <a:spcAft>
                <a:spcPts val="2000"/>
              </a:spcAft>
              <a:buFont typeface="Arial" panose="020B0604020202020204" pitchFamily="34" charset="0"/>
              <a:buChar char="•"/>
            </a:pPr>
            <a:r>
              <a:rPr lang="en-US" sz="2889" dirty="0"/>
              <a:t>Record </a:t>
            </a:r>
            <a:r>
              <a:rPr lang="en-US" sz="2889" dirty="0" smtClean="0"/>
              <a:t>amount of </a:t>
            </a:r>
            <a:r>
              <a:rPr lang="en-US" sz="2889" dirty="0"/>
              <a:t>time spent enhancing </a:t>
            </a:r>
            <a:r>
              <a:rPr lang="en-US" sz="2889" dirty="0" smtClean="0"/>
              <a:t>clarity</a:t>
            </a:r>
            <a:endParaRPr lang="en-US" sz="2889" dirty="0"/>
          </a:p>
        </p:txBody>
      </p:sp>
      <p:sp>
        <p:nvSpPr>
          <p:cNvPr id="7" name="Slide Number Placeholder 2"/>
          <p:cNvSpPr>
            <a:spLocks noGrp="1"/>
          </p:cNvSpPr>
          <p:nvPr>
            <p:ph type="sldNum" sz="quarter" idx="12"/>
          </p:nvPr>
        </p:nvSpPr>
        <p:spPr>
          <a:xfrm>
            <a:off x="7281333" y="5297488"/>
            <a:ext cx="2370667" cy="303212"/>
          </a:xfrm>
        </p:spPr>
        <p:txBody>
          <a:bodyPr/>
          <a:lstStyle/>
          <a:p>
            <a:fld id="{92DA454B-C859-4892-B9FA-68B588C9F547}" type="slidenum">
              <a:rPr lang="en-US" smtClean="0"/>
              <a:t>75</a:t>
            </a:fld>
            <a:endParaRPr lang="en-US" dirty="0"/>
          </a:p>
        </p:txBody>
      </p:sp>
    </p:spTree>
    <p:extLst>
      <p:ext uri="{BB962C8B-B14F-4D97-AF65-F5344CB8AC3E}">
        <p14:creationId xmlns:p14="http://schemas.microsoft.com/office/powerpoint/2010/main" val="374321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prstClr val="black"/>
                </a:solidFill>
              </a:rPr>
              <a:t>Clarity of the Record </a:t>
            </a:r>
            <a:r>
              <a:rPr lang="en-US" sz="4000" dirty="0" smtClean="0">
                <a:solidFill>
                  <a:prstClr val="black"/>
                </a:solidFill>
              </a:rPr>
              <a:t>Pilot:   </a:t>
            </a:r>
            <a:r>
              <a:rPr lang="en-US" sz="4000" dirty="0">
                <a:solidFill>
                  <a:prstClr val="black"/>
                </a:solidFill>
              </a:rPr>
              <a:t/>
            </a:r>
            <a:br>
              <a:rPr lang="en-US" sz="4000" dirty="0">
                <a:solidFill>
                  <a:prstClr val="black"/>
                </a:solidFill>
              </a:rPr>
            </a:br>
            <a:r>
              <a:rPr lang="en-US" sz="4000" dirty="0" smtClean="0">
                <a:solidFill>
                  <a:prstClr val="black"/>
                </a:solidFill>
              </a:rPr>
              <a:t>Supervisor Participant </a:t>
            </a:r>
            <a:r>
              <a:rPr lang="en-US" sz="4000" dirty="0">
                <a:solidFill>
                  <a:prstClr val="black"/>
                </a:solidFill>
              </a:rPr>
              <a:t>Duties</a:t>
            </a:r>
            <a:endParaRPr lang="en-US" sz="4000" dirty="0"/>
          </a:p>
        </p:txBody>
      </p:sp>
      <p:sp>
        <p:nvSpPr>
          <p:cNvPr id="3" name="Content Placeholder 2"/>
          <p:cNvSpPr>
            <a:spLocks noGrp="1"/>
          </p:cNvSpPr>
          <p:nvPr>
            <p:ph idx="1"/>
          </p:nvPr>
        </p:nvSpPr>
        <p:spPr>
          <a:xfrm>
            <a:off x="566724" y="2203447"/>
            <a:ext cx="9144000" cy="3210560"/>
          </a:xfrm>
        </p:spPr>
        <p:txBody>
          <a:bodyPr>
            <a:normAutofit/>
          </a:bodyPr>
          <a:lstStyle/>
          <a:p>
            <a:pPr marL="285750" lvl="1">
              <a:lnSpc>
                <a:spcPct val="90000"/>
              </a:lnSpc>
              <a:spcBef>
                <a:spcPts val="0"/>
              </a:spcBef>
              <a:spcAft>
                <a:spcPts val="2000"/>
              </a:spcAft>
              <a:buFont typeface="Arial" panose="020B0604020202020204" pitchFamily="34" charset="0"/>
              <a:buChar char="•"/>
            </a:pPr>
            <a:r>
              <a:rPr lang="en-US" sz="2889" dirty="0" smtClean="0">
                <a:solidFill>
                  <a:prstClr val="black"/>
                </a:solidFill>
              </a:rPr>
              <a:t>Manage </a:t>
            </a:r>
            <a:r>
              <a:rPr lang="en-US" sz="2889" dirty="0">
                <a:solidFill>
                  <a:prstClr val="black"/>
                </a:solidFill>
              </a:rPr>
              <a:t>Pilot-specific QEMs and group training</a:t>
            </a:r>
          </a:p>
          <a:p>
            <a:pPr marL="285750" lvl="1">
              <a:lnSpc>
                <a:spcPct val="90000"/>
              </a:lnSpc>
              <a:spcBef>
                <a:spcPts val="0"/>
              </a:spcBef>
              <a:spcAft>
                <a:spcPts val="2000"/>
              </a:spcAft>
              <a:buFont typeface="Arial" panose="020B0604020202020204" pitchFamily="34" charset="0"/>
              <a:buChar char="•"/>
            </a:pPr>
            <a:r>
              <a:rPr lang="en-US" sz="2889" dirty="0">
                <a:solidFill>
                  <a:prstClr val="black"/>
                </a:solidFill>
              </a:rPr>
              <a:t>Review </a:t>
            </a:r>
            <a:r>
              <a:rPr lang="en-US" sz="2889" dirty="0" smtClean="0">
                <a:solidFill>
                  <a:prstClr val="black"/>
                </a:solidFill>
              </a:rPr>
              <a:t>Office actions using </a:t>
            </a:r>
            <a:r>
              <a:rPr lang="en-US" sz="2889" dirty="0">
                <a:solidFill>
                  <a:prstClr val="black"/>
                </a:solidFill>
              </a:rPr>
              <a:t>a </a:t>
            </a:r>
            <a:r>
              <a:rPr lang="en-US" sz="2889" dirty="0" smtClean="0">
                <a:solidFill>
                  <a:prstClr val="black"/>
                </a:solidFill>
              </a:rPr>
              <a:t>pilot-modified Master Review Form (MRF)</a:t>
            </a:r>
            <a:endParaRPr lang="en-US" sz="2889" dirty="0">
              <a:solidFill>
                <a:prstClr val="black"/>
              </a:solidFill>
            </a:endParaRPr>
          </a:p>
          <a:p>
            <a:pPr marL="285750" lvl="1">
              <a:lnSpc>
                <a:spcPct val="90000"/>
              </a:lnSpc>
              <a:spcBef>
                <a:spcPts val="0"/>
              </a:spcBef>
              <a:spcAft>
                <a:spcPts val="2000"/>
              </a:spcAft>
              <a:buFont typeface="Arial" panose="020B0604020202020204" pitchFamily="34" charset="0"/>
              <a:buChar char="•"/>
            </a:pPr>
            <a:r>
              <a:rPr lang="en-US" sz="2889" dirty="0">
                <a:solidFill>
                  <a:prstClr val="black"/>
                </a:solidFill>
              </a:rPr>
              <a:t>Provide individual feedback and assistance</a:t>
            </a:r>
            <a:endParaRPr lang="en-US" sz="2889" dirty="0"/>
          </a:p>
        </p:txBody>
      </p:sp>
      <p:sp>
        <p:nvSpPr>
          <p:cNvPr id="4" name="Slide Number Placeholder 3"/>
          <p:cNvSpPr>
            <a:spLocks noGrp="1"/>
          </p:cNvSpPr>
          <p:nvPr>
            <p:ph type="sldNum" sz="quarter" idx="12"/>
          </p:nvPr>
        </p:nvSpPr>
        <p:spPr/>
        <p:txBody>
          <a:bodyPr/>
          <a:lstStyle/>
          <a:p>
            <a:fld id="{92DA454B-C859-4892-B9FA-68B588C9F547}" type="slidenum">
              <a:rPr lang="en-US" smtClean="0"/>
              <a:t>76</a:t>
            </a:fld>
            <a:endParaRPr lang="en-US" dirty="0"/>
          </a:p>
        </p:txBody>
      </p:sp>
    </p:spTree>
    <p:extLst>
      <p:ext uri="{BB962C8B-B14F-4D97-AF65-F5344CB8AC3E}">
        <p14:creationId xmlns:p14="http://schemas.microsoft.com/office/powerpoint/2010/main" val="331966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1" y="378022"/>
            <a:ext cx="7822267" cy="884058"/>
          </a:xfrm>
        </p:spPr>
        <p:txBody>
          <a:bodyPr>
            <a:noAutofit/>
          </a:bodyPr>
          <a:lstStyle/>
          <a:p>
            <a:r>
              <a:rPr lang="en-US" sz="4000" dirty="0"/>
              <a:t>Clarity of the Record </a:t>
            </a:r>
            <a:r>
              <a:rPr lang="en-US" sz="4000" dirty="0" smtClean="0"/>
              <a:t>Pilot:  Evaluation</a:t>
            </a:r>
            <a:endParaRPr lang="en-US" sz="4000" dirty="0"/>
          </a:p>
        </p:txBody>
      </p:sp>
      <p:sp>
        <p:nvSpPr>
          <p:cNvPr id="5" name="Content Placeholder 4"/>
          <p:cNvSpPr>
            <a:spLocks noGrp="1"/>
          </p:cNvSpPr>
          <p:nvPr>
            <p:ph idx="1"/>
          </p:nvPr>
        </p:nvSpPr>
        <p:spPr>
          <a:xfrm>
            <a:off x="508000" y="1879134"/>
            <a:ext cx="9144000" cy="3031217"/>
          </a:xfrm>
        </p:spPr>
        <p:txBody>
          <a:bodyPr>
            <a:noAutofit/>
          </a:bodyPr>
          <a:lstStyle/>
          <a:p>
            <a:pPr>
              <a:spcBef>
                <a:spcPts val="0"/>
              </a:spcBef>
            </a:pPr>
            <a:r>
              <a:rPr lang="en-US" sz="2400" dirty="0"/>
              <a:t>Anticipate to include at least 2,000 applications</a:t>
            </a:r>
          </a:p>
          <a:p>
            <a:pPr lvl="1">
              <a:spcBef>
                <a:spcPts val="0"/>
              </a:spcBef>
            </a:pPr>
            <a:r>
              <a:rPr lang="en-US" sz="2000" dirty="0"/>
              <a:t>Over 650 interviews during the Pilot to date</a:t>
            </a:r>
          </a:p>
          <a:p>
            <a:pPr lvl="1">
              <a:spcBef>
                <a:spcPts val="0"/>
              </a:spcBef>
            </a:pPr>
            <a:r>
              <a:rPr lang="en-US" sz="2000" dirty="0"/>
              <a:t>Over 700 allowances during the Pilot to date</a:t>
            </a:r>
          </a:p>
          <a:p>
            <a:pPr>
              <a:spcBef>
                <a:spcPts val="0"/>
              </a:spcBef>
            </a:pPr>
            <a:endParaRPr lang="en-US" sz="2400" dirty="0" smtClean="0"/>
          </a:p>
          <a:p>
            <a:pPr>
              <a:spcBef>
                <a:spcPts val="0"/>
              </a:spcBef>
            </a:pPr>
            <a:r>
              <a:rPr lang="en-US" sz="2400" dirty="0" smtClean="0"/>
              <a:t>Statistical </a:t>
            </a:r>
            <a:r>
              <a:rPr lang="en-US" sz="2400" dirty="0"/>
              <a:t>data </a:t>
            </a:r>
            <a:r>
              <a:rPr lang="en-US" sz="2400" dirty="0" smtClean="0"/>
              <a:t>will be gathered </a:t>
            </a:r>
            <a:r>
              <a:rPr lang="en-US" sz="2400" dirty="0"/>
              <a:t>from: </a:t>
            </a:r>
          </a:p>
          <a:p>
            <a:pPr lvl="1">
              <a:spcBef>
                <a:spcPts val="0"/>
              </a:spcBef>
            </a:pPr>
            <a:r>
              <a:rPr lang="en-US" sz="2000" dirty="0"/>
              <a:t>Reviews of Pilot and control </a:t>
            </a:r>
            <a:r>
              <a:rPr lang="en-US" sz="2000" dirty="0" smtClean="0"/>
              <a:t>Office actions using </a:t>
            </a:r>
            <a:r>
              <a:rPr lang="en-US" sz="2000" dirty="0"/>
              <a:t>the </a:t>
            </a:r>
            <a:r>
              <a:rPr lang="en-US" sz="2000" dirty="0" smtClean="0"/>
              <a:t>pilot-modified Master Review Form</a:t>
            </a:r>
            <a:endParaRPr lang="en-US" sz="2000" dirty="0"/>
          </a:p>
          <a:p>
            <a:pPr lvl="1">
              <a:spcBef>
                <a:spcPts val="0"/>
              </a:spcBef>
            </a:pPr>
            <a:r>
              <a:rPr lang="en-US" sz="2000" dirty="0" smtClean="0"/>
              <a:t>Amount of time </a:t>
            </a:r>
            <a:r>
              <a:rPr lang="en-US" sz="2000" dirty="0"/>
              <a:t>recorded by examiners for </a:t>
            </a:r>
            <a:r>
              <a:rPr lang="en-US" sz="2000" dirty="0" smtClean="0"/>
              <a:t>enhancing clarity</a:t>
            </a:r>
            <a:endParaRPr lang="en-US" sz="2000" dirty="0"/>
          </a:p>
          <a:p>
            <a:pPr lvl="1">
              <a:spcBef>
                <a:spcPts val="0"/>
              </a:spcBef>
            </a:pPr>
            <a:r>
              <a:rPr lang="en-US" sz="2000" dirty="0"/>
              <a:t>Surveys of Pilot examiners and </a:t>
            </a:r>
            <a:r>
              <a:rPr lang="en-US" sz="2000" dirty="0" smtClean="0"/>
              <a:t>supervisors</a:t>
            </a:r>
          </a:p>
          <a:p>
            <a:pPr lvl="1">
              <a:spcBef>
                <a:spcPts val="0"/>
              </a:spcBef>
            </a:pPr>
            <a:endParaRPr lang="en-US" sz="2000" dirty="0" smtClean="0"/>
          </a:p>
          <a:p>
            <a:pPr marL="0" indent="0">
              <a:buNone/>
            </a:pPr>
            <a:endParaRPr lang="en-US" sz="2000" dirty="0"/>
          </a:p>
        </p:txBody>
      </p:sp>
      <p:sp>
        <p:nvSpPr>
          <p:cNvPr id="7" name="Slide Number Placeholder 2"/>
          <p:cNvSpPr>
            <a:spLocks noGrp="1"/>
          </p:cNvSpPr>
          <p:nvPr>
            <p:ph type="sldNum" sz="quarter" idx="12"/>
          </p:nvPr>
        </p:nvSpPr>
        <p:spPr>
          <a:xfrm>
            <a:off x="7281333" y="5297488"/>
            <a:ext cx="2370667" cy="303212"/>
          </a:xfrm>
        </p:spPr>
        <p:txBody>
          <a:bodyPr/>
          <a:lstStyle/>
          <a:p>
            <a:fld id="{92DA454B-C859-4892-B9FA-68B588C9F547}" type="slidenum">
              <a:rPr lang="en-US" smtClean="0"/>
              <a:t>77</a:t>
            </a:fld>
            <a:endParaRPr lang="en-US" dirty="0"/>
          </a:p>
        </p:txBody>
      </p:sp>
    </p:spTree>
    <p:extLst>
      <p:ext uri="{BB962C8B-B14F-4D97-AF65-F5344CB8AC3E}">
        <p14:creationId xmlns:p14="http://schemas.microsoft.com/office/powerpoint/2010/main" val="215277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378022"/>
            <a:ext cx="7973269" cy="884058"/>
          </a:xfrm>
        </p:spPr>
        <p:txBody>
          <a:bodyPr>
            <a:noAutofit/>
          </a:bodyPr>
          <a:lstStyle/>
          <a:p>
            <a:r>
              <a:rPr lang="en-US" sz="4000" dirty="0"/>
              <a:t>Clarity of the Record </a:t>
            </a:r>
            <a:r>
              <a:rPr lang="en-US" sz="4000" dirty="0" smtClean="0"/>
              <a:t>Pilot:  Impact</a:t>
            </a:r>
            <a:endParaRPr lang="en-US" sz="4000" dirty="0"/>
          </a:p>
        </p:txBody>
      </p:sp>
      <p:sp>
        <p:nvSpPr>
          <p:cNvPr id="5" name="Content Placeholder 4"/>
          <p:cNvSpPr>
            <a:spLocks noGrp="1"/>
          </p:cNvSpPr>
          <p:nvPr>
            <p:ph idx="1"/>
          </p:nvPr>
        </p:nvSpPr>
        <p:spPr>
          <a:xfrm>
            <a:off x="508000" y="1961836"/>
            <a:ext cx="8420243" cy="3041454"/>
          </a:xfrm>
        </p:spPr>
        <p:txBody>
          <a:bodyPr>
            <a:noAutofit/>
          </a:bodyPr>
          <a:lstStyle/>
          <a:p>
            <a:pPr marL="457200" lvl="1" indent="-457200">
              <a:spcBef>
                <a:spcPts val="1800"/>
              </a:spcBef>
              <a:buFont typeface="Wingdings" panose="05000000000000000000" pitchFamily="2" charset="2"/>
              <a:buChar char="Ø"/>
            </a:pPr>
            <a:r>
              <a:rPr lang="en-US" sz="2400" dirty="0" smtClean="0"/>
              <a:t>While examiner analysis of a patent application has not changed, recordation is being enhanced</a:t>
            </a:r>
          </a:p>
          <a:p>
            <a:pPr marL="457200" lvl="1" indent="-457200">
              <a:spcBef>
                <a:spcPts val="1800"/>
              </a:spcBef>
              <a:buFont typeface="Wingdings" panose="05000000000000000000" pitchFamily="2" charset="2"/>
              <a:buChar char="Ø"/>
            </a:pPr>
            <a:r>
              <a:rPr lang="en-US" sz="2400" dirty="0" smtClean="0"/>
              <a:t>The training for the Pilot has increased examiner awareness among the participants on providing a clear record</a:t>
            </a:r>
          </a:p>
          <a:p>
            <a:pPr marL="457200" lvl="1" indent="-457200">
              <a:spcBef>
                <a:spcPts val="1800"/>
              </a:spcBef>
              <a:buFont typeface="Wingdings" panose="05000000000000000000" pitchFamily="2" charset="2"/>
              <a:buChar char="Ø"/>
            </a:pPr>
            <a:r>
              <a:rPr lang="en-US" sz="2400" dirty="0" smtClean="0"/>
              <a:t>USPTO </a:t>
            </a:r>
            <a:r>
              <a:rPr lang="en-US" sz="2400" dirty="0"/>
              <a:t>will evaluate the impact </a:t>
            </a:r>
            <a:r>
              <a:rPr lang="en-US" sz="2400" dirty="0" smtClean="0"/>
              <a:t>that the Pilot’s areas of focus have on </a:t>
            </a:r>
            <a:r>
              <a:rPr lang="en-US" sz="2400" dirty="0"/>
              <a:t>achieving </a:t>
            </a:r>
            <a:r>
              <a:rPr lang="en-US" sz="2400" dirty="0" smtClean="0"/>
              <a:t>greater clarity of the record</a:t>
            </a:r>
            <a:endParaRPr lang="en-US" sz="2400" dirty="0"/>
          </a:p>
        </p:txBody>
      </p:sp>
      <p:sp>
        <p:nvSpPr>
          <p:cNvPr id="7" name="Slide Number Placeholder 2"/>
          <p:cNvSpPr>
            <a:spLocks noGrp="1"/>
          </p:cNvSpPr>
          <p:nvPr>
            <p:ph type="sldNum" sz="quarter" idx="12"/>
          </p:nvPr>
        </p:nvSpPr>
        <p:spPr>
          <a:xfrm>
            <a:off x="7281333" y="5297488"/>
            <a:ext cx="2370667" cy="303212"/>
          </a:xfrm>
        </p:spPr>
        <p:txBody>
          <a:bodyPr/>
          <a:lstStyle/>
          <a:p>
            <a:fld id="{92DA454B-C859-4892-B9FA-68B588C9F547}" type="slidenum">
              <a:rPr lang="en-US" smtClean="0"/>
              <a:t>78</a:t>
            </a:fld>
            <a:endParaRPr lang="en-US" dirty="0"/>
          </a:p>
        </p:txBody>
      </p:sp>
    </p:spTree>
    <p:extLst>
      <p:ext uri="{BB962C8B-B14F-4D97-AF65-F5344CB8AC3E}">
        <p14:creationId xmlns:p14="http://schemas.microsoft.com/office/powerpoint/2010/main" val="321950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1" y="301022"/>
            <a:ext cx="7434470" cy="884058"/>
          </a:xfrm>
        </p:spPr>
        <p:txBody>
          <a:bodyPr>
            <a:noAutofit/>
          </a:bodyPr>
          <a:lstStyle/>
          <a:p>
            <a:r>
              <a:rPr lang="en-US" sz="4000" dirty="0"/>
              <a:t>Clarity of the Record </a:t>
            </a:r>
            <a:r>
              <a:rPr lang="en-US" sz="4000" dirty="0" smtClean="0"/>
              <a:t>Pilot: </a:t>
            </a:r>
            <a:r>
              <a:rPr lang="en-US" sz="4000" dirty="0"/>
              <a:t/>
            </a:r>
            <a:br>
              <a:rPr lang="en-US" sz="4000" dirty="0"/>
            </a:br>
            <a:r>
              <a:rPr lang="en-US" sz="4000" dirty="0" smtClean="0"/>
              <a:t>Additional Information</a:t>
            </a:r>
            <a:br>
              <a:rPr lang="en-US" sz="4000" dirty="0" smtClean="0"/>
            </a:br>
            <a:r>
              <a:rPr lang="en-US" sz="2000" u="sng" dirty="0">
                <a:hlinkClick r:id="rId3"/>
              </a:rPr>
              <a:t>http://www.uspto.gov/patent/initiatives/clarity-record-pilot</a:t>
            </a:r>
            <a:r>
              <a:rPr lang="en-US" sz="2000" u="sng" dirty="0"/>
              <a:t> </a:t>
            </a:r>
            <a:r>
              <a:rPr lang="en-US" sz="2000" dirty="0"/>
              <a:t> </a:t>
            </a:r>
            <a:r>
              <a:rPr lang="en-US" sz="4000" dirty="0"/>
              <a:t/>
            </a:r>
            <a:br>
              <a:rPr lang="en-US" sz="4000" dirty="0"/>
            </a:br>
            <a:endParaRPr lang="en-US" sz="4000" dirty="0"/>
          </a:p>
        </p:txBody>
      </p:sp>
      <p:sp>
        <p:nvSpPr>
          <p:cNvPr id="7" name="Slide Number Placeholder 2"/>
          <p:cNvSpPr>
            <a:spLocks noGrp="1"/>
          </p:cNvSpPr>
          <p:nvPr>
            <p:ph type="sldNum" sz="quarter" idx="12"/>
          </p:nvPr>
        </p:nvSpPr>
        <p:spPr>
          <a:xfrm>
            <a:off x="7281333" y="5297488"/>
            <a:ext cx="2370667" cy="303212"/>
          </a:xfrm>
        </p:spPr>
        <p:txBody>
          <a:bodyPr/>
          <a:lstStyle/>
          <a:p>
            <a:fld id="{92DA454B-C859-4892-B9FA-68B588C9F547}" type="slidenum">
              <a:rPr lang="en-US" smtClean="0"/>
              <a:t>79</a:t>
            </a:fld>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299" y="2061920"/>
            <a:ext cx="6891306" cy="3538779"/>
          </a:xfrm>
          <a:prstGeom prst="rect">
            <a:avLst/>
          </a:prstGeom>
          <a:ln w="25400">
            <a:solidFill>
              <a:schemeClr val="bg1">
                <a:lumMod val="50000"/>
              </a:schemeClr>
            </a:solidFill>
          </a:ln>
        </p:spPr>
      </p:pic>
    </p:spTree>
    <p:extLst>
      <p:ext uri="{BB962C8B-B14F-4D97-AF65-F5344CB8AC3E}">
        <p14:creationId xmlns:p14="http://schemas.microsoft.com/office/powerpoint/2010/main" val="326083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8001" y="0"/>
            <a:ext cx="4587903" cy="5715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5079186" y="0"/>
            <a:ext cx="4587903" cy="5715000"/>
          </a:xfrm>
          <a:prstGeom prst="rect">
            <a:avLst/>
          </a:prstGeom>
          <a:solidFill>
            <a:srgbClr val="FEF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endParaRPr>
          </a:p>
        </p:txBody>
      </p:sp>
      <p:sp>
        <p:nvSpPr>
          <p:cNvPr id="6" name="Rectangle 9"/>
          <p:cNvSpPr/>
          <p:nvPr/>
        </p:nvSpPr>
        <p:spPr>
          <a:xfrm>
            <a:off x="50718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Freeform 14"/>
          <p:cNvSpPr/>
          <p:nvPr/>
        </p:nvSpPr>
        <p:spPr>
          <a:xfrm>
            <a:off x="4228561" y="825590"/>
            <a:ext cx="850624" cy="1701248"/>
          </a:xfrm>
          <a:custGeom>
            <a:avLst/>
            <a:gdLst>
              <a:gd name="connsiteX0" fmla="*/ 850624 w 850624"/>
              <a:gd name="connsiteY0" fmla="*/ 0 h 1701248"/>
              <a:gd name="connsiteX1" fmla="*/ 850624 w 850624"/>
              <a:gd name="connsiteY1" fmla="*/ 1701248 h 1701248"/>
              <a:gd name="connsiteX2" fmla="*/ 0 w 850624"/>
              <a:gd name="connsiteY2" fmla="*/ 850624 h 1701248"/>
              <a:gd name="connsiteX3" fmla="*/ 850624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850624" y="0"/>
                </a:moveTo>
                <a:lnTo>
                  <a:pt x="850624" y="1701248"/>
                </a:lnTo>
                <a:cubicBezTo>
                  <a:pt x="380837" y="1701248"/>
                  <a:pt x="0" y="1320411"/>
                  <a:pt x="0" y="850624"/>
                </a:cubicBezTo>
                <a:cubicBezTo>
                  <a:pt x="0" y="380837"/>
                  <a:pt x="380837" y="0"/>
                  <a:pt x="850624" y="0"/>
                </a:cubicBezTo>
                <a:close/>
              </a:path>
            </a:pathLst>
          </a:cu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Freeform 12"/>
          <p:cNvSpPr/>
          <p:nvPr/>
        </p:nvSpPr>
        <p:spPr>
          <a:xfrm>
            <a:off x="5079185" y="825590"/>
            <a:ext cx="850624" cy="1701248"/>
          </a:xfrm>
          <a:custGeom>
            <a:avLst/>
            <a:gdLst>
              <a:gd name="connsiteX0" fmla="*/ 0 w 850624"/>
              <a:gd name="connsiteY0" fmla="*/ 0 h 1701248"/>
              <a:gd name="connsiteX1" fmla="*/ 850624 w 850624"/>
              <a:gd name="connsiteY1" fmla="*/ 850624 h 1701248"/>
              <a:gd name="connsiteX2" fmla="*/ 0 w 850624"/>
              <a:gd name="connsiteY2" fmla="*/ 1701248 h 1701248"/>
              <a:gd name="connsiteX3" fmla="*/ 0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0" y="0"/>
                </a:moveTo>
                <a:cubicBezTo>
                  <a:pt x="469787" y="0"/>
                  <a:pt x="850624" y="380837"/>
                  <a:pt x="850624" y="850624"/>
                </a:cubicBezTo>
                <a:cubicBezTo>
                  <a:pt x="850624" y="1320411"/>
                  <a:pt x="469787" y="1701248"/>
                  <a:pt x="0" y="1701248"/>
                </a:cubicBezTo>
                <a:lnTo>
                  <a:pt x="0" y="0"/>
                </a:lnTo>
                <a:close/>
              </a:path>
            </a:pathLst>
          </a:custGeom>
          <a:solidFill>
            <a:schemeClr val="bg1">
              <a:lumMod val="85000"/>
            </a:schemeClr>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4168284" y="1491548"/>
            <a:ext cx="1718034" cy="338554"/>
          </a:xfrm>
          <a:prstGeom prst="rect">
            <a:avLst/>
          </a:prstGeom>
          <a:noFill/>
          <a:ln>
            <a:noFill/>
          </a:ln>
        </p:spPr>
        <p:txBody>
          <a:bodyPr wrap="none" rtlCol="0">
            <a:spAutoFit/>
          </a:bodyPr>
          <a:lstStyle/>
          <a:p>
            <a:r>
              <a:rPr lang="en-US" sz="1600" b="1" dirty="0">
                <a:solidFill>
                  <a:prstClr val="white"/>
                </a:solidFill>
              </a:rPr>
              <a:t>BEFORE</a:t>
            </a:r>
            <a:r>
              <a:rPr lang="en-US" sz="1600" b="1" dirty="0">
                <a:ln>
                  <a:solidFill>
                    <a:prstClr val="white">
                      <a:lumMod val="50000"/>
                    </a:prstClr>
                  </a:solidFill>
                </a:ln>
                <a:solidFill>
                  <a:prstClr val="white"/>
                </a:solidFill>
              </a:rPr>
              <a:t>   </a:t>
            </a:r>
            <a:r>
              <a:rPr lang="en-US" sz="1600" b="1" dirty="0">
                <a:solidFill>
                  <a:prstClr val="white">
                    <a:lumMod val="50000"/>
                  </a:prstClr>
                </a:solidFill>
              </a:rPr>
              <a:t>AFTER</a:t>
            </a:r>
          </a:p>
        </p:txBody>
      </p:sp>
      <p:sp>
        <p:nvSpPr>
          <p:cNvPr id="17" name="TextBox 16"/>
          <p:cNvSpPr txBox="1"/>
          <p:nvPr/>
        </p:nvSpPr>
        <p:spPr>
          <a:xfrm>
            <a:off x="937947" y="320087"/>
            <a:ext cx="1661032" cy="646331"/>
          </a:xfrm>
          <a:prstGeom prst="rect">
            <a:avLst/>
          </a:prstGeom>
          <a:noFill/>
        </p:spPr>
        <p:txBody>
          <a:bodyPr wrap="none" rtlCol="0">
            <a:spAutoFit/>
          </a:bodyPr>
          <a:lstStyle/>
          <a:p>
            <a:r>
              <a:rPr lang="en-US" b="1" dirty="0">
                <a:solidFill>
                  <a:prstClr val="black"/>
                </a:solidFill>
              </a:rPr>
              <a:t>Prosecution</a:t>
            </a:r>
          </a:p>
          <a:p>
            <a:r>
              <a:rPr lang="en-US" dirty="0">
                <a:solidFill>
                  <a:prstClr val="black"/>
                </a:solidFill>
              </a:rPr>
              <a:t>Enhancements</a:t>
            </a:r>
          </a:p>
        </p:txBody>
      </p:sp>
      <p:sp>
        <p:nvSpPr>
          <p:cNvPr id="18" name="TextBox 17"/>
          <p:cNvSpPr txBox="1"/>
          <p:nvPr/>
        </p:nvSpPr>
        <p:spPr>
          <a:xfrm>
            <a:off x="5903438" y="679629"/>
            <a:ext cx="3580923" cy="1015663"/>
          </a:xfrm>
          <a:prstGeom prst="rect">
            <a:avLst/>
          </a:prstGeom>
          <a:noFill/>
        </p:spPr>
        <p:txBody>
          <a:bodyPr wrap="square" rtlCol="0">
            <a:spAutoFit/>
          </a:bodyPr>
          <a:lstStyle/>
          <a:p>
            <a:pPr algn="r"/>
            <a:r>
              <a:rPr lang="en-US" sz="2800" b="1" dirty="0">
                <a:solidFill>
                  <a:srgbClr val="DB2024"/>
                </a:solidFill>
              </a:rPr>
              <a:t>CLARIFYING </a:t>
            </a:r>
          </a:p>
          <a:p>
            <a:pPr algn="r"/>
            <a:r>
              <a:rPr lang="en-US" sz="1600" b="1" dirty="0">
                <a:solidFill>
                  <a:prstClr val="black">
                    <a:lumMod val="75000"/>
                    <a:lumOff val="25000"/>
                  </a:prstClr>
                </a:solidFill>
              </a:rPr>
              <a:t>the scope of the claims and </a:t>
            </a:r>
          </a:p>
          <a:p>
            <a:pPr algn="r"/>
            <a:r>
              <a:rPr lang="en-US" sz="1600" b="1" dirty="0">
                <a:solidFill>
                  <a:prstClr val="black">
                    <a:lumMod val="75000"/>
                    <a:lumOff val="25000"/>
                  </a:prstClr>
                </a:solidFill>
              </a:rPr>
              <a:t>the entire prosecution record</a:t>
            </a:r>
          </a:p>
        </p:txBody>
      </p:sp>
      <p:cxnSp>
        <p:nvCxnSpPr>
          <p:cNvPr id="24" name="Straight Connector 23"/>
          <p:cNvCxnSpPr/>
          <p:nvPr/>
        </p:nvCxnSpPr>
        <p:spPr>
          <a:xfrm>
            <a:off x="2397760" y="523983"/>
            <a:ext cx="70866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08" y="2154032"/>
            <a:ext cx="4247253" cy="25140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7639">
            <a:off x="5361976" y="1587799"/>
            <a:ext cx="3802982" cy="4346266"/>
          </a:xfrm>
          <a:prstGeom prst="rect">
            <a:avLst/>
          </a:prstGeom>
        </p:spPr>
      </p:pic>
    </p:spTree>
    <p:extLst>
      <p:ext uri="{BB962C8B-B14F-4D97-AF65-F5344CB8AC3E}">
        <p14:creationId xmlns:p14="http://schemas.microsoft.com/office/powerpoint/2010/main" val="16327994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02892" y="951298"/>
            <a:ext cx="6049108" cy="3570208"/>
          </a:xfrm>
          <a:prstGeom prst="rect">
            <a:avLst/>
          </a:prstGeom>
          <a:noFill/>
        </p:spPr>
        <p:txBody>
          <a:bodyPr wrap="square" rtlCol="0">
            <a:spAutoFit/>
          </a:bodyPr>
          <a:lstStyle/>
          <a:p>
            <a:r>
              <a:rPr lang="en-US" sz="2800" b="1" dirty="0" smtClean="0"/>
              <a:t>I. Search &amp; Training Enhancements</a:t>
            </a:r>
          </a:p>
          <a:p>
            <a:r>
              <a:rPr lang="en-US" sz="2800" b="1" dirty="0" smtClean="0">
                <a:solidFill>
                  <a:schemeClr val="accent2">
                    <a:lumMod val="75000"/>
                  </a:schemeClr>
                </a:solidFill>
              </a:rPr>
              <a:t>Maria Holtmann</a:t>
            </a:r>
          </a:p>
          <a:p>
            <a:r>
              <a:rPr lang="en-US" sz="2000" b="1" dirty="0" smtClean="0">
                <a:solidFill>
                  <a:srgbClr val="164469"/>
                </a:solidFill>
                <a:hlinkClick r:id="rId2"/>
              </a:rPr>
              <a:t>maria.holtmann@uspto.gov</a:t>
            </a:r>
            <a:r>
              <a:rPr lang="en-US" sz="2000" b="1" dirty="0" smtClean="0">
                <a:solidFill>
                  <a:srgbClr val="164469"/>
                </a:solidFill>
              </a:rPr>
              <a:t> </a:t>
            </a:r>
          </a:p>
          <a:p>
            <a:r>
              <a:rPr lang="en-US" sz="2800" b="1" dirty="0" smtClean="0">
                <a:solidFill>
                  <a:schemeClr val="accent2">
                    <a:lumMod val="75000"/>
                  </a:schemeClr>
                </a:solidFill>
              </a:rPr>
              <a:t>Don Hajec</a:t>
            </a:r>
          </a:p>
          <a:p>
            <a:r>
              <a:rPr lang="en-US" sz="2000" b="1" dirty="0" smtClean="0">
                <a:solidFill>
                  <a:srgbClr val="164469"/>
                </a:solidFill>
                <a:hlinkClick r:id="rId3"/>
              </a:rPr>
              <a:t>don.hajec@uspto.gov</a:t>
            </a:r>
            <a:r>
              <a:rPr lang="en-US" sz="2000" b="1" dirty="0" smtClean="0">
                <a:solidFill>
                  <a:srgbClr val="164469"/>
                </a:solidFill>
              </a:rPr>
              <a:t> </a:t>
            </a:r>
          </a:p>
          <a:p>
            <a:endParaRPr lang="en-US" dirty="0"/>
          </a:p>
          <a:p>
            <a:r>
              <a:rPr lang="en-US" sz="2800" b="1" dirty="0" smtClean="0"/>
              <a:t>II. Prosecution Enhancements</a:t>
            </a:r>
          </a:p>
          <a:p>
            <a:r>
              <a:rPr lang="en-US" sz="2800" b="1" dirty="0" smtClean="0">
                <a:solidFill>
                  <a:schemeClr val="accent2">
                    <a:lumMod val="75000"/>
                  </a:schemeClr>
                </a:solidFill>
              </a:rPr>
              <a:t>Robin Evans</a:t>
            </a:r>
          </a:p>
          <a:p>
            <a:r>
              <a:rPr lang="en-US" sz="2000" b="1" dirty="0" smtClean="0">
                <a:solidFill>
                  <a:srgbClr val="164469"/>
                </a:solidFill>
                <a:hlinkClick r:id="rId4"/>
              </a:rPr>
              <a:t>robin.evans@uspto.gov</a:t>
            </a:r>
            <a:r>
              <a:rPr lang="en-US" sz="2000" b="1" dirty="0" smtClean="0">
                <a:solidFill>
                  <a:srgbClr val="164469"/>
                </a:solidFill>
              </a:rPr>
              <a:t> </a:t>
            </a:r>
            <a:endParaRPr lang="en-US" sz="2000" b="1" dirty="0">
              <a:solidFill>
                <a:srgbClr val="164469"/>
              </a:solidFill>
            </a:endParaRPr>
          </a:p>
        </p:txBody>
      </p:sp>
      <p:pic>
        <p:nvPicPr>
          <p:cNvPr id="7" name="Picture 6"/>
          <p:cNvPicPr>
            <a:picLocks noChangeAspect="1"/>
          </p:cNvPicPr>
          <p:nvPr/>
        </p:nvPicPr>
        <p:blipFill>
          <a:blip r:embed="rId5">
            <a:duotone>
              <a:schemeClr val="accent2">
                <a:shade val="45000"/>
                <a:satMod val="135000"/>
              </a:schemeClr>
              <a:prstClr val="white"/>
            </a:duotone>
          </a:blip>
          <a:stretch>
            <a:fillRect/>
          </a:stretch>
        </p:blipFill>
        <p:spPr>
          <a:xfrm>
            <a:off x="606735" y="1575581"/>
            <a:ext cx="2259363" cy="2016766"/>
          </a:xfrm>
          <a:prstGeom prst="rect">
            <a:avLst/>
          </a:prstGeom>
        </p:spPr>
      </p:pic>
    </p:spTree>
    <p:extLst>
      <p:ext uri="{BB962C8B-B14F-4D97-AF65-F5344CB8AC3E}">
        <p14:creationId xmlns:p14="http://schemas.microsoft.com/office/powerpoint/2010/main" val="3584370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999079"/>
            <a:ext cx="8636000" cy="1225021"/>
          </a:xfrm>
        </p:spPr>
        <p:txBody>
          <a:bodyPr>
            <a:normAutofit/>
          </a:bodyPr>
          <a:lstStyle/>
          <a:p>
            <a:pPr algn="ctr"/>
            <a:r>
              <a:rPr lang="en-US" dirty="0" smtClean="0">
                <a:solidFill>
                  <a:srgbClr val="164469"/>
                </a:solidFill>
              </a:rPr>
              <a:t>MORNING BREAK</a:t>
            </a:r>
            <a:endParaRPr lang="en-US" dirty="0">
              <a:solidFill>
                <a:srgbClr val="164469"/>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731" y="320571"/>
            <a:ext cx="2686538" cy="2686538"/>
          </a:xfrm>
          <a:prstGeom prst="rect">
            <a:avLst/>
          </a:prstGeom>
        </p:spPr>
      </p:pic>
    </p:spTree>
    <p:extLst>
      <p:ext uri="{BB962C8B-B14F-4D97-AF65-F5344CB8AC3E}">
        <p14:creationId xmlns:p14="http://schemas.microsoft.com/office/powerpoint/2010/main" val="4435159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77211"/>
            <a:ext cx="6477000" cy="778688"/>
          </a:xfrm>
        </p:spPr>
        <p:txBody>
          <a:bodyPr>
            <a:noAutofit/>
          </a:bodyPr>
          <a:lstStyle/>
          <a:p>
            <a:r>
              <a:rPr lang="en-US" sz="3333" dirty="0"/>
              <a:t>Quality Enhancing Programs</a:t>
            </a:r>
            <a:endParaRPr lang="en-US" sz="3167" dirty="0">
              <a:solidFill>
                <a:srgbClr val="164469"/>
              </a:solidFill>
            </a:endParaRPr>
          </a:p>
        </p:txBody>
      </p:sp>
      <p:sp>
        <p:nvSpPr>
          <p:cNvPr id="6" name="Subtitle 5"/>
          <p:cNvSpPr>
            <a:spLocks noGrp="1"/>
          </p:cNvSpPr>
          <p:nvPr>
            <p:ph type="subTitle" idx="1"/>
          </p:nvPr>
        </p:nvSpPr>
        <p:spPr>
          <a:xfrm>
            <a:off x="1841500" y="2055898"/>
            <a:ext cx="6667500" cy="1833930"/>
          </a:xfrm>
        </p:spPr>
        <p:txBody>
          <a:bodyPr>
            <a:noAutofit/>
          </a:bodyPr>
          <a:lstStyle/>
          <a:p>
            <a:pPr marL="476231" indent="-476231">
              <a:buFont typeface="+mj-lt"/>
              <a:buAutoNum type="romanUcPeriod"/>
            </a:pPr>
            <a:r>
              <a:rPr lang="en-US" sz="2500" dirty="0">
                <a:solidFill>
                  <a:schemeClr val="bg1">
                    <a:lumMod val="65000"/>
                  </a:schemeClr>
                </a:solidFill>
              </a:rPr>
              <a:t>Search &amp; Training Enhancements</a:t>
            </a:r>
          </a:p>
          <a:p>
            <a:pPr marL="476231" indent="-476231">
              <a:buFont typeface="+mj-lt"/>
              <a:buAutoNum type="romanUcPeriod"/>
            </a:pPr>
            <a:r>
              <a:rPr lang="en-US" sz="2500" dirty="0">
                <a:solidFill>
                  <a:schemeClr val="bg1">
                    <a:lumMod val="65000"/>
                  </a:schemeClr>
                </a:solidFill>
              </a:rPr>
              <a:t>Prosecution Enhancements</a:t>
            </a:r>
          </a:p>
          <a:p>
            <a:pPr marL="476231" indent="-476231">
              <a:buFont typeface="+mj-lt"/>
              <a:buAutoNum type="romanUcPeriod"/>
            </a:pPr>
            <a:r>
              <a:rPr lang="en-US" sz="3000" b="1" dirty="0">
                <a:solidFill>
                  <a:srgbClr val="164469"/>
                </a:solidFill>
              </a:rPr>
              <a:t>Post-Examination Enhancements</a:t>
            </a:r>
          </a:p>
          <a:p>
            <a:pPr marL="476231" indent="-476231">
              <a:buFont typeface="+mj-lt"/>
              <a:buAutoNum type="romanUcPeriod"/>
            </a:pPr>
            <a:r>
              <a:rPr lang="en-US" sz="2500" dirty="0">
                <a:solidFill>
                  <a:schemeClr val="bg1">
                    <a:lumMod val="65000"/>
                  </a:schemeClr>
                </a:solidFill>
              </a:rPr>
              <a:t>Improving Evaluation of Examination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16" y="935033"/>
            <a:ext cx="1463043" cy="1463043"/>
          </a:xfrm>
          <a:prstGeom prst="rect">
            <a:avLst/>
          </a:prstGeom>
        </p:spPr>
      </p:pic>
    </p:spTree>
    <p:extLst>
      <p:ext uri="{BB962C8B-B14F-4D97-AF65-F5344CB8AC3E}">
        <p14:creationId xmlns:p14="http://schemas.microsoft.com/office/powerpoint/2010/main" val="20915516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77211"/>
            <a:ext cx="7433129" cy="1540268"/>
          </a:xfrm>
        </p:spPr>
        <p:txBody>
          <a:bodyPr>
            <a:noAutofit/>
          </a:bodyPr>
          <a:lstStyle/>
          <a:p>
            <a:r>
              <a:rPr lang="en-US" sz="3333" dirty="0"/>
              <a:t>Quality Enhancing Programs:</a:t>
            </a:r>
            <a:br>
              <a:rPr lang="en-US" sz="3333" dirty="0"/>
            </a:br>
            <a:r>
              <a:rPr lang="en-US" sz="3333" dirty="0" smtClean="0">
                <a:solidFill>
                  <a:srgbClr val="164469"/>
                </a:solidFill>
              </a:rPr>
              <a:t>III. Post-Examination </a:t>
            </a:r>
            <a:r>
              <a:rPr lang="en-US" sz="3333" dirty="0">
                <a:solidFill>
                  <a:srgbClr val="164469"/>
                </a:solidFill>
              </a:rPr>
              <a:t>Enhancements</a:t>
            </a:r>
            <a:endParaRPr lang="en-US" sz="3167" dirty="0">
              <a:solidFill>
                <a:srgbClr val="164469"/>
              </a:solidFill>
            </a:endParaRPr>
          </a:p>
        </p:txBody>
      </p:sp>
      <p:sp>
        <p:nvSpPr>
          <p:cNvPr id="6" name="Subtitle 5"/>
          <p:cNvSpPr>
            <a:spLocks noGrp="1"/>
          </p:cNvSpPr>
          <p:nvPr>
            <p:ph type="subTitle" idx="1"/>
          </p:nvPr>
        </p:nvSpPr>
        <p:spPr>
          <a:xfrm>
            <a:off x="1841500" y="2824300"/>
            <a:ext cx="6849996" cy="947281"/>
          </a:xfrm>
        </p:spPr>
        <p:txBody>
          <a:bodyPr>
            <a:noAutofit/>
          </a:bodyPr>
          <a:lstStyle/>
          <a:p>
            <a:r>
              <a:rPr lang="en-US" sz="2167" b="1" dirty="0">
                <a:solidFill>
                  <a:schemeClr val="tx1"/>
                </a:solidFill>
              </a:rPr>
              <a:t>Jack Harvey, </a:t>
            </a:r>
            <a:r>
              <a:rPr lang="en-US" sz="2167" dirty="0">
                <a:solidFill>
                  <a:schemeClr val="tx1"/>
                </a:solidFill>
              </a:rPr>
              <a:t>Acting</a:t>
            </a:r>
            <a:r>
              <a:rPr lang="en-US" sz="2167" b="1" dirty="0">
                <a:solidFill>
                  <a:schemeClr val="tx1"/>
                </a:solidFill>
              </a:rPr>
              <a:t> </a:t>
            </a:r>
            <a:r>
              <a:rPr lang="en-US" sz="2167" dirty="0">
                <a:solidFill>
                  <a:schemeClr val="tx1"/>
                </a:solidFill>
              </a:rPr>
              <a:t>Assistant Deputy Commissioner for Patent Operations</a:t>
            </a:r>
          </a:p>
          <a:p>
            <a:endParaRPr lang="en-US" sz="2167"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16" y="935033"/>
            <a:ext cx="1463043" cy="1463043"/>
          </a:xfrm>
          <a:prstGeom prst="rect">
            <a:avLst/>
          </a:prstGeom>
        </p:spPr>
      </p:pic>
    </p:spTree>
    <p:extLst>
      <p:ext uri="{BB962C8B-B14F-4D97-AF65-F5344CB8AC3E}">
        <p14:creationId xmlns:p14="http://schemas.microsoft.com/office/powerpoint/2010/main" val="24956450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78022"/>
            <a:ext cx="8059224" cy="884058"/>
          </a:xfrm>
        </p:spPr>
        <p:txBody>
          <a:bodyPr>
            <a:normAutofit fontScale="90000"/>
          </a:bodyPr>
          <a:lstStyle/>
          <a:p>
            <a:r>
              <a:rPr lang="en-US" dirty="0" smtClean="0"/>
              <a:t>Post-Examination Enhancements</a:t>
            </a:r>
            <a:endParaRPr lang="en-US" dirty="0"/>
          </a:p>
        </p:txBody>
      </p:sp>
      <p:sp>
        <p:nvSpPr>
          <p:cNvPr id="3" name="Content Placeholder 2"/>
          <p:cNvSpPr>
            <a:spLocks noGrp="1"/>
          </p:cNvSpPr>
          <p:nvPr>
            <p:ph idx="1"/>
          </p:nvPr>
        </p:nvSpPr>
        <p:spPr>
          <a:xfrm>
            <a:off x="508000" y="1737360"/>
            <a:ext cx="9144000" cy="3058214"/>
          </a:xfrm>
        </p:spPr>
        <p:txBody>
          <a:bodyPr/>
          <a:lstStyle/>
          <a:p>
            <a:pPr>
              <a:buFont typeface="Wingdings" panose="05000000000000000000" pitchFamily="2" charset="2"/>
              <a:buChar char="v"/>
            </a:pPr>
            <a:r>
              <a:rPr lang="en-US" dirty="0" smtClean="0"/>
              <a:t>Design Publication Quality</a:t>
            </a:r>
          </a:p>
          <a:p>
            <a:pPr marL="0" indent="0">
              <a:buNone/>
            </a:pPr>
            <a:endParaRPr lang="en-US" dirty="0" smtClean="0"/>
          </a:p>
          <a:p>
            <a:pPr>
              <a:buFont typeface="Wingdings" panose="05000000000000000000" pitchFamily="2" charset="2"/>
              <a:buChar char="v"/>
            </a:pPr>
            <a:r>
              <a:rPr lang="en-US" dirty="0" smtClean="0"/>
              <a:t>Post Grant Outcomes Program</a:t>
            </a:r>
            <a:endParaRPr lang="en-US" dirty="0"/>
          </a:p>
        </p:txBody>
      </p:sp>
      <p:sp>
        <p:nvSpPr>
          <p:cNvPr id="4" name="Slide Number Placeholder 3"/>
          <p:cNvSpPr>
            <a:spLocks noGrp="1"/>
          </p:cNvSpPr>
          <p:nvPr>
            <p:ph type="sldNum" sz="quarter" idx="12"/>
          </p:nvPr>
        </p:nvSpPr>
        <p:spPr/>
        <p:txBody>
          <a:bodyPr/>
          <a:lstStyle/>
          <a:p>
            <a:fld id="{92DA454B-C859-4892-B9FA-68B588C9F547}" type="slidenum">
              <a:rPr lang="en-US" smtClean="0"/>
              <a:t>84</a:t>
            </a:fld>
            <a:endParaRPr lang="en-US" dirty="0"/>
          </a:p>
        </p:txBody>
      </p:sp>
    </p:spTree>
    <p:extLst>
      <p:ext uri="{BB962C8B-B14F-4D97-AF65-F5344CB8AC3E}">
        <p14:creationId xmlns:p14="http://schemas.microsoft.com/office/powerpoint/2010/main" val="21774542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DA454B-C859-4892-B9FA-68B588C9F547}" type="slidenum">
              <a:rPr lang="en-US" smtClean="0"/>
              <a:t>85</a:t>
            </a:fld>
            <a:endParaRPr lang="en-US" dirty="0"/>
          </a:p>
        </p:txBody>
      </p:sp>
      <p:sp>
        <p:nvSpPr>
          <p:cNvPr id="5" name="Title 4"/>
          <p:cNvSpPr>
            <a:spLocks noGrp="1"/>
          </p:cNvSpPr>
          <p:nvPr>
            <p:ph type="title"/>
          </p:nvPr>
        </p:nvSpPr>
        <p:spPr>
          <a:xfrm>
            <a:off x="508000" y="378022"/>
            <a:ext cx="8108461" cy="884058"/>
          </a:xfrm>
        </p:spPr>
        <p:txBody>
          <a:bodyPr>
            <a:normAutofit fontScale="90000"/>
          </a:bodyPr>
          <a:lstStyle/>
          <a:p>
            <a:r>
              <a:rPr lang="en-US" dirty="0" smtClean="0"/>
              <a:t>Post Grant Outcomes Program</a:t>
            </a:r>
            <a:endParaRPr lang="en-US" dirty="0"/>
          </a:p>
        </p:txBody>
      </p:sp>
      <p:sp>
        <p:nvSpPr>
          <p:cNvPr id="2" name="Content Placeholder 1"/>
          <p:cNvSpPr>
            <a:spLocks noGrp="1"/>
          </p:cNvSpPr>
          <p:nvPr>
            <p:ph idx="1"/>
          </p:nvPr>
        </p:nvSpPr>
        <p:spPr>
          <a:xfrm>
            <a:off x="508000" y="1383126"/>
            <a:ext cx="9144000" cy="3988013"/>
          </a:xfrm>
        </p:spPr>
        <p:txBody>
          <a:bodyPr>
            <a:normAutofit fontScale="62500" lnSpcReduction="20000"/>
          </a:bodyPr>
          <a:lstStyle/>
          <a:p>
            <a:pPr marL="0" indent="0">
              <a:buNone/>
            </a:pPr>
            <a:r>
              <a:rPr lang="en-US" sz="3800" dirty="0" smtClean="0"/>
              <a:t>Purpose:  to </a:t>
            </a:r>
            <a:r>
              <a:rPr lang="en-US" sz="3800" dirty="0"/>
              <a:t>learn from all </a:t>
            </a:r>
            <a:r>
              <a:rPr lang="en-US" sz="3800" dirty="0" smtClean="0"/>
              <a:t>post grant </a:t>
            </a:r>
            <a:r>
              <a:rPr lang="en-US" sz="3800" dirty="0"/>
              <a:t>proceedings and inform examiners of their outcomes</a:t>
            </a:r>
          </a:p>
          <a:p>
            <a:pPr marL="0" indent="0">
              <a:buNone/>
            </a:pPr>
            <a:endParaRPr lang="en-US" sz="1300" dirty="0"/>
          </a:p>
          <a:p>
            <a:pPr marL="0" indent="0">
              <a:buNone/>
            </a:pPr>
            <a:r>
              <a:rPr lang="en-US" sz="3800" dirty="0" smtClean="0"/>
              <a:t>Three objectives to accomplish this:</a:t>
            </a:r>
          </a:p>
          <a:p>
            <a:pPr marL="1260475" lvl="1" indent="-379413">
              <a:buFont typeface="+mj-lt"/>
              <a:buAutoNum type="arabicPeriod"/>
            </a:pPr>
            <a:r>
              <a:rPr lang="en-US" sz="3200" b="1" dirty="0"/>
              <a:t>Enhanced Patentability Determinations in Related Child </a:t>
            </a:r>
            <a:r>
              <a:rPr lang="en-US" sz="3200" b="1" dirty="0" smtClean="0"/>
              <a:t>Cases</a:t>
            </a:r>
            <a:endParaRPr lang="en-US" sz="3200" dirty="0"/>
          </a:p>
          <a:p>
            <a:pPr marL="1598613" lvl="2" indent="-342900"/>
            <a:r>
              <a:rPr lang="en-US" sz="3200" dirty="0" smtClean="0"/>
              <a:t>Providing examiners with prior art submitted during (Patent Trial and Appeal Board (PTAB) post grant proceedings</a:t>
            </a:r>
          </a:p>
          <a:p>
            <a:pPr marL="1260475" lvl="1" indent="-379413">
              <a:buFont typeface="+mj-lt"/>
              <a:buAutoNum type="arabicPeriod"/>
            </a:pPr>
            <a:r>
              <a:rPr lang="en-US" sz="3200" b="1" dirty="0" smtClean="0"/>
              <a:t>Targeted Examiner Training</a:t>
            </a:r>
          </a:p>
          <a:p>
            <a:pPr marL="1598613" lvl="2" indent="-342900"/>
            <a:r>
              <a:rPr lang="en-US" sz="3200" dirty="0" smtClean="0"/>
              <a:t>Data collected from the prior art submitted and examiner behavior will provide a feedback loop on best practices</a:t>
            </a:r>
          </a:p>
          <a:p>
            <a:pPr marL="1260475" lvl="1" indent="-379413">
              <a:buFont typeface="+mj-lt"/>
              <a:buAutoNum type="arabicPeriod"/>
            </a:pPr>
            <a:r>
              <a:rPr lang="en-US" sz="3200" b="1" dirty="0" smtClean="0"/>
              <a:t>Examining Corps Education</a:t>
            </a:r>
          </a:p>
          <a:p>
            <a:pPr marL="1598613" lvl="2" indent="-341313"/>
            <a:r>
              <a:rPr lang="en-US" sz="3200" dirty="0" smtClean="0"/>
              <a:t>Provide examiners a periodic review of post grant outcomes focusing on technology sectors</a:t>
            </a:r>
            <a:endParaRPr lang="en-US" sz="3200" dirty="0"/>
          </a:p>
          <a:p>
            <a:pPr lvl="1"/>
            <a:endParaRPr lang="en-US" dirty="0"/>
          </a:p>
        </p:txBody>
      </p:sp>
    </p:spTree>
    <p:extLst>
      <p:ext uri="{BB962C8B-B14F-4D97-AF65-F5344CB8AC3E}">
        <p14:creationId xmlns:p14="http://schemas.microsoft.com/office/powerpoint/2010/main" val="18830383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DA454B-C859-4892-B9FA-68B588C9F547}" type="slidenum">
              <a:rPr lang="en-US" smtClean="0"/>
              <a:t>86</a:t>
            </a:fld>
            <a:endParaRPr lang="en-US" dirty="0"/>
          </a:p>
        </p:txBody>
      </p:sp>
      <p:sp>
        <p:nvSpPr>
          <p:cNvPr id="4" name="Title 3"/>
          <p:cNvSpPr>
            <a:spLocks noGrp="1"/>
          </p:cNvSpPr>
          <p:nvPr>
            <p:ph type="title"/>
          </p:nvPr>
        </p:nvSpPr>
        <p:spPr>
          <a:xfrm>
            <a:off x="508001" y="378022"/>
            <a:ext cx="8002953" cy="1809504"/>
          </a:xfrm>
        </p:spPr>
        <p:txBody>
          <a:bodyPr>
            <a:normAutofit fontScale="90000"/>
          </a:bodyPr>
          <a:lstStyle/>
          <a:p>
            <a:pPr lvl="1" algn="l" defTabSz="457200" rtl="0">
              <a:spcBef>
                <a:spcPct val="0"/>
              </a:spcBef>
            </a:pPr>
            <a:r>
              <a:rPr lang="en-US" sz="4222" b="1" dirty="0" smtClean="0">
                <a:latin typeface="+mn-lt"/>
              </a:rPr>
              <a:t>Objective 1 - Enhanced Patentability Determinations in Related Child Cases</a:t>
            </a:r>
            <a:r>
              <a:rPr lang="en-US" sz="4222" b="1" dirty="0" smtClean="0"/>
              <a:t/>
            </a:r>
            <a:br>
              <a:rPr lang="en-US" sz="4222" b="1" dirty="0" smtClean="0"/>
            </a:br>
            <a:endParaRPr lang="en-US" dirty="0"/>
          </a:p>
        </p:txBody>
      </p:sp>
      <p:sp>
        <p:nvSpPr>
          <p:cNvPr id="2" name="Content Placeholder 1"/>
          <p:cNvSpPr>
            <a:spLocks noGrp="1"/>
          </p:cNvSpPr>
          <p:nvPr>
            <p:ph idx="1"/>
          </p:nvPr>
        </p:nvSpPr>
        <p:spPr>
          <a:xfrm>
            <a:off x="508000" y="2384474"/>
            <a:ext cx="8528424" cy="2411100"/>
          </a:xfrm>
        </p:spPr>
        <p:txBody>
          <a:bodyPr>
            <a:normAutofit/>
          </a:bodyPr>
          <a:lstStyle/>
          <a:p>
            <a:r>
              <a:rPr lang="en-US" sz="2333" dirty="0"/>
              <a:t>Identify those patents being challenged at the PTAB under the AIA Trials that have </a:t>
            </a:r>
            <a:r>
              <a:rPr lang="en-US" sz="2333" dirty="0" smtClean="0"/>
              <a:t>pending, </a:t>
            </a:r>
            <a:r>
              <a:rPr lang="en-US" sz="2333" dirty="0"/>
              <a:t>related applications in the Patent Corps</a:t>
            </a:r>
          </a:p>
          <a:p>
            <a:endParaRPr lang="en-US" sz="1000" dirty="0"/>
          </a:p>
          <a:p>
            <a:r>
              <a:rPr lang="en-US" sz="2333" dirty="0"/>
              <a:t>Provide the examiners of those </a:t>
            </a:r>
            <a:r>
              <a:rPr lang="en-US" sz="2333" dirty="0" smtClean="0"/>
              <a:t>pending, </a:t>
            </a:r>
            <a:r>
              <a:rPr lang="en-US" sz="2333" dirty="0"/>
              <a:t>related applications access to the prior art submitted with the </a:t>
            </a:r>
            <a:r>
              <a:rPr lang="en-US" sz="2333" dirty="0" smtClean="0"/>
              <a:t>trial</a:t>
            </a:r>
            <a:endParaRPr lang="en-US" sz="2333" dirty="0"/>
          </a:p>
          <a:p>
            <a:endParaRPr lang="en-US" sz="2333" dirty="0"/>
          </a:p>
          <a:p>
            <a:endParaRPr lang="en-US" dirty="0"/>
          </a:p>
        </p:txBody>
      </p:sp>
    </p:spTree>
    <p:extLst>
      <p:ext uri="{BB962C8B-B14F-4D97-AF65-F5344CB8AC3E}">
        <p14:creationId xmlns:p14="http://schemas.microsoft.com/office/powerpoint/2010/main" val="24584431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1" y="378022"/>
            <a:ext cx="7834141" cy="1183492"/>
          </a:xfrm>
        </p:spPr>
        <p:txBody>
          <a:bodyPr>
            <a:normAutofit fontScale="90000"/>
          </a:bodyPr>
          <a:lstStyle/>
          <a:p>
            <a:pPr lvl="1" algn="l" defTabSz="457200" rtl="0">
              <a:spcBef>
                <a:spcPct val="0"/>
              </a:spcBef>
            </a:pPr>
            <a:r>
              <a:rPr lang="en-US" sz="4400" b="1" dirty="0" smtClean="0">
                <a:latin typeface="+mn-lt"/>
              </a:rPr>
              <a:t>Objective 2 – Targeted Examiner Training</a:t>
            </a:r>
            <a:r>
              <a:rPr lang="en-US" sz="3778" b="1" dirty="0" smtClean="0"/>
              <a:t/>
            </a:r>
            <a:br>
              <a:rPr lang="en-US" sz="3778" b="1" dirty="0" smtClean="0"/>
            </a:br>
            <a:endParaRPr lang="en-US" dirty="0"/>
          </a:p>
        </p:txBody>
      </p:sp>
      <p:sp>
        <p:nvSpPr>
          <p:cNvPr id="2" name="Content Placeholder 1"/>
          <p:cNvSpPr>
            <a:spLocks noGrp="1"/>
          </p:cNvSpPr>
          <p:nvPr>
            <p:ph idx="1"/>
          </p:nvPr>
        </p:nvSpPr>
        <p:spPr>
          <a:xfrm>
            <a:off x="508000" y="1962443"/>
            <a:ext cx="9144000" cy="3216596"/>
          </a:xfrm>
        </p:spPr>
        <p:txBody>
          <a:bodyPr>
            <a:noAutofit/>
          </a:bodyPr>
          <a:lstStyle/>
          <a:p>
            <a:pPr marL="285747" lvl="2" indent="-285747"/>
            <a:r>
              <a:rPr lang="en-US" dirty="0"/>
              <a:t>Data collected from the prior art submitted and resulting examiner behavior </a:t>
            </a:r>
            <a:r>
              <a:rPr lang="en-US" dirty="0" smtClean="0"/>
              <a:t>will:</a:t>
            </a:r>
          </a:p>
          <a:p>
            <a:pPr marL="742947" lvl="3" indent="-285747"/>
            <a:r>
              <a:rPr lang="en-US" sz="2400" dirty="0" smtClean="0"/>
              <a:t>provide </a:t>
            </a:r>
            <a:r>
              <a:rPr lang="en-US" sz="2400" dirty="0"/>
              <a:t>a feedback loop on best </a:t>
            </a:r>
            <a:r>
              <a:rPr lang="en-US" sz="2400" dirty="0" smtClean="0"/>
              <a:t>practices</a:t>
            </a:r>
            <a:endParaRPr lang="en-US" sz="2400" dirty="0"/>
          </a:p>
          <a:p>
            <a:pPr marL="742947" lvl="3" indent="-285747"/>
            <a:r>
              <a:rPr lang="en-US" sz="2400" dirty="0" smtClean="0"/>
              <a:t>help us educate </a:t>
            </a:r>
            <a:r>
              <a:rPr lang="en-US" sz="2400" dirty="0"/>
              <a:t>examiners </a:t>
            </a:r>
          </a:p>
          <a:p>
            <a:pPr marL="1123943" lvl="4" indent="-285747"/>
            <a:r>
              <a:rPr lang="en-US" sz="2400" dirty="0" smtClean="0"/>
              <a:t>prior </a:t>
            </a:r>
            <a:r>
              <a:rPr lang="en-US" sz="2400" dirty="0"/>
              <a:t>art search techniques</a:t>
            </a:r>
          </a:p>
          <a:p>
            <a:pPr marL="1123943" lvl="4" indent="-285747"/>
            <a:r>
              <a:rPr lang="en-US" sz="2400" dirty="0" smtClean="0"/>
              <a:t>sources </a:t>
            </a:r>
            <a:r>
              <a:rPr lang="en-US" sz="2400" dirty="0"/>
              <a:t>of prior art beyond what is currently available</a:t>
            </a:r>
          </a:p>
          <a:p>
            <a:pPr marL="1123943" lvl="4" indent="-285747"/>
            <a:r>
              <a:rPr lang="en-US" sz="2400" dirty="0" smtClean="0"/>
              <a:t>claim </a:t>
            </a:r>
            <a:r>
              <a:rPr lang="en-US" sz="2400" dirty="0"/>
              <a:t>interpretation</a:t>
            </a:r>
          </a:p>
        </p:txBody>
      </p:sp>
      <p:sp>
        <p:nvSpPr>
          <p:cNvPr id="3" name="Slide Number Placeholder 2"/>
          <p:cNvSpPr>
            <a:spLocks noGrp="1"/>
          </p:cNvSpPr>
          <p:nvPr>
            <p:ph type="sldNum" sz="quarter" idx="12"/>
          </p:nvPr>
        </p:nvSpPr>
        <p:spPr/>
        <p:txBody>
          <a:bodyPr/>
          <a:lstStyle/>
          <a:p>
            <a:fld id="{92DA454B-C859-4892-B9FA-68B588C9F547}" type="slidenum">
              <a:rPr lang="en-US" smtClean="0"/>
              <a:t>87</a:t>
            </a:fld>
            <a:endParaRPr lang="en-US" dirty="0"/>
          </a:p>
        </p:txBody>
      </p:sp>
    </p:spTree>
    <p:extLst>
      <p:ext uri="{BB962C8B-B14F-4D97-AF65-F5344CB8AC3E}">
        <p14:creationId xmlns:p14="http://schemas.microsoft.com/office/powerpoint/2010/main" val="7919800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DA454B-C859-4892-B9FA-68B588C9F547}" type="slidenum">
              <a:rPr lang="en-US" smtClean="0"/>
              <a:t>88</a:t>
            </a:fld>
            <a:endParaRPr lang="en-US" dirty="0"/>
          </a:p>
        </p:txBody>
      </p:sp>
      <p:sp>
        <p:nvSpPr>
          <p:cNvPr id="4" name="Title 3"/>
          <p:cNvSpPr>
            <a:spLocks noGrp="1"/>
          </p:cNvSpPr>
          <p:nvPr>
            <p:ph type="title"/>
          </p:nvPr>
        </p:nvSpPr>
        <p:spPr>
          <a:xfrm>
            <a:off x="508001" y="378021"/>
            <a:ext cx="7434470" cy="1303067"/>
          </a:xfrm>
        </p:spPr>
        <p:txBody>
          <a:bodyPr>
            <a:normAutofit fontScale="90000"/>
          </a:bodyPr>
          <a:lstStyle/>
          <a:p>
            <a:pPr lvl="1" algn="l" defTabSz="457200" rtl="0">
              <a:spcBef>
                <a:spcPct val="0"/>
              </a:spcBef>
            </a:pPr>
            <a:r>
              <a:rPr lang="en-US" sz="4400" b="1" dirty="0" smtClean="0">
                <a:latin typeface="+mn-lt"/>
              </a:rPr>
              <a:t>Objective 3 – Examining Corps Education</a:t>
            </a:r>
            <a:r>
              <a:rPr lang="en-US" sz="3778" b="1" dirty="0" smtClean="0"/>
              <a:t/>
            </a:r>
            <a:br>
              <a:rPr lang="en-US" sz="3778" b="1" dirty="0" smtClean="0"/>
            </a:br>
            <a:endParaRPr lang="en-US" dirty="0"/>
          </a:p>
        </p:txBody>
      </p:sp>
      <p:sp>
        <p:nvSpPr>
          <p:cNvPr id="2" name="Content Placeholder 1"/>
          <p:cNvSpPr>
            <a:spLocks noGrp="1"/>
          </p:cNvSpPr>
          <p:nvPr>
            <p:ph idx="1"/>
          </p:nvPr>
        </p:nvSpPr>
        <p:spPr>
          <a:xfrm>
            <a:off x="508000" y="1997612"/>
            <a:ext cx="9144000" cy="2797962"/>
          </a:xfrm>
        </p:spPr>
        <p:txBody>
          <a:bodyPr>
            <a:normAutofit/>
          </a:bodyPr>
          <a:lstStyle/>
          <a:p>
            <a:r>
              <a:rPr lang="en-US" sz="2400" dirty="0"/>
              <a:t>Leverage results of all post grant proceedings to educate examiners on the process and results</a:t>
            </a:r>
          </a:p>
          <a:p>
            <a:pPr lvl="1"/>
            <a:r>
              <a:rPr lang="en-US" sz="2400" dirty="0"/>
              <a:t>Provide examiners a periodic review of post grant outcomes focusing on technology sectors</a:t>
            </a:r>
          </a:p>
          <a:p>
            <a:pPr lvl="1"/>
            <a:r>
              <a:rPr lang="en-US" sz="2400" dirty="0"/>
              <a:t>Utilize the proceedings to give examining corps a fuller appreciation for the process</a:t>
            </a:r>
          </a:p>
          <a:p>
            <a:endParaRPr lang="en-US" sz="2400" dirty="0"/>
          </a:p>
        </p:txBody>
      </p:sp>
    </p:spTree>
    <p:extLst>
      <p:ext uri="{BB962C8B-B14F-4D97-AF65-F5344CB8AC3E}">
        <p14:creationId xmlns:p14="http://schemas.microsoft.com/office/powerpoint/2010/main" val="40018733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DA454B-C859-4892-B9FA-68B588C9F547}" type="slidenum">
              <a:rPr lang="en-US" smtClean="0"/>
              <a:t>89</a:t>
            </a:fld>
            <a:endParaRPr lang="en-US" dirty="0"/>
          </a:p>
        </p:txBody>
      </p:sp>
      <p:sp>
        <p:nvSpPr>
          <p:cNvPr id="4" name="Title 3"/>
          <p:cNvSpPr>
            <a:spLocks noGrp="1"/>
          </p:cNvSpPr>
          <p:nvPr>
            <p:ph type="title"/>
          </p:nvPr>
        </p:nvSpPr>
        <p:spPr>
          <a:xfrm>
            <a:off x="508001" y="378022"/>
            <a:ext cx="8052190" cy="884058"/>
          </a:xfrm>
        </p:spPr>
        <p:txBody>
          <a:bodyPr>
            <a:noAutofit/>
          </a:bodyPr>
          <a:lstStyle/>
          <a:p>
            <a:pPr lvl="1" algn="l" defTabSz="457200" rtl="0">
              <a:spcBef>
                <a:spcPct val="0"/>
              </a:spcBef>
            </a:pPr>
            <a:r>
              <a:rPr lang="en-US" sz="4000" b="1" dirty="0" smtClean="0">
                <a:latin typeface="+mn-lt"/>
              </a:rPr>
              <a:t>Post Grant Outcomes Summary</a:t>
            </a:r>
            <a:br>
              <a:rPr lang="en-US" sz="4000" b="1" dirty="0" smtClean="0">
                <a:latin typeface="+mn-lt"/>
              </a:rPr>
            </a:br>
            <a:endParaRPr lang="en-US" sz="4000" dirty="0">
              <a:latin typeface="+mn-lt"/>
            </a:endParaRPr>
          </a:p>
        </p:txBody>
      </p:sp>
      <p:sp>
        <p:nvSpPr>
          <p:cNvPr id="2" name="Content Placeholder 1"/>
          <p:cNvSpPr>
            <a:spLocks noGrp="1"/>
          </p:cNvSpPr>
          <p:nvPr>
            <p:ph idx="1"/>
          </p:nvPr>
        </p:nvSpPr>
        <p:spPr>
          <a:xfrm>
            <a:off x="808890" y="1690843"/>
            <a:ext cx="7867597" cy="3093383"/>
          </a:xfrm>
        </p:spPr>
        <p:txBody>
          <a:bodyPr/>
          <a:lstStyle/>
          <a:p>
            <a:r>
              <a:rPr lang="en-US" sz="2400" dirty="0"/>
              <a:t>Learn from the results of post grant proceedings</a:t>
            </a:r>
          </a:p>
          <a:p>
            <a:r>
              <a:rPr lang="en-US" sz="2400" dirty="0"/>
              <a:t>Shine a spotlight on highly relevant prior art uncovered in post grant proceedings</a:t>
            </a:r>
          </a:p>
          <a:p>
            <a:r>
              <a:rPr lang="en-US" sz="2400" dirty="0"/>
              <a:t>Enhance patentability </a:t>
            </a:r>
            <a:r>
              <a:rPr lang="en-US" sz="2400" dirty="0" smtClean="0"/>
              <a:t>determination </a:t>
            </a:r>
            <a:r>
              <a:rPr lang="en-US" sz="2400" dirty="0"/>
              <a:t>of </a:t>
            </a:r>
            <a:r>
              <a:rPr lang="en-US" sz="2400" dirty="0" smtClean="0"/>
              <a:t>pending, related applications</a:t>
            </a:r>
            <a:endParaRPr lang="en-US" sz="2400" dirty="0"/>
          </a:p>
          <a:p>
            <a:r>
              <a:rPr lang="en-US" sz="2400" dirty="0"/>
              <a:t>Build a bridge between PTAB and the examining corps</a:t>
            </a:r>
          </a:p>
          <a:p>
            <a:endParaRPr lang="en-US" sz="2333" dirty="0"/>
          </a:p>
          <a:p>
            <a:endParaRPr lang="en-US" dirty="0"/>
          </a:p>
          <a:p>
            <a:endParaRPr lang="en-US" dirty="0"/>
          </a:p>
        </p:txBody>
      </p:sp>
    </p:spTree>
    <p:extLst>
      <p:ext uri="{BB962C8B-B14F-4D97-AF65-F5344CB8AC3E}">
        <p14:creationId xmlns:p14="http://schemas.microsoft.com/office/powerpoint/2010/main" val="54993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8001" y="0"/>
            <a:ext cx="4587903" cy="5715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5079186" y="0"/>
            <a:ext cx="4587903" cy="5715000"/>
          </a:xfrm>
          <a:prstGeom prst="rect">
            <a:avLst/>
          </a:prstGeom>
          <a:solidFill>
            <a:srgbClr val="EFDE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5527">
            <a:off x="5359529" y="1251523"/>
            <a:ext cx="4137792" cy="4084332"/>
          </a:xfrm>
          <a:custGeom>
            <a:avLst/>
            <a:gdLst>
              <a:gd name="connsiteX0" fmla="*/ 4576764 w 4576764"/>
              <a:gd name="connsiteY0" fmla="*/ 0 h 4740925"/>
              <a:gd name="connsiteX1" fmla="*/ 4576764 w 4576764"/>
              <a:gd name="connsiteY1" fmla="*/ 4740925 h 4740925"/>
              <a:gd name="connsiteX2" fmla="*/ 0 w 4576764"/>
              <a:gd name="connsiteY2" fmla="*/ 4740925 h 4740925"/>
              <a:gd name="connsiteX3" fmla="*/ 0 w 4576764"/>
              <a:gd name="connsiteY3" fmla="*/ 4582748 h 4740925"/>
              <a:gd name="connsiteX4" fmla="*/ 406947 w 4576764"/>
              <a:gd name="connsiteY4" fmla="*/ 0 h 4740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764" h="4740925">
                <a:moveTo>
                  <a:pt x="4576764" y="0"/>
                </a:moveTo>
                <a:lnTo>
                  <a:pt x="4576764" y="4740925"/>
                </a:lnTo>
                <a:lnTo>
                  <a:pt x="0" y="4740925"/>
                </a:lnTo>
                <a:lnTo>
                  <a:pt x="0" y="4582748"/>
                </a:lnTo>
                <a:lnTo>
                  <a:pt x="406947" y="0"/>
                </a:lnTo>
                <a:close/>
              </a:path>
            </a:pathLst>
          </a:custGeom>
          <a:effectLst/>
        </p:spPr>
      </p:pic>
      <p:sp>
        <p:nvSpPr>
          <p:cNvPr id="6" name="Rectangle 9"/>
          <p:cNvSpPr/>
          <p:nvPr/>
        </p:nvSpPr>
        <p:spPr>
          <a:xfrm>
            <a:off x="50718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Freeform 12"/>
          <p:cNvSpPr/>
          <p:nvPr/>
        </p:nvSpPr>
        <p:spPr>
          <a:xfrm>
            <a:off x="5079185" y="825590"/>
            <a:ext cx="850624" cy="1701248"/>
          </a:xfrm>
          <a:custGeom>
            <a:avLst/>
            <a:gdLst>
              <a:gd name="connsiteX0" fmla="*/ 0 w 850624"/>
              <a:gd name="connsiteY0" fmla="*/ 0 h 1701248"/>
              <a:gd name="connsiteX1" fmla="*/ 850624 w 850624"/>
              <a:gd name="connsiteY1" fmla="*/ 850624 h 1701248"/>
              <a:gd name="connsiteX2" fmla="*/ 0 w 850624"/>
              <a:gd name="connsiteY2" fmla="*/ 1701248 h 1701248"/>
              <a:gd name="connsiteX3" fmla="*/ 0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0" y="0"/>
                </a:moveTo>
                <a:cubicBezTo>
                  <a:pt x="469787" y="0"/>
                  <a:pt x="850624" y="380837"/>
                  <a:pt x="850624" y="850624"/>
                </a:cubicBezTo>
                <a:cubicBezTo>
                  <a:pt x="850624" y="1320411"/>
                  <a:pt x="469787" y="1701248"/>
                  <a:pt x="0" y="1701248"/>
                </a:cubicBezTo>
                <a:lnTo>
                  <a:pt x="0" y="0"/>
                </a:lnTo>
                <a:close/>
              </a:path>
            </a:pathLst>
          </a:custGeom>
          <a:solidFill>
            <a:schemeClr val="accent4">
              <a:lumMod val="20000"/>
              <a:lumOff val="80000"/>
            </a:schemeClr>
          </a:solidFill>
          <a:ln>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937948" y="320087"/>
            <a:ext cx="2094997" cy="646331"/>
          </a:xfrm>
          <a:prstGeom prst="rect">
            <a:avLst/>
          </a:prstGeom>
          <a:noFill/>
        </p:spPr>
        <p:txBody>
          <a:bodyPr wrap="none" rtlCol="0">
            <a:spAutoFit/>
          </a:bodyPr>
          <a:lstStyle/>
          <a:p>
            <a:r>
              <a:rPr lang="en-US" b="1" dirty="0">
                <a:solidFill>
                  <a:prstClr val="black"/>
                </a:solidFill>
              </a:rPr>
              <a:t>Post-Examination</a:t>
            </a:r>
          </a:p>
          <a:p>
            <a:r>
              <a:rPr lang="en-US" dirty="0">
                <a:solidFill>
                  <a:prstClr val="black"/>
                </a:solidFill>
              </a:rPr>
              <a:t>Enhancements</a:t>
            </a:r>
          </a:p>
        </p:txBody>
      </p:sp>
      <p:sp>
        <p:nvSpPr>
          <p:cNvPr id="18" name="TextBox 17"/>
          <p:cNvSpPr txBox="1"/>
          <p:nvPr/>
        </p:nvSpPr>
        <p:spPr>
          <a:xfrm>
            <a:off x="6025957" y="973883"/>
            <a:ext cx="3580923" cy="1077218"/>
          </a:xfrm>
          <a:prstGeom prst="rect">
            <a:avLst/>
          </a:prstGeom>
          <a:noFill/>
        </p:spPr>
        <p:txBody>
          <a:bodyPr wrap="square" rtlCol="0">
            <a:spAutoFit/>
          </a:bodyPr>
          <a:lstStyle/>
          <a:p>
            <a:r>
              <a:rPr lang="en-US" sz="1400" b="1" dirty="0">
                <a:solidFill>
                  <a:prstClr val="black">
                    <a:lumMod val="75000"/>
                    <a:lumOff val="25000"/>
                  </a:prstClr>
                </a:solidFill>
              </a:rPr>
              <a:t>Enriching pending </a:t>
            </a:r>
            <a:br>
              <a:rPr lang="en-US" sz="1400" b="1" dirty="0">
                <a:solidFill>
                  <a:prstClr val="black">
                    <a:lumMod val="75000"/>
                    <a:lumOff val="25000"/>
                  </a:prstClr>
                </a:solidFill>
              </a:rPr>
            </a:br>
            <a:r>
              <a:rPr lang="en-US" sz="1400" b="1" dirty="0">
                <a:solidFill>
                  <a:prstClr val="black">
                    <a:lumMod val="75000"/>
                    <a:lumOff val="25000"/>
                  </a:prstClr>
                </a:solidFill>
              </a:rPr>
              <a:t>patent prosecution with </a:t>
            </a:r>
          </a:p>
          <a:p>
            <a:r>
              <a:rPr lang="en-US" b="1" dirty="0">
                <a:solidFill>
                  <a:srgbClr val="6B2F75"/>
                </a:solidFill>
              </a:rPr>
              <a:t>INFORMATION</a:t>
            </a:r>
            <a:r>
              <a:rPr lang="en-US" sz="1400" b="1" dirty="0">
                <a:solidFill>
                  <a:prstClr val="black">
                    <a:lumMod val="75000"/>
                    <a:lumOff val="25000"/>
                  </a:prstClr>
                </a:solidFill>
              </a:rPr>
              <a:t> </a:t>
            </a:r>
            <a:r>
              <a:rPr lang="en-US" b="1" dirty="0">
                <a:solidFill>
                  <a:srgbClr val="6B2F75"/>
                </a:solidFill>
              </a:rPr>
              <a:t>FROM </a:t>
            </a:r>
          </a:p>
          <a:p>
            <a:r>
              <a:rPr lang="en-US" b="1" dirty="0" smtClean="0">
                <a:solidFill>
                  <a:srgbClr val="6B2F75"/>
                </a:solidFill>
              </a:rPr>
              <a:t>POST GRANT </a:t>
            </a:r>
            <a:r>
              <a:rPr lang="en-US" b="1" dirty="0">
                <a:solidFill>
                  <a:srgbClr val="6B2F75"/>
                </a:solidFill>
              </a:rPr>
              <a:t>PROCEEDINGS </a:t>
            </a:r>
          </a:p>
        </p:txBody>
      </p:sp>
      <p:cxnSp>
        <p:nvCxnSpPr>
          <p:cNvPr id="24" name="Straight Connector 23"/>
          <p:cNvCxnSpPr/>
          <p:nvPr/>
        </p:nvCxnSpPr>
        <p:spPr>
          <a:xfrm>
            <a:off x="3032944" y="523983"/>
            <a:ext cx="645141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82467">
            <a:off x="704347" y="1443993"/>
            <a:ext cx="3578188" cy="3531958"/>
          </a:xfrm>
          <a:prstGeom prst="rect">
            <a:avLst/>
          </a:prstGeom>
        </p:spPr>
      </p:pic>
      <p:sp>
        <p:nvSpPr>
          <p:cNvPr id="15" name="Freeform 14"/>
          <p:cNvSpPr/>
          <p:nvPr/>
        </p:nvSpPr>
        <p:spPr>
          <a:xfrm>
            <a:off x="4228561" y="825590"/>
            <a:ext cx="850624" cy="1701248"/>
          </a:xfrm>
          <a:custGeom>
            <a:avLst/>
            <a:gdLst>
              <a:gd name="connsiteX0" fmla="*/ 850624 w 850624"/>
              <a:gd name="connsiteY0" fmla="*/ 0 h 1701248"/>
              <a:gd name="connsiteX1" fmla="*/ 850624 w 850624"/>
              <a:gd name="connsiteY1" fmla="*/ 1701248 h 1701248"/>
              <a:gd name="connsiteX2" fmla="*/ 0 w 850624"/>
              <a:gd name="connsiteY2" fmla="*/ 850624 h 1701248"/>
              <a:gd name="connsiteX3" fmla="*/ 850624 w 850624"/>
              <a:gd name="connsiteY3" fmla="*/ 0 h 1701248"/>
            </a:gdLst>
            <a:ahLst/>
            <a:cxnLst>
              <a:cxn ang="0">
                <a:pos x="connsiteX0" y="connsiteY0"/>
              </a:cxn>
              <a:cxn ang="0">
                <a:pos x="connsiteX1" y="connsiteY1"/>
              </a:cxn>
              <a:cxn ang="0">
                <a:pos x="connsiteX2" y="connsiteY2"/>
              </a:cxn>
              <a:cxn ang="0">
                <a:pos x="connsiteX3" y="connsiteY3"/>
              </a:cxn>
            </a:cxnLst>
            <a:rect l="l" t="t" r="r" b="b"/>
            <a:pathLst>
              <a:path w="850624" h="1701248">
                <a:moveTo>
                  <a:pt x="850624" y="0"/>
                </a:moveTo>
                <a:lnTo>
                  <a:pt x="850624" y="1701248"/>
                </a:lnTo>
                <a:cubicBezTo>
                  <a:pt x="380837" y="1701248"/>
                  <a:pt x="0" y="1320411"/>
                  <a:pt x="0" y="850624"/>
                </a:cubicBezTo>
                <a:cubicBezTo>
                  <a:pt x="0" y="380837"/>
                  <a:pt x="380837" y="0"/>
                  <a:pt x="850624" y="0"/>
                </a:cubicBezTo>
                <a:close/>
              </a:path>
            </a:pathLst>
          </a:cu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4168284" y="1491548"/>
            <a:ext cx="1718034" cy="338554"/>
          </a:xfrm>
          <a:prstGeom prst="rect">
            <a:avLst/>
          </a:prstGeom>
          <a:noFill/>
          <a:ln>
            <a:noFill/>
          </a:ln>
        </p:spPr>
        <p:txBody>
          <a:bodyPr wrap="none" rtlCol="0">
            <a:spAutoFit/>
          </a:bodyPr>
          <a:lstStyle/>
          <a:p>
            <a:r>
              <a:rPr lang="en-US" sz="1600" b="1" dirty="0">
                <a:solidFill>
                  <a:prstClr val="white"/>
                </a:solidFill>
              </a:rPr>
              <a:t>BEFORE</a:t>
            </a:r>
            <a:r>
              <a:rPr lang="en-US" sz="1600" b="1" dirty="0">
                <a:ln>
                  <a:solidFill>
                    <a:prstClr val="white">
                      <a:lumMod val="50000"/>
                    </a:prstClr>
                  </a:solidFill>
                </a:ln>
                <a:solidFill>
                  <a:prstClr val="white"/>
                </a:solidFill>
              </a:rPr>
              <a:t>   </a:t>
            </a:r>
            <a:r>
              <a:rPr lang="en-US" sz="1600" b="1" dirty="0">
                <a:solidFill>
                  <a:srgbClr val="6B2F75"/>
                </a:solidFill>
              </a:rPr>
              <a:t>AFTER</a:t>
            </a:r>
          </a:p>
        </p:txBody>
      </p:sp>
    </p:spTree>
    <p:extLst>
      <p:ext uri="{BB962C8B-B14F-4D97-AF65-F5344CB8AC3E}">
        <p14:creationId xmlns:p14="http://schemas.microsoft.com/office/powerpoint/2010/main" val="5531937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DA454B-C859-4892-B9FA-68B588C9F547}" type="slidenum">
              <a:rPr lang="en-US" smtClean="0"/>
              <a:t>90</a:t>
            </a:fld>
            <a:endParaRPr lang="en-US" dirty="0"/>
          </a:p>
        </p:txBody>
      </p:sp>
      <p:sp>
        <p:nvSpPr>
          <p:cNvPr id="4" name="Title 3"/>
          <p:cNvSpPr>
            <a:spLocks noGrp="1"/>
          </p:cNvSpPr>
          <p:nvPr>
            <p:ph type="title"/>
          </p:nvPr>
        </p:nvSpPr>
        <p:spPr>
          <a:xfrm>
            <a:off x="508000" y="378022"/>
            <a:ext cx="8017021" cy="1281966"/>
          </a:xfrm>
        </p:spPr>
        <p:txBody>
          <a:bodyPr>
            <a:normAutofit fontScale="90000"/>
          </a:bodyPr>
          <a:lstStyle/>
          <a:p>
            <a:r>
              <a:rPr lang="en-US" dirty="0" smtClean="0"/>
              <a:t>Post Grant Outcomes: </a:t>
            </a:r>
            <a:br>
              <a:rPr lang="en-US" dirty="0" smtClean="0"/>
            </a:br>
            <a:r>
              <a:rPr lang="en-US" dirty="0" smtClean="0"/>
              <a:t>Next Steps</a:t>
            </a:r>
            <a:endParaRPr lang="en-US" dirty="0"/>
          </a:p>
        </p:txBody>
      </p:sp>
      <p:sp>
        <p:nvSpPr>
          <p:cNvPr id="2" name="Content Placeholder 1"/>
          <p:cNvSpPr>
            <a:spLocks noGrp="1"/>
          </p:cNvSpPr>
          <p:nvPr>
            <p:ph idx="1"/>
          </p:nvPr>
        </p:nvSpPr>
        <p:spPr>
          <a:xfrm>
            <a:off x="508000" y="1990578"/>
            <a:ext cx="9144000" cy="2804996"/>
          </a:xfrm>
        </p:spPr>
        <p:txBody>
          <a:bodyPr>
            <a:normAutofit/>
          </a:bodyPr>
          <a:lstStyle/>
          <a:p>
            <a:r>
              <a:rPr lang="en-US" sz="3333" dirty="0"/>
              <a:t>Pilot </a:t>
            </a:r>
            <a:r>
              <a:rPr lang="en-US" sz="3333" dirty="0" smtClean="0"/>
              <a:t>Launches April FY16</a:t>
            </a:r>
            <a:endParaRPr lang="en-US" sz="3333" dirty="0"/>
          </a:p>
          <a:p>
            <a:endParaRPr lang="en-US" sz="1333" dirty="0"/>
          </a:p>
          <a:p>
            <a:r>
              <a:rPr lang="en-US" sz="3333" dirty="0"/>
              <a:t>Send your feedback to: </a:t>
            </a:r>
            <a:r>
              <a:rPr lang="en-US" sz="3000" dirty="0">
                <a:hlinkClick r:id="rId3"/>
              </a:rPr>
              <a:t>WorldClassPatentQuality@uspto.gov</a:t>
            </a:r>
            <a:endParaRPr lang="en-US" sz="3000" dirty="0"/>
          </a:p>
        </p:txBody>
      </p:sp>
    </p:spTree>
    <p:extLst>
      <p:ext uri="{BB962C8B-B14F-4D97-AF65-F5344CB8AC3E}">
        <p14:creationId xmlns:p14="http://schemas.microsoft.com/office/powerpoint/2010/main" val="12316531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77211"/>
            <a:ext cx="6477000" cy="778688"/>
          </a:xfrm>
        </p:spPr>
        <p:txBody>
          <a:bodyPr>
            <a:noAutofit/>
          </a:bodyPr>
          <a:lstStyle/>
          <a:p>
            <a:r>
              <a:rPr lang="en-US" sz="3333" dirty="0"/>
              <a:t>Quality Enhancing Programs</a:t>
            </a:r>
            <a:endParaRPr lang="en-US" sz="3167" dirty="0">
              <a:solidFill>
                <a:srgbClr val="164469"/>
              </a:solidFill>
            </a:endParaRPr>
          </a:p>
        </p:txBody>
      </p:sp>
      <p:sp>
        <p:nvSpPr>
          <p:cNvPr id="6" name="Subtitle 5"/>
          <p:cNvSpPr>
            <a:spLocks noGrp="1"/>
          </p:cNvSpPr>
          <p:nvPr>
            <p:ph type="subTitle" idx="1"/>
          </p:nvPr>
        </p:nvSpPr>
        <p:spPr>
          <a:xfrm>
            <a:off x="1841500" y="2055898"/>
            <a:ext cx="7048500" cy="1833930"/>
          </a:xfrm>
        </p:spPr>
        <p:txBody>
          <a:bodyPr>
            <a:noAutofit/>
          </a:bodyPr>
          <a:lstStyle/>
          <a:p>
            <a:pPr marL="476231" indent="-476231">
              <a:buFont typeface="+mj-lt"/>
              <a:buAutoNum type="romanUcPeriod"/>
            </a:pPr>
            <a:r>
              <a:rPr lang="en-US" sz="2500" dirty="0">
                <a:solidFill>
                  <a:schemeClr val="bg1">
                    <a:lumMod val="65000"/>
                  </a:schemeClr>
                </a:solidFill>
              </a:rPr>
              <a:t>Search &amp; Training Enhancements</a:t>
            </a:r>
          </a:p>
          <a:p>
            <a:pPr marL="476231" indent="-476231">
              <a:buFont typeface="+mj-lt"/>
              <a:buAutoNum type="romanUcPeriod"/>
            </a:pPr>
            <a:r>
              <a:rPr lang="en-US" sz="2500" dirty="0">
                <a:solidFill>
                  <a:schemeClr val="bg1">
                    <a:lumMod val="65000"/>
                  </a:schemeClr>
                </a:solidFill>
              </a:rPr>
              <a:t>Prosecution Enhancements</a:t>
            </a:r>
          </a:p>
          <a:p>
            <a:pPr marL="476231" indent="-476231">
              <a:buFont typeface="+mj-lt"/>
              <a:buAutoNum type="romanUcPeriod"/>
            </a:pPr>
            <a:r>
              <a:rPr lang="en-US" sz="2500" dirty="0">
                <a:solidFill>
                  <a:schemeClr val="bg1">
                    <a:lumMod val="65000"/>
                  </a:schemeClr>
                </a:solidFill>
              </a:rPr>
              <a:t>Post-Examination Enhancements</a:t>
            </a:r>
          </a:p>
          <a:p>
            <a:pPr marL="476231" indent="-476231">
              <a:buFont typeface="+mj-lt"/>
              <a:buAutoNum type="romanUcPeriod"/>
            </a:pPr>
            <a:r>
              <a:rPr lang="en-US" sz="2833" b="1" dirty="0">
                <a:solidFill>
                  <a:srgbClr val="164469"/>
                </a:solidFill>
              </a:rPr>
              <a:t>Improving Evaluation of Examination</a:t>
            </a:r>
            <a:endParaRPr lang="en-US" sz="2833"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16" y="935033"/>
            <a:ext cx="1463043" cy="1463043"/>
          </a:xfrm>
          <a:prstGeom prst="rect">
            <a:avLst/>
          </a:prstGeom>
        </p:spPr>
      </p:pic>
    </p:spTree>
    <p:extLst>
      <p:ext uri="{BB962C8B-B14F-4D97-AF65-F5344CB8AC3E}">
        <p14:creationId xmlns:p14="http://schemas.microsoft.com/office/powerpoint/2010/main" val="41810152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277211"/>
            <a:ext cx="7048500" cy="1540268"/>
          </a:xfrm>
        </p:spPr>
        <p:txBody>
          <a:bodyPr>
            <a:noAutofit/>
          </a:bodyPr>
          <a:lstStyle/>
          <a:p>
            <a:r>
              <a:rPr lang="en-US" sz="3333" dirty="0"/>
              <a:t>Quality Enhancing Programs:</a:t>
            </a:r>
            <a:br>
              <a:rPr lang="en-US" sz="3333" dirty="0"/>
            </a:br>
            <a:r>
              <a:rPr lang="en-US" sz="3333" dirty="0" smtClean="0">
                <a:solidFill>
                  <a:srgbClr val="164469"/>
                </a:solidFill>
              </a:rPr>
              <a:t>IV. Improving </a:t>
            </a:r>
            <a:r>
              <a:rPr lang="en-US" sz="3333" dirty="0">
                <a:solidFill>
                  <a:srgbClr val="164469"/>
                </a:solidFill>
              </a:rPr>
              <a:t>Evaluation of Examination</a:t>
            </a:r>
            <a:endParaRPr lang="en-US" sz="3167" dirty="0">
              <a:solidFill>
                <a:srgbClr val="164469"/>
              </a:solidFill>
            </a:endParaRPr>
          </a:p>
        </p:txBody>
      </p:sp>
      <p:sp>
        <p:nvSpPr>
          <p:cNvPr id="6" name="Subtitle 5"/>
          <p:cNvSpPr>
            <a:spLocks noGrp="1"/>
          </p:cNvSpPr>
          <p:nvPr>
            <p:ph type="subTitle" idx="1"/>
          </p:nvPr>
        </p:nvSpPr>
        <p:spPr>
          <a:xfrm>
            <a:off x="1841500" y="3115728"/>
            <a:ext cx="6849996" cy="1907785"/>
          </a:xfrm>
        </p:spPr>
        <p:txBody>
          <a:bodyPr>
            <a:noAutofit/>
          </a:bodyPr>
          <a:lstStyle/>
          <a:p>
            <a:r>
              <a:rPr lang="en-US" sz="2167" b="1" dirty="0" smtClean="0">
                <a:solidFill>
                  <a:schemeClr val="tx1"/>
                </a:solidFill>
              </a:rPr>
              <a:t>Brian </a:t>
            </a:r>
            <a:r>
              <a:rPr lang="en-US" sz="2167" b="1" dirty="0">
                <a:solidFill>
                  <a:schemeClr val="tx1"/>
                </a:solidFill>
              </a:rPr>
              <a:t>Hanlon, </a:t>
            </a:r>
            <a:r>
              <a:rPr lang="en-US" sz="2167" dirty="0">
                <a:solidFill>
                  <a:schemeClr val="tx1"/>
                </a:solidFill>
              </a:rPr>
              <a:t>Director of the Office of Patent Legal Administration (OPLA</a:t>
            </a:r>
            <a:r>
              <a:rPr lang="en-US" sz="2167" dirty="0" smtClean="0">
                <a:solidFill>
                  <a:schemeClr val="tx1"/>
                </a:solidFill>
              </a:rPr>
              <a:t>)</a:t>
            </a:r>
            <a:endParaRPr lang="en-US" sz="2167"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16" y="935033"/>
            <a:ext cx="1463043" cy="1463043"/>
          </a:xfrm>
          <a:prstGeom prst="rect">
            <a:avLst/>
          </a:prstGeom>
        </p:spPr>
      </p:pic>
    </p:spTree>
    <p:extLst>
      <p:ext uri="{BB962C8B-B14F-4D97-AF65-F5344CB8AC3E}">
        <p14:creationId xmlns:p14="http://schemas.microsoft.com/office/powerpoint/2010/main" val="10210440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001" y="378022"/>
            <a:ext cx="8031088" cy="884058"/>
          </a:xfrm>
        </p:spPr>
        <p:txBody>
          <a:bodyPr>
            <a:normAutofit fontScale="90000"/>
          </a:bodyPr>
          <a:lstStyle/>
          <a:p>
            <a:r>
              <a:rPr lang="en-US" dirty="0" smtClean="0"/>
              <a:t>Improving Evaluation of Examination</a:t>
            </a:r>
            <a:endParaRPr lang="en-US" dirty="0"/>
          </a:p>
        </p:txBody>
      </p:sp>
      <p:sp>
        <p:nvSpPr>
          <p:cNvPr id="6" name="Content Placeholder 5"/>
          <p:cNvSpPr>
            <a:spLocks noGrp="1"/>
          </p:cNvSpPr>
          <p:nvPr>
            <p:ph idx="1"/>
          </p:nvPr>
        </p:nvSpPr>
        <p:spPr>
          <a:xfrm>
            <a:off x="933669" y="1934308"/>
            <a:ext cx="8323580" cy="2861266"/>
          </a:xfrm>
        </p:spPr>
        <p:txBody>
          <a:bodyPr>
            <a:normAutofit/>
          </a:bodyPr>
          <a:lstStyle/>
          <a:p>
            <a:pPr>
              <a:buFont typeface="Wingdings" panose="05000000000000000000" pitchFamily="2" charset="2"/>
              <a:buChar char="v"/>
            </a:pPr>
            <a:r>
              <a:rPr lang="en-US" dirty="0"/>
              <a:t>Quality Metrics</a:t>
            </a:r>
          </a:p>
          <a:p>
            <a:pPr>
              <a:buFont typeface="Wingdings" panose="05000000000000000000" pitchFamily="2" charset="2"/>
              <a:buChar char="v"/>
            </a:pPr>
            <a:r>
              <a:rPr lang="en-US" dirty="0"/>
              <a:t>Clarity and Correctness Data Capture – utilizes a </a:t>
            </a:r>
            <a:r>
              <a:rPr lang="en-US" dirty="0" smtClean="0"/>
              <a:t>Master Review Form </a:t>
            </a:r>
            <a:r>
              <a:rPr lang="en-US" dirty="0"/>
              <a:t>(MRF</a:t>
            </a:r>
            <a:r>
              <a:rPr lang="en-US" dirty="0" smtClean="0"/>
              <a:t>)</a:t>
            </a:r>
          </a:p>
          <a:p>
            <a:pPr marL="457200" indent="-457200">
              <a:buFont typeface="Wingdings" panose="05000000000000000000" pitchFamily="2" charset="2"/>
              <a:buChar char="v"/>
            </a:pPr>
            <a:r>
              <a:rPr lang="en-US" dirty="0" smtClean="0"/>
              <a:t>Topic </a:t>
            </a:r>
            <a:r>
              <a:rPr lang="en-US" dirty="0"/>
              <a:t>Submission for Case Studies</a:t>
            </a:r>
          </a:p>
          <a:p>
            <a:pPr marL="457200" indent="-457200">
              <a:buFont typeface="Wingdings" panose="05000000000000000000" pitchFamily="2" charset="2"/>
              <a:buChar char="v"/>
            </a:pPr>
            <a:r>
              <a:rPr lang="en-US" dirty="0"/>
              <a:t>Big </a:t>
            </a:r>
            <a:r>
              <a:rPr lang="en-US" dirty="0" smtClean="0"/>
              <a:t>Data - Open Data</a:t>
            </a:r>
          </a:p>
          <a:p>
            <a:pPr>
              <a:buFont typeface="Wingdings" panose="05000000000000000000" pitchFamily="2" charset="2"/>
              <a:buChar char="v"/>
            </a:pPr>
            <a:endParaRPr lang="en-US" dirty="0"/>
          </a:p>
        </p:txBody>
      </p:sp>
      <p:sp>
        <p:nvSpPr>
          <p:cNvPr id="4" name="Slide Number Placeholder 3"/>
          <p:cNvSpPr>
            <a:spLocks noGrp="1"/>
          </p:cNvSpPr>
          <p:nvPr>
            <p:ph type="sldNum" sz="quarter" idx="12"/>
          </p:nvPr>
        </p:nvSpPr>
        <p:spPr/>
        <p:txBody>
          <a:bodyPr/>
          <a:lstStyle/>
          <a:p>
            <a:fld id="{FD0CF2A8-0F06-0B4F-A023-17698AFBF42D}" type="slidenum">
              <a:rPr lang="en-US" smtClean="0"/>
              <a:pPr/>
              <a:t>93</a:t>
            </a:fld>
            <a:endParaRPr lang="en-US" dirty="0"/>
          </a:p>
        </p:txBody>
      </p:sp>
    </p:spTree>
    <p:extLst>
      <p:ext uri="{BB962C8B-B14F-4D97-AF65-F5344CB8AC3E}">
        <p14:creationId xmlns:p14="http://schemas.microsoft.com/office/powerpoint/2010/main" val="39418646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18930" y="4253025"/>
            <a:ext cx="1017094" cy="99237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4" name="Title 3"/>
          <p:cNvSpPr>
            <a:spLocks noGrp="1"/>
          </p:cNvSpPr>
          <p:nvPr>
            <p:ph type="title"/>
          </p:nvPr>
        </p:nvSpPr>
        <p:spPr>
          <a:xfrm>
            <a:off x="508000" y="378021"/>
            <a:ext cx="8123936" cy="1363517"/>
          </a:xfrm>
        </p:spPr>
        <p:txBody>
          <a:bodyPr>
            <a:noAutofit/>
          </a:bodyPr>
          <a:lstStyle/>
          <a:p>
            <a:r>
              <a:rPr lang="en-US" sz="3800" dirty="0"/>
              <a:t>Topic Submission for Case </a:t>
            </a:r>
            <a:r>
              <a:rPr lang="en-US" sz="3800" dirty="0" smtClean="0"/>
              <a:t>Studies:  Pilot Summary</a:t>
            </a:r>
            <a:endParaRPr lang="en-US" sz="3800" dirty="0"/>
          </a:p>
        </p:txBody>
      </p:sp>
      <p:sp>
        <p:nvSpPr>
          <p:cNvPr id="5" name="Content Placeholder 4"/>
          <p:cNvSpPr>
            <a:spLocks noGrp="1"/>
          </p:cNvSpPr>
          <p:nvPr>
            <p:ph idx="1"/>
          </p:nvPr>
        </p:nvSpPr>
        <p:spPr>
          <a:xfrm>
            <a:off x="508000" y="1903359"/>
            <a:ext cx="8627122" cy="3451765"/>
          </a:xfrm>
        </p:spPr>
        <p:txBody>
          <a:bodyPr>
            <a:normAutofit lnSpcReduction="10000"/>
          </a:bodyPr>
          <a:lstStyle/>
          <a:p>
            <a:pPr marL="317497" indent="-317497">
              <a:buFont typeface="Arial" panose="020B0604020202020204" pitchFamily="34" charset="0"/>
              <a:buChar char="•"/>
            </a:pPr>
            <a:r>
              <a:rPr lang="en-US" dirty="0" smtClean="0">
                <a:cs typeface="Arial" panose="020B0604020202020204" pitchFamily="34" charset="0"/>
              </a:rPr>
              <a:t>Federal </a:t>
            </a:r>
            <a:r>
              <a:rPr lang="en-US" dirty="0">
                <a:cs typeface="Arial" panose="020B0604020202020204" pitchFamily="34" charset="0"/>
              </a:rPr>
              <a:t>Register </a:t>
            </a:r>
            <a:r>
              <a:rPr lang="en-US" dirty="0" smtClean="0">
                <a:cs typeface="Arial" panose="020B0604020202020204" pitchFamily="34" charset="0"/>
              </a:rPr>
              <a:t>Notice </a:t>
            </a:r>
            <a:r>
              <a:rPr lang="en-US" dirty="0">
                <a:cs typeface="Arial" panose="020B0604020202020204" pitchFamily="34" charset="0"/>
              </a:rPr>
              <a:t>initiated the program </a:t>
            </a:r>
            <a:r>
              <a:rPr lang="en-US" dirty="0" smtClean="0">
                <a:cs typeface="Arial" panose="020B0604020202020204" pitchFamily="34" charset="0"/>
              </a:rPr>
              <a:t>on December </a:t>
            </a:r>
            <a:r>
              <a:rPr lang="en-US" dirty="0">
                <a:cs typeface="Arial" panose="020B0604020202020204" pitchFamily="34" charset="0"/>
              </a:rPr>
              <a:t>21, 2015</a:t>
            </a:r>
          </a:p>
          <a:p>
            <a:endParaRPr lang="en-US" sz="1000" dirty="0">
              <a:cs typeface="Arial" panose="020B0604020202020204" pitchFamily="34" charset="0"/>
            </a:endParaRPr>
          </a:p>
          <a:p>
            <a:pPr marL="317497" indent="-317497">
              <a:buFont typeface="Arial" panose="020B0604020202020204" pitchFamily="34" charset="0"/>
              <a:buChar char="•"/>
            </a:pPr>
            <a:r>
              <a:rPr lang="en-US" dirty="0">
                <a:cs typeface="Arial" panose="020B0604020202020204" pitchFamily="34" charset="0"/>
              </a:rPr>
              <a:t>Submissions </a:t>
            </a:r>
            <a:r>
              <a:rPr lang="en-US" dirty="0" smtClean="0">
                <a:cs typeface="Arial" panose="020B0604020202020204" pitchFamily="34" charset="0"/>
              </a:rPr>
              <a:t>were accepted through February </a:t>
            </a:r>
            <a:r>
              <a:rPr lang="en-US" dirty="0">
                <a:cs typeface="Arial" panose="020B0604020202020204" pitchFamily="34" charset="0"/>
              </a:rPr>
              <a:t>12, </a:t>
            </a:r>
            <a:r>
              <a:rPr lang="en-US" dirty="0" smtClean="0">
                <a:cs typeface="Arial" panose="020B0604020202020204" pitchFamily="34" charset="0"/>
              </a:rPr>
              <a:t>2016</a:t>
            </a:r>
          </a:p>
          <a:p>
            <a:pPr marL="317497" indent="-317497">
              <a:buFont typeface="Arial" panose="020B0604020202020204" pitchFamily="34" charset="0"/>
              <a:buChar char="•"/>
            </a:pPr>
            <a:endParaRPr lang="en-US" sz="1100" dirty="0" smtClean="0">
              <a:cs typeface="Arial" panose="020B0604020202020204" pitchFamily="34" charset="0"/>
            </a:endParaRPr>
          </a:p>
          <a:p>
            <a:r>
              <a:rPr lang="en-US" dirty="0" smtClean="0">
                <a:cs typeface="Arial" panose="020B0604020202020204" pitchFamily="34" charset="0"/>
              </a:rPr>
              <a:t>USPTO invited </a:t>
            </a:r>
            <a:r>
              <a:rPr lang="en-US" dirty="0">
                <a:cs typeface="Arial" panose="020B0604020202020204" pitchFamily="34" charset="0"/>
              </a:rPr>
              <a:t>stakeholders to submit patent quality-related topics </a:t>
            </a:r>
            <a:r>
              <a:rPr lang="en-US" dirty="0" smtClean="0">
                <a:cs typeface="Arial" panose="020B0604020202020204" pitchFamily="34" charset="0"/>
              </a:rPr>
              <a:t>for study</a:t>
            </a:r>
            <a:endParaRPr lang="en-US" sz="1800" dirty="0">
              <a:cs typeface="Arial" panose="020B0604020202020204" pitchFamily="34" charset="0"/>
            </a:endParaRPr>
          </a:p>
          <a:p>
            <a:endParaRPr lang="en-US" sz="1100" dirty="0">
              <a:cs typeface="Arial" panose="020B0604020202020204" pitchFamily="34" charset="0"/>
            </a:endParaRPr>
          </a:p>
          <a:p>
            <a:pPr marL="317497" indent="-317497">
              <a:buFont typeface="Arial" panose="020B0604020202020204" pitchFamily="34" charset="0"/>
              <a:buChar char="•"/>
            </a:pPr>
            <a:endParaRPr lang="en-US" dirty="0">
              <a:cs typeface="Arial" panose="020B0604020202020204" pitchFamily="34" charset="0"/>
            </a:endParaRPr>
          </a:p>
        </p:txBody>
      </p:sp>
      <p:sp>
        <p:nvSpPr>
          <p:cNvPr id="3" name="Slide Number Placeholder 2"/>
          <p:cNvSpPr>
            <a:spLocks noGrp="1"/>
          </p:cNvSpPr>
          <p:nvPr>
            <p:ph type="sldNum" sz="quarter" idx="12"/>
          </p:nvPr>
        </p:nvSpPr>
        <p:spPr/>
        <p:txBody>
          <a:bodyPr/>
          <a:lstStyle/>
          <a:p>
            <a:fld id="{92DA454B-C859-4892-B9FA-68B588C9F547}" type="slidenum">
              <a:rPr lang="en-US" smtClean="0"/>
              <a:t>94</a:t>
            </a:fld>
            <a:endParaRPr lang="en-US" dirty="0"/>
          </a:p>
        </p:txBody>
      </p:sp>
    </p:spTree>
    <p:extLst>
      <p:ext uri="{BB962C8B-B14F-4D97-AF65-F5344CB8AC3E}">
        <p14:creationId xmlns:p14="http://schemas.microsoft.com/office/powerpoint/2010/main" val="20441795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What is a Case Study?</a:t>
            </a:r>
            <a:endParaRPr lang="en-US" dirty="0"/>
          </a:p>
        </p:txBody>
      </p:sp>
      <p:sp>
        <p:nvSpPr>
          <p:cNvPr id="5" name="Content Placeholder 4"/>
          <p:cNvSpPr>
            <a:spLocks noGrp="1"/>
          </p:cNvSpPr>
          <p:nvPr>
            <p:ph idx="1"/>
          </p:nvPr>
        </p:nvSpPr>
        <p:spPr>
          <a:xfrm>
            <a:off x="1138091" y="1753131"/>
            <a:ext cx="7721600" cy="3347989"/>
          </a:xfrm>
        </p:spPr>
        <p:txBody>
          <a:bodyPr>
            <a:noAutofit/>
          </a:bodyPr>
          <a:lstStyle/>
          <a:p>
            <a:pPr>
              <a:spcBef>
                <a:spcPts val="0"/>
              </a:spcBef>
              <a:buFont typeface="Arial" panose="020B0604020202020204" pitchFamily="34" charset="0"/>
              <a:buChar char="•"/>
            </a:pPr>
            <a:r>
              <a:rPr lang="en-US" sz="2600" dirty="0">
                <a:latin typeface="+mn-lt"/>
                <a:ea typeface="Segoe UI" panose="020B0502040204020203" pitchFamily="34" charset="0"/>
                <a:cs typeface="Arial" panose="020B0604020202020204" pitchFamily="34" charset="0"/>
              </a:rPr>
              <a:t>Review of a </a:t>
            </a:r>
            <a:r>
              <a:rPr lang="en-US" sz="2600" dirty="0" smtClean="0">
                <a:latin typeface="+mn-lt"/>
                <a:ea typeface="Segoe UI" panose="020B0502040204020203" pitchFamily="34" charset="0"/>
                <a:cs typeface="Arial" panose="020B0604020202020204" pitchFamily="34" charset="0"/>
              </a:rPr>
              <a:t>single, </a:t>
            </a:r>
            <a:r>
              <a:rPr lang="en-US" sz="2600" dirty="0">
                <a:latin typeface="+mn-lt"/>
                <a:ea typeface="Segoe UI" panose="020B0502040204020203" pitchFamily="34" charset="0"/>
                <a:cs typeface="Arial" panose="020B0604020202020204" pitchFamily="34" charset="0"/>
              </a:rPr>
              <a:t>quality-related </a:t>
            </a:r>
            <a:r>
              <a:rPr lang="en-US" sz="2600" dirty="0" smtClean="0">
                <a:latin typeface="+mn-lt"/>
                <a:ea typeface="Segoe UI" panose="020B0502040204020203" pitchFamily="34" charset="0"/>
                <a:cs typeface="Arial" panose="020B0604020202020204" pitchFamily="34" charset="0"/>
              </a:rPr>
              <a:t>issue</a:t>
            </a:r>
          </a:p>
          <a:p>
            <a:pPr marL="0" indent="0">
              <a:spcBef>
                <a:spcPts val="0"/>
              </a:spcBef>
              <a:buNone/>
            </a:pPr>
            <a:endParaRPr lang="en-US" sz="1800" dirty="0">
              <a:latin typeface="+mn-lt"/>
              <a:ea typeface="Segoe UI" panose="020B0502040204020203" pitchFamily="34" charset="0"/>
              <a:cs typeface="Arial" panose="020B0604020202020204" pitchFamily="34" charset="0"/>
            </a:endParaRPr>
          </a:p>
          <a:p>
            <a:pPr>
              <a:spcBef>
                <a:spcPts val="0"/>
              </a:spcBef>
              <a:buFont typeface="Arial" panose="020B0604020202020204" pitchFamily="34" charset="0"/>
              <a:buChar char="•"/>
            </a:pPr>
            <a:r>
              <a:rPr lang="en-US" sz="2600" dirty="0">
                <a:latin typeface="+mn-lt"/>
              </a:rPr>
              <a:t>Tailored to the selected </a:t>
            </a:r>
            <a:r>
              <a:rPr lang="en-US" sz="2600" dirty="0" smtClean="0">
                <a:latin typeface="+mn-lt"/>
              </a:rPr>
              <a:t>issue</a:t>
            </a:r>
          </a:p>
          <a:p>
            <a:pPr marL="0" indent="0">
              <a:spcBef>
                <a:spcPts val="0"/>
              </a:spcBef>
              <a:buNone/>
            </a:pPr>
            <a:endParaRPr lang="en-US" sz="1800" dirty="0" smtClean="0">
              <a:latin typeface="+mn-lt"/>
              <a:ea typeface="Segoe UI" panose="020B0502040204020203" pitchFamily="34" charset="0"/>
              <a:cs typeface="Arial" panose="020B0604020202020204" pitchFamily="34" charset="0"/>
            </a:endParaRPr>
          </a:p>
          <a:p>
            <a:pPr>
              <a:spcBef>
                <a:spcPts val="0"/>
              </a:spcBef>
              <a:buFont typeface="Arial" panose="020B0604020202020204" pitchFamily="34" charset="0"/>
              <a:buChar char="•"/>
            </a:pPr>
            <a:r>
              <a:rPr lang="en-US" sz="2600" dirty="0" smtClean="0">
                <a:latin typeface="+mn-lt"/>
                <a:ea typeface="Segoe UI" panose="020B0502040204020203" pitchFamily="34" charset="0"/>
                <a:cs typeface="Arial" panose="020B0604020202020204" pitchFamily="34" charset="0"/>
              </a:rPr>
              <a:t>Performed by USPTO</a:t>
            </a:r>
          </a:p>
          <a:p>
            <a:pPr lvl="1">
              <a:spcBef>
                <a:spcPts val="0"/>
              </a:spcBef>
            </a:pPr>
            <a:r>
              <a:rPr lang="en-US" sz="2600" dirty="0" smtClean="0">
                <a:latin typeface="+mn-lt"/>
                <a:cs typeface="Arial" panose="020B0604020202020204" pitchFamily="34" charset="0"/>
              </a:rPr>
              <a:t>Distinct from </a:t>
            </a:r>
            <a:r>
              <a:rPr lang="en-US" sz="2600" dirty="0">
                <a:latin typeface="+mn-lt"/>
                <a:ea typeface="Segoe UI" panose="020B0502040204020203" pitchFamily="34" charset="0"/>
                <a:cs typeface="Arial" panose="020B0604020202020204" pitchFamily="34" charset="0"/>
              </a:rPr>
              <a:t>standard reviews completed by the Office of Patent Quality Assurance (OPQA</a:t>
            </a:r>
            <a:r>
              <a:rPr lang="en-US" sz="2600" dirty="0" smtClean="0">
                <a:latin typeface="+mn-lt"/>
                <a:ea typeface="Segoe UI" panose="020B0502040204020203" pitchFamily="34" charset="0"/>
                <a:cs typeface="Arial" panose="020B0604020202020204" pitchFamily="34" charset="0"/>
              </a:rPr>
              <a:t>)</a:t>
            </a:r>
            <a:endParaRPr lang="en-US" sz="2600" dirty="0">
              <a:latin typeface="+mn-lt"/>
              <a:ea typeface="Segoe UI" panose="020B0502040204020203"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2DA454B-C859-4892-B9FA-68B588C9F547}" type="slidenum">
              <a:rPr lang="en-US" smtClean="0"/>
              <a:t>95</a:t>
            </a:fld>
            <a:endParaRPr lang="en-US" dirty="0"/>
          </a:p>
        </p:txBody>
      </p:sp>
    </p:spTree>
    <p:extLst>
      <p:ext uri="{BB962C8B-B14F-4D97-AF65-F5344CB8AC3E}">
        <p14:creationId xmlns:p14="http://schemas.microsoft.com/office/powerpoint/2010/main" val="42485045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8000" y="378022"/>
            <a:ext cx="8153679" cy="884058"/>
          </a:xfrm>
        </p:spPr>
        <p:txBody>
          <a:bodyPr>
            <a:noAutofit/>
          </a:bodyPr>
          <a:lstStyle/>
          <a:p>
            <a:r>
              <a:rPr lang="en-US" sz="3800" kern="0" dirty="0" smtClean="0">
                <a:ea typeface="Verdana" panose="020B0604030504040204" pitchFamily="34" charset="0"/>
                <a:cs typeface="Verdana" panose="020B0604030504040204" pitchFamily="34" charset="0"/>
              </a:rPr>
              <a:t>Topic Submission for Case Studies: Program Goals</a:t>
            </a:r>
            <a:endParaRPr lang="en-US" sz="3800" dirty="0"/>
          </a:p>
        </p:txBody>
      </p:sp>
      <p:sp>
        <p:nvSpPr>
          <p:cNvPr id="9" name="Content Placeholder 8"/>
          <p:cNvSpPr>
            <a:spLocks noGrp="1"/>
          </p:cNvSpPr>
          <p:nvPr>
            <p:ph idx="1"/>
          </p:nvPr>
        </p:nvSpPr>
        <p:spPr>
          <a:xfrm>
            <a:off x="508000" y="1837729"/>
            <a:ext cx="8436215" cy="3347989"/>
          </a:xfrm>
        </p:spPr>
        <p:txBody>
          <a:bodyPr>
            <a:normAutofit/>
          </a:bodyPr>
          <a:lstStyle/>
          <a:p>
            <a:pPr marL="457200" indent="-457200">
              <a:buFont typeface="Arial" panose="020B0604020202020204" pitchFamily="34" charset="0"/>
              <a:buChar char="•"/>
            </a:pPr>
            <a:r>
              <a:rPr lang="en-US" sz="2400" dirty="0">
                <a:cs typeface="Arial" panose="020B0604020202020204" pitchFamily="34" charset="0"/>
              </a:rPr>
              <a:t>Use stakeholder experience to provide USPTO with a wider range of topics to consider for a case study</a:t>
            </a:r>
          </a:p>
          <a:p>
            <a:endParaRPr lang="en-US" sz="900" b="1" dirty="0">
              <a:cs typeface="Arial" panose="020B0604020202020204" pitchFamily="34" charset="0"/>
            </a:endParaRPr>
          </a:p>
          <a:p>
            <a:pPr marL="457200" indent="-457200">
              <a:buFont typeface="Arial" panose="020B0604020202020204" pitchFamily="34" charset="0"/>
              <a:buChar char="•"/>
            </a:pPr>
            <a:r>
              <a:rPr lang="en-US" sz="2400" dirty="0">
                <a:cs typeface="Arial" panose="020B0604020202020204" pitchFamily="34" charset="0"/>
              </a:rPr>
              <a:t>Use study results to better understand and enhance quality of USPTO work products and processes </a:t>
            </a:r>
            <a:r>
              <a:rPr lang="en-US" sz="2400" dirty="0" smtClean="0">
                <a:cs typeface="Arial" panose="020B0604020202020204" pitchFamily="34" charset="0"/>
              </a:rPr>
              <a:t>to: </a:t>
            </a:r>
            <a:endParaRPr lang="en-US" sz="2400" dirty="0">
              <a:cs typeface="Arial" panose="020B0604020202020204" pitchFamily="34" charset="0"/>
            </a:endParaRPr>
          </a:p>
          <a:p>
            <a:pPr lvl="1">
              <a:spcBef>
                <a:spcPts val="1620"/>
              </a:spcBef>
            </a:pPr>
            <a:r>
              <a:rPr lang="en-US" sz="2400" dirty="0">
                <a:cs typeface="Arial" panose="020B0604020202020204" pitchFamily="34" charset="0"/>
              </a:rPr>
              <a:t>Identify quality issues and examples of examination best practices</a:t>
            </a:r>
          </a:p>
          <a:p>
            <a:pPr lvl="1">
              <a:spcBef>
                <a:spcPts val="1620"/>
              </a:spcBef>
            </a:pPr>
            <a:r>
              <a:rPr lang="en-US" sz="2400" dirty="0">
                <a:cs typeface="Arial" panose="020B0604020202020204" pitchFamily="34" charset="0"/>
              </a:rPr>
              <a:t>Reveal areas where further training may be needed</a:t>
            </a:r>
          </a:p>
        </p:txBody>
      </p:sp>
      <p:sp>
        <p:nvSpPr>
          <p:cNvPr id="2" name="Slide Number Placeholder 1"/>
          <p:cNvSpPr>
            <a:spLocks noGrp="1"/>
          </p:cNvSpPr>
          <p:nvPr>
            <p:ph type="sldNum" sz="quarter" idx="12"/>
          </p:nvPr>
        </p:nvSpPr>
        <p:spPr/>
        <p:txBody>
          <a:bodyPr/>
          <a:lstStyle/>
          <a:p>
            <a:fld id="{92DA454B-C859-4892-B9FA-68B588C9F547}" type="slidenum">
              <a:rPr lang="en-US" smtClean="0"/>
              <a:t>96</a:t>
            </a:fld>
            <a:endParaRPr lang="en-US" dirty="0"/>
          </a:p>
        </p:txBody>
      </p:sp>
    </p:spTree>
    <p:extLst>
      <p:ext uri="{BB962C8B-B14F-4D97-AF65-F5344CB8AC3E}">
        <p14:creationId xmlns:p14="http://schemas.microsoft.com/office/powerpoint/2010/main" val="271036966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prstClr val="black"/>
                </a:solidFill>
              </a:rPr>
              <a:t>Topics Selected for Case Study</a:t>
            </a:r>
            <a:endParaRPr lang="en-US" sz="4000" dirty="0"/>
          </a:p>
        </p:txBody>
      </p:sp>
      <p:sp>
        <p:nvSpPr>
          <p:cNvPr id="5" name="Content Placeholder 4"/>
          <p:cNvSpPr>
            <a:spLocks noGrp="1"/>
          </p:cNvSpPr>
          <p:nvPr>
            <p:ph idx="1"/>
          </p:nvPr>
        </p:nvSpPr>
        <p:spPr>
          <a:xfrm>
            <a:off x="508001" y="1639609"/>
            <a:ext cx="9144000" cy="4075391"/>
          </a:xfrm>
        </p:spPr>
        <p:txBody>
          <a:bodyPr>
            <a:normAutofit fontScale="55000" lnSpcReduction="20000"/>
          </a:bodyPr>
          <a:lstStyle/>
          <a:p>
            <a:pPr marL="514350" indent="-514350">
              <a:spcBef>
                <a:spcPts val="0"/>
              </a:spcBef>
              <a:spcAft>
                <a:spcPts val="1800"/>
              </a:spcAft>
              <a:buFont typeface="+mj-lt"/>
              <a:buAutoNum type="arabicPeriod"/>
            </a:pPr>
            <a:r>
              <a:rPr lang="en-US" sz="3600" dirty="0">
                <a:latin typeface="Segoe UI" panose="020B0502040204020203" pitchFamily="34" charset="0"/>
                <a:ea typeface="Segoe UI" panose="020B0502040204020203" pitchFamily="34" charset="0"/>
                <a:cs typeface="Segoe UI" panose="020B0502040204020203" pitchFamily="34" charset="0"/>
              </a:rPr>
              <a:t>Compliance of rejections with 35 </a:t>
            </a:r>
            <a:r>
              <a:rPr lang="en-US" sz="3600" dirty="0" smtClean="0">
                <a:latin typeface="Segoe UI" panose="020B0502040204020203" pitchFamily="34" charset="0"/>
                <a:ea typeface="Segoe UI" panose="020B0502040204020203" pitchFamily="34" charset="0"/>
                <a:cs typeface="Segoe UI" panose="020B0502040204020203" pitchFamily="34" charset="0"/>
              </a:rPr>
              <a:t>U.S.C. </a:t>
            </a:r>
            <a:r>
              <a:rPr lang="en-US" sz="3600" dirty="0">
                <a:latin typeface="Segoe UI" panose="020B0502040204020203" pitchFamily="34" charset="0"/>
                <a:ea typeface="Segoe UI" panose="020B0502040204020203" pitchFamily="34" charset="0"/>
                <a:cs typeface="Segoe UI" panose="020B0502040204020203" pitchFamily="34" charset="0"/>
              </a:rPr>
              <a:t>101 Official Guidance</a:t>
            </a:r>
          </a:p>
          <a:p>
            <a:pPr marL="514350" indent="-514350">
              <a:spcBef>
                <a:spcPts val="0"/>
              </a:spcBef>
              <a:spcAft>
                <a:spcPts val="1800"/>
              </a:spcAft>
              <a:buFont typeface="+mj-lt"/>
              <a:buAutoNum type="arabicPeriod"/>
            </a:pPr>
            <a:r>
              <a:rPr lang="en-US" sz="3600" dirty="0">
                <a:latin typeface="Segoe UI" panose="020B0502040204020203" pitchFamily="34" charset="0"/>
                <a:ea typeface="Segoe UI" panose="020B0502040204020203" pitchFamily="34" charset="0"/>
                <a:cs typeface="Segoe UI" panose="020B0502040204020203" pitchFamily="34" charset="0"/>
              </a:rPr>
              <a:t>Consistency of application of 35 </a:t>
            </a:r>
            <a:r>
              <a:rPr lang="en-US" sz="3600" dirty="0" smtClean="0">
                <a:latin typeface="Segoe UI" panose="020B0502040204020203" pitchFamily="34" charset="0"/>
                <a:ea typeface="Segoe UI" panose="020B0502040204020203" pitchFamily="34" charset="0"/>
                <a:cs typeface="Segoe UI" panose="020B0502040204020203" pitchFamily="34" charset="0"/>
              </a:rPr>
              <a:t>U.S.C. </a:t>
            </a:r>
            <a:r>
              <a:rPr lang="en-US" sz="3600" dirty="0">
                <a:latin typeface="Segoe UI" panose="020B0502040204020203" pitchFamily="34" charset="0"/>
                <a:ea typeface="Segoe UI" panose="020B0502040204020203" pitchFamily="34" charset="0"/>
                <a:cs typeface="Segoe UI" panose="020B0502040204020203" pitchFamily="34" charset="0"/>
              </a:rPr>
              <a:t>101 across Art Units/Technology Centers</a:t>
            </a:r>
          </a:p>
          <a:p>
            <a:pPr marL="514350" indent="-514350">
              <a:spcBef>
                <a:spcPts val="0"/>
              </a:spcBef>
              <a:spcAft>
                <a:spcPts val="1800"/>
              </a:spcAft>
              <a:buFont typeface="+mj-lt"/>
              <a:buAutoNum type="arabicPeriod"/>
            </a:pPr>
            <a:r>
              <a:rPr lang="en-US" sz="3600" dirty="0">
                <a:latin typeface="Segoe UI" panose="020B0502040204020203" pitchFamily="34" charset="0"/>
                <a:ea typeface="Segoe UI" panose="020B0502040204020203" pitchFamily="34" charset="0"/>
                <a:cs typeface="Segoe UI" panose="020B0502040204020203" pitchFamily="34" charset="0"/>
              </a:rPr>
              <a:t>Use of compact prosecution when making 35 </a:t>
            </a:r>
            <a:r>
              <a:rPr lang="en-US" sz="3600" dirty="0" smtClean="0">
                <a:latin typeface="Segoe UI" panose="020B0502040204020203" pitchFamily="34" charset="0"/>
                <a:ea typeface="Segoe UI" panose="020B0502040204020203" pitchFamily="34" charset="0"/>
                <a:cs typeface="Segoe UI" panose="020B0502040204020203" pitchFamily="34" charset="0"/>
              </a:rPr>
              <a:t>U.S.C. </a:t>
            </a:r>
            <a:r>
              <a:rPr lang="en-US" sz="3600" dirty="0">
                <a:latin typeface="Segoe UI" panose="020B0502040204020203" pitchFamily="34" charset="0"/>
                <a:ea typeface="Segoe UI" panose="020B0502040204020203" pitchFamily="34" charset="0"/>
                <a:cs typeface="Segoe UI" panose="020B0502040204020203" pitchFamily="34" charset="0"/>
              </a:rPr>
              <a:t>101 rejections</a:t>
            </a:r>
          </a:p>
          <a:p>
            <a:pPr marL="514350" indent="-514350">
              <a:spcBef>
                <a:spcPts val="0"/>
              </a:spcBef>
              <a:spcAft>
                <a:spcPts val="1800"/>
              </a:spcAft>
              <a:buFont typeface="+mj-lt"/>
              <a:buAutoNum type="arabicPeriod"/>
            </a:pPr>
            <a:r>
              <a:rPr lang="en-US" sz="3600" dirty="0">
                <a:latin typeface="Segoe UI" panose="020B0502040204020203" pitchFamily="34" charset="0"/>
                <a:ea typeface="Segoe UI" panose="020B0502040204020203" pitchFamily="34" charset="0"/>
                <a:cs typeface="Segoe UI" panose="020B0502040204020203" pitchFamily="34" charset="0"/>
              </a:rPr>
              <a:t>Correctness and clarity of motivation statements in 35 </a:t>
            </a:r>
            <a:r>
              <a:rPr lang="en-US" sz="3600" dirty="0" smtClean="0">
                <a:latin typeface="Segoe UI" panose="020B0502040204020203" pitchFamily="34" charset="0"/>
                <a:ea typeface="Segoe UI" panose="020B0502040204020203" pitchFamily="34" charset="0"/>
                <a:cs typeface="Segoe UI" panose="020B0502040204020203" pitchFamily="34" charset="0"/>
              </a:rPr>
              <a:t>U.S.C. </a:t>
            </a:r>
            <a:r>
              <a:rPr lang="en-US" sz="3600" dirty="0">
                <a:latin typeface="Segoe UI" panose="020B0502040204020203" pitchFamily="34" charset="0"/>
                <a:ea typeface="Segoe UI" panose="020B0502040204020203" pitchFamily="34" charset="0"/>
                <a:cs typeface="Segoe UI" panose="020B0502040204020203" pitchFamily="34" charset="0"/>
              </a:rPr>
              <a:t>103 rejections</a:t>
            </a:r>
          </a:p>
          <a:p>
            <a:pPr marL="514350" indent="-514350">
              <a:spcBef>
                <a:spcPts val="0"/>
              </a:spcBef>
              <a:spcAft>
                <a:spcPts val="1800"/>
              </a:spcAft>
              <a:buFont typeface="+mj-lt"/>
              <a:buAutoNum type="arabicPeriod"/>
            </a:pPr>
            <a:r>
              <a:rPr lang="en-US" sz="3600" dirty="0">
                <a:latin typeface="Segoe UI" panose="020B0502040204020203" pitchFamily="34" charset="0"/>
                <a:ea typeface="Segoe UI" panose="020B0502040204020203" pitchFamily="34" charset="0"/>
                <a:cs typeface="Segoe UI" panose="020B0502040204020203" pitchFamily="34" charset="0"/>
              </a:rPr>
              <a:t>Enforcement of 35 </a:t>
            </a:r>
            <a:r>
              <a:rPr lang="en-US" sz="3600" dirty="0" smtClean="0">
                <a:latin typeface="Segoe UI" panose="020B0502040204020203" pitchFamily="34" charset="0"/>
                <a:ea typeface="Segoe UI" panose="020B0502040204020203" pitchFamily="34" charset="0"/>
                <a:cs typeface="Segoe UI" panose="020B0502040204020203" pitchFamily="34" charset="0"/>
              </a:rPr>
              <a:t>U.S.C. </a:t>
            </a:r>
            <a:r>
              <a:rPr lang="en-US" sz="3600" dirty="0">
                <a:latin typeface="Segoe UI" panose="020B0502040204020203" pitchFamily="34" charset="0"/>
                <a:ea typeface="Segoe UI" panose="020B0502040204020203" pitchFamily="34" charset="0"/>
                <a:cs typeface="Segoe UI" panose="020B0502040204020203" pitchFamily="34" charset="0"/>
              </a:rPr>
              <a:t>112(a) written description in continuing applications</a:t>
            </a:r>
          </a:p>
          <a:p>
            <a:pPr marL="514350" indent="-514350">
              <a:spcBef>
                <a:spcPts val="0"/>
              </a:spcBef>
              <a:spcAft>
                <a:spcPts val="1800"/>
              </a:spcAft>
              <a:buFont typeface="+mj-lt"/>
              <a:buAutoNum type="arabicPeriod"/>
            </a:pPr>
            <a:r>
              <a:rPr lang="en-US" sz="3600" dirty="0">
                <a:latin typeface="Segoe UI" panose="020B0502040204020203" pitchFamily="34" charset="0"/>
                <a:ea typeface="Segoe UI" panose="020B0502040204020203" pitchFamily="34" charset="0"/>
                <a:cs typeface="Segoe UI" panose="020B0502040204020203" pitchFamily="34" charset="0"/>
              </a:rPr>
              <a:t>Consistent treatment of claims after May 2014 35 </a:t>
            </a:r>
            <a:r>
              <a:rPr lang="en-US" sz="3600" dirty="0" smtClean="0">
                <a:latin typeface="Segoe UI" panose="020B0502040204020203" pitchFamily="34" charset="0"/>
                <a:ea typeface="Segoe UI" panose="020B0502040204020203" pitchFamily="34" charset="0"/>
                <a:cs typeface="Segoe UI" panose="020B0502040204020203" pitchFamily="34" charset="0"/>
              </a:rPr>
              <a:t>U.S.C. </a:t>
            </a:r>
            <a:r>
              <a:rPr lang="en-US" sz="3600" dirty="0">
                <a:latin typeface="Segoe UI" panose="020B0502040204020203" pitchFamily="34" charset="0"/>
                <a:ea typeface="Segoe UI" panose="020B0502040204020203" pitchFamily="34" charset="0"/>
                <a:cs typeface="Segoe UI" panose="020B0502040204020203" pitchFamily="34" charset="0"/>
              </a:rPr>
              <a:t>112(f) </a:t>
            </a:r>
            <a:r>
              <a:rPr lang="en-US" sz="3600" dirty="0" smtClean="0">
                <a:latin typeface="Segoe UI" panose="020B0502040204020203" pitchFamily="34" charset="0"/>
                <a:ea typeface="Segoe UI" panose="020B0502040204020203" pitchFamily="34" charset="0"/>
                <a:cs typeface="Segoe UI" panose="020B0502040204020203" pitchFamily="34" charset="0"/>
              </a:rPr>
              <a:t>training</a:t>
            </a:r>
            <a:endParaRPr lang="en-US" sz="3600" dirty="0">
              <a:latin typeface="+mn-lt"/>
              <a:ea typeface="Segoe UI" panose="020B0502040204020203" pitchFamily="34" charset="0"/>
              <a:cs typeface="Arial" panose="020B0604020202020204" pitchFamily="34" charset="0"/>
            </a:endParaRPr>
          </a:p>
          <a:p>
            <a:pPr marL="0" indent="0">
              <a:spcBef>
                <a:spcPts val="0"/>
              </a:spcBef>
              <a:spcAft>
                <a:spcPts val="1800"/>
              </a:spcAft>
              <a:buNone/>
            </a:pPr>
            <a:endParaRPr lang="en-US" sz="2800" dirty="0">
              <a:latin typeface="+mn-lt"/>
              <a:ea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7518400" y="5249926"/>
            <a:ext cx="2133600" cy="273050"/>
          </a:xfrm>
          <a:prstGeom prst="rect">
            <a:avLst/>
          </a:prstGeom>
        </p:spPr>
        <p:txBody>
          <a:bodyPr/>
          <a:lstStyle/>
          <a:p>
            <a:fld id="{92DA454B-C859-4892-B9FA-68B588C9F547}" type="slidenum">
              <a:rPr lang="en-US" smtClean="0"/>
              <a:t>97</a:t>
            </a:fld>
            <a:endParaRPr lang="en-US" dirty="0"/>
          </a:p>
        </p:txBody>
      </p:sp>
    </p:spTree>
    <p:extLst>
      <p:ext uri="{BB962C8B-B14F-4D97-AF65-F5344CB8AC3E}">
        <p14:creationId xmlns:p14="http://schemas.microsoft.com/office/powerpoint/2010/main" val="31537664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prstClr val="black"/>
                </a:solidFill>
              </a:rPr>
              <a:t>Topics Selected for Case Study</a:t>
            </a:r>
            <a:endParaRPr lang="en-US" sz="4000" dirty="0"/>
          </a:p>
        </p:txBody>
      </p:sp>
      <p:sp>
        <p:nvSpPr>
          <p:cNvPr id="5" name="Content Placeholder 4"/>
          <p:cNvSpPr>
            <a:spLocks noGrp="1"/>
          </p:cNvSpPr>
          <p:nvPr>
            <p:ph idx="1"/>
          </p:nvPr>
        </p:nvSpPr>
        <p:spPr>
          <a:xfrm>
            <a:off x="508000" y="1675644"/>
            <a:ext cx="9144000" cy="4075391"/>
          </a:xfrm>
        </p:spPr>
        <p:txBody>
          <a:bodyPr>
            <a:normAutofit fontScale="55000" lnSpcReduction="20000"/>
          </a:bodyPr>
          <a:lstStyle/>
          <a:p>
            <a:pPr marL="514350" indent="-514350">
              <a:spcBef>
                <a:spcPts val="0"/>
              </a:spcBef>
              <a:spcAft>
                <a:spcPts val="1800"/>
              </a:spcAft>
              <a:buFont typeface="+mj-lt"/>
              <a:buAutoNum type="arabicPeriod"/>
            </a:pPr>
            <a:r>
              <a:rPr lang="en-US" sz="5500" b="1" dirty="0">
                <a:latin typeface="Segoe UI" panose="020B0502040204020203" pitchFamily="34" charset="0"/>
                <a:ea typeface="Segoe UI" panose="020B0502040204020203" pitchFamily="34" charset="0"/>
                <a:cs typeface="Segoe UI" panose="020B0502040204020203" pitchFamily="34" charset="0"/>
              </a:rPr>
              <a:t>Compliance of rejections with 35 </a:t>
            </a:r>
            <a:r>
              <a:rPr lang="en-US" sz="5500" b="1" dirty="0" smtClean="0">
                <a:latin typeface="Segoe UI" panose="020B0502040204020203" pitchFamily="34" charset="0"/>
                <a:ea typeface="Segoe UI" panose="020B0502040204020203" pitchFamily="34" charset="0"/>
                <a:cs typeface="Segoe UI" panose="020B0502040204020203" pitchFamily="34" charset="0"/>
              </a:rPr>
              <a:t>U.S.C. </a:t>
            </a:r>
            <a:r>
              <a:rPr lang="en-US" sz="5500" b="1" dirty="0">
                <a:latin typeface="Segoe UI" panose="020B0502040204020203" pitchFamily="34" charset="0"/>
                <a:ea typeface="Segoe UI" panose="020B0502040204020203" pitchFamily="34" charset="0"/>
                <a:cs typeface="Segoe UI" panose="020B0502040204020203" pitchFamily="34" charset="0"/>
              </a:rPr>
              <a:t>101 Official Guidance</a:t>
            </a:r>
          </a:p>
          <a:p>
            <a:pPr marL="514350" indent="-514350">
              <a:spcBef>
                <a:spcPts val="0"/>
              </a:spcBef>
              <a:spcAft>
                <a:spcPts val="1800"/>
              </a:spcAft>
              <a:buFont typeface="+mj-lt"/>
              <a:buAutoNum type="arabicPeriod"/>
            </a:pPr>
            <a:r>
              <a:rPr lang="en-US" sz="3400" dirty="0">
                <a:latin typeface="Segoe UI" panose="020B0502040204020203" pitchFamily="34" charset="0"/>
                <a:ea typeface="Segoe UI" panose="020B0502040204020203" pitchFamily="34" charset="0"/>
                <a:cs typeface="Segoe UI" panose="020B0502040204020203" pitchFamily="34" charset="0"/>
              </a:rPr>
              <a:t>Consistency of application of 35 </a:t>
            </a:r>
            <a:r>
              <a:rPr lang="en-US" sz="3400" dirty="0" smtClean="0">
                <a:latin typeface="Segoe UI" panose="020B0502040204020203" pitchFamily="34" charset="0"/>
                <a:ea typeface="Segoe UI" panose="020B0502040204020203" pitchFamily="34" charset="0"/>
                <a:cs typeface="Segoe UI" panose="020B0502040204020203" pitchFamily="34" charset="0"/>
              </a:rPr>
              <a:t>U.S.C. </a:t>
            </a:r>
            <a:r>
              <a:rPr lang="en-US" sz="3400" dirty="0">
                <a:latin typeface="Segoe UI" panose="020B0502040204020203" pitchFamily="34" charset="0"/>
                <a:ea typeface="Segoe UI" panose="020B0502040204020203" pitchFamily="34" charset="0"/>
                <a:cs typeface="Segoe UI" panose="020B0502040204020203" pitchFamily="34" charset="0"/>
              </a:rPr>
              <a:t>101 across Art Units/Technology Centers</a:t>
            </a:r>
          </a:p>
          <a:p>
            <a:pPr marL="514350" indent="-514350">
              <a:spcBef>
                <a:spcPts val="0"/>
              </a:spcBef>
              <a:spcAft>
                <a:spcPts val="1800"/>
              </a:spcAft>
              <a:buFont typeface="+mj-lt"/>
              <a:buAutoNum type="arabicPeriod"/>
            </a:pPr>
            <a:r>
              <a:rPr lang="en-US" sz="3400" dirty="0">
                <a:latin typeface="Segoe UI" panose="020B0502040204020203" pitchFamily="34" charset="0"/>
                <a:ea typeface="Segoe UI" panose="020B0502040204020203" pitchFamily="34" charset="0"/>
                <a:cs typeface="Segoe UI" panose="020B0502040204020203" pitchFamily="34" charset="0"/>
              </a:rPr>
              <a:t>Use of compact prosecution when making 35 </a:t>
            </a:r>
            <a:r>
              <a:rPr lang="en-US" sz="3400" dirty="0" smtClean="0">
                <a:latin typeface="Segoe UI" panose="020B0502040204020203" pitchFamily="34" charset="0"/>
                <a:ea typeface="Segoe UI" panose="020B0502040204020203" pitchFamily="34" charset="0"/>
                <a:cs typeface="Segoe UI" panose="020B0502040204020203" pitchFamily="34" charset="0"/>
              </a:rPr>
              <a:t>U.S.C. </a:t>
            </a:r>
            <a:r>
              <a:rPr lang="en-US" sz="3400" dirty="0">
                <a:latin typeface="Segoe UI" panose="020B0502040204020203" pitchFamily="34" charset="0"/>
                <a:ea typeface="Segoe UI" panose="020B0502040204020203" pitchFamily="34" charset="0"/>
                <a:cs typeface="Segoe UI" panose="020B0502040204020203" pitchFamily="34" charset="0"/>
              </a:rPr>
              <a:t>101 rejections</a:t>
            </a:r>
          </a:p>
          <a:p>
            <a:pPr marL="514350" indent="-514350">
              <a:spcBef>
                <a:spcPts val="0"/>
              </a:spcBef>
              <a:spcAft>
                <a:spcPts val="1800"/>
              </a:spcAft>
              <a:buFont typeface="+mj-lt"/>
              <a:buAutoNum type="arabicPeriod"/>
            </a:pPr>
            <a:r>
              <a:rPr lang="en-US" sz="3400" dirty="0">
                <a:latin typeface="Segoe UI" panose="020B0502040204020203" pitchFamily="34" charset="0"/>
                <a:ea typeface="Segoe UI" panose="020B0502040204020203" pitchFamily="34" charset="0"/>
                <a:cs typeface="Segoe UI" panose="020B0502040204020203" pitchFamily="34" charset="0"/>
              </a:rPr>
              <a:t>Correctness and clarity of motivation statements in 35 </a:t>
            </a:r>
            <a:r>
              <a:rPr lang="en-US" sz="3400" dirty="0" smtClean="0">
                <a:latin typeface="Segoe UI" panose="020B0502040204020203" pitchFamily="34" charset="0"/>
                <a:ea typeface="Segoe UI" panose="020B0502040204020203" pitchFamily="34" charset="0"/>
                <a:cs typeface="Segoe UI" panose="020B0502040204020203" pitchFamily="34" charset="0"/>
              </a:rPr>
              <a:t>U.S.C. </a:t>
            </a:r>
            <a:r>
              <a:rPr lang="en-US" sz="3400" dirty="0">
                <a:latin typeface="Segoe UI" panose="020B0502040204020203" pitchFamily="34" charset="0"/>
                <a:ea typeface="Segoe UI" panose="020B0502040204020203" pitchFamily="34" charset="0"/>
                <a:cs typeface="Segoe UI" panose="020B0502040204020203" pitchFamily="34" charset="0"/>
              </a:rPr>
              <a:t>103 rejections</a:t>
            </a:r>
          </a:p>
          <a:p>
            <a:pPr marL="514350" indent="-514350">
              <a:spcBef>
                <a:spcPts val="0"/>
              </a:spcBef>
              <a:spcAft>
                <a:spcPts val="1800"/>
              </a:spcAft>
              <a:buFont typeface="+mj-lt"/>
              <a:buAutoNum type="arabicPeriod"/>
            </a:pPr>
            <a:r>
              <a:rPr lang="en-US" sz="3400" dirty="0">
                <a:latin typeface="Segoe UI" panose="020B0502040204020203" pitchFamily="34" charset="0"/>
                <a:ea typeface="Segoe UI" panose="020B0502040204020203" pitchFamily="34" charset="0"/>
                <a:cs typeface="Segoe UI" panose="020B0502040204020203" pitchFamily="34" charset="0"/>
              </a:rPr>
              <a:t>Enforcement of 35 </a:t>
            </a:r>
            <a:r>
              <a:rPr lang="en-US" sz="3400" dirty="0" smtClean="0">
                <a:latin typeface="Segoe UI" panose="020B0502040204020203" pitchFamily="34" charset="0"/>
                <a:ea typeface="Segoe UI" panose="020B0502040204020203" pitchFamily="34" charset="0"/>
                <a:cs typeface="Segoe UI" panose="020B0502040204020203" pitchFamily="34" charset="0"/>
              </a:rPr>
              <a:t>U.S.C. </a:t>
            </a:r>
            <a:r>
              <a:rPr lang="en-US" sz="3400" dirty="0">
                <a:latin typeface="Segoe UI" panose="020B0502040204020203" pitchFamily="34" charset="0"/>
                <a:ea typeface="Segoe UI" panose="020B0502040204020203" pitchFamily="34" charset="0"/>
                <a:cs typeface="Segoe UI" panose="020B0502040204020203" pitchFamily="34" charset="0"/>
              </a:rPr>
              <a:t>112(a) written description in continuing applications</a:t>
            </a:r>
          </a:p>
          <a:p>
            <a:pPr marL="514350" indent="-514350">
              <a:spcBef>
                <a:spcPts val="0"/>
              </a:spcBef>
              <a:spcAft>
                <a:spcPts val="1800"/>
              </a:spcAft>
              <a:buFont typeface="+mj-lt"/>
              <a:buAutoNum type="arabicPeriod"/>
            </a:pPr>
            <a:r>
              <a:rPr lang="en-US" sz="3400" dirty="0">
                <a:latin typeface="Segoe UI" panose="020B0502040204020203" pitchFamily="34" charset="0"/>
                <a:ea typeface="Segoe UI" panose="020B0502040204020203" pitchFamily="34" charset="0"/>
                <a:cs typeface="Segoe UI" panose="020B0502040204020203" pitchFamily="34" charset="0"/>
              </a:rPr>
              <a:t>Consistent treatment of claims after May 2014 35 </a:t>
            </a:r>
            <a:r>
              <a:rPr lang="en-US" sz="3400" dirty="0" smtClean="0">
                <a:latin typeface="Segoe UI" panose="020B0502040204020203" pitchFamily="34" charset="0"/>
                <a:ea typeface="Segoe UI" panose="020B0502040204020203" pitchFamily="34" charset="0"/>
                <a:cs typeface="Segoe UI" panose="020B0502040204020203" pitchFamily="34" charset="0"/>
              </a:rPr>
              <a:t>U.S.C. </a:t>
            </a:r>
            <a:r>
              <a:rPr lang="en-US" sz="3400" dirty="0">
                <a:latin typeface="Segoe UI" panose="020B0502040204020203" pitchFamily="34" charset="0"/>
                <a:ea typeface="Segoe UI" panose="020B0502040204020203" pitchFamily="34" charset="0"/>
                <a:cs typeface="Segoe UI" panose="020B0502040204020203" pitchFamily="34" charset="0"/>
              </a:rPr>
              <a:t>112(f) </a:t>
            </a:r>
            <a:r>
              <a:rPr lang="en-US" sz="3400" dirty="0" smtClean="0">
                <a:latin typeface="Segoe UI" panose="020B0502040204020203" pitchFamily="34" charset="0"/>
                <a:ea typeface="Segoe UI" panose="020B0502040204020203" pitchFamily="34" charset="0"/>
                <a:cs typeface="Segoe UI" panose="020B0502040204020203" pitchFamily="34" charset="0"/>
              </a:rPr>
              <a:t>training</a:t>
            </a:r>
            <a:endParaRPr lang="en-US" sz="3400" dirty="0">
              <a:latin typeface="+mn-lt"/>
              <a:ea typeface="Segoe UI" panose="020B0502040204020203" pitchFamily="34" charset="0"/>
              <a:cs typeface="Arial" panose="020B0604020202020204" pitchFamily="34" charset="0"/>
            </a:endParaRPr>
          </a:p>
          <a:p>
            <a:pPr marL="0" indent="0">
              <a:spcBef>
                <a:spcPts val="0"/>
              </a:spcBef>
              <a:spcAft>
                <a:spcPts val="1800"/>
              </a:spcAft>
              <a:buNone/>
            </a:pPr>
            <a:endParaRPr lang="en-US" sz="2800" dirty="0">
              <a:latin typeface="+mn-lt"/>
              <a:ea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7518400" y="5226408"/>
            <a:ext cx="2133600" cy="273050"/>
          </a:xfrm>
          <a:prstGeom prst="rect">
            <a:avLst/>
          </a:prstGeom>
        </p:spPr>
        <p:txBody>
          <a:bodyPr/>
          <a:lstStyle/>
          <a:p>
            <a:fld id="{92DA454B-C859-4892-B9FA-68B588C9F547}" type="slidenum">
              <a:rPr lang="en-US" smtClean="0"/>
              <a:t>98</a:t>
            </a:fld>
            <a:endParaRPr lang="en-US" dirty="0"/>
          </a:p>
        </p:txBody>
      </p:sp>
    </p:spTree>
    <p:extLst>
      <p:ext uri="{BB962C8B-B14F-4D97-AF65-F5344CB8AC3E}">
        <p14:creationId xmlns:p14="http://schemas.microsoft.com/office/powerpoint/2010/main" val="301541411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prstClr val="black"/>
                </a:solidFill>
              </a:rPr>
              <a:t>Topics Selected for Case Study</a:t>
            </a:r>
            <a:endParaRPr lang="en-US" sz="4000" dirty="0"/>
          </a:p>
        </p:txBody>
      </p:sp>
      <p:sp>
        <p:nvSpPr>
          <p:cNvPr id="5" name="Content Placeholder 4"/>
          <p:cNvSpPr>
            <a:spLocks noGrp="1"/>
          </p:cNvSpPr>
          <p:nvPr>
            <p:ph idx="1"/>
          </p:nvPr>
        </p:nvSpPr>
        <p:spPr>
          <a:xfrm>
            <a:off x="508001" y="1784937"/>
            <a:ext cx="9144000" cy="4075391"/>
          </a:xfrm>
        </p:spPr>
        <p:txBody>
          <a:bodyPr>
            <a:normAutofit fontScale="47500" lnSpcReduction="20000"/>
          </a:bodyPr>
          <a:lstStyle/>
          <a:p>
            <a:pPr marL="514350" indent="-514350">
              <a:spcBef>
                <a:spcPts val="0"/>
              </a:spcBef>
              <a:spcAft>
                <a:spcPts val="1800"/>
              </a:spcAft>
              <a:buFont typeface="+mj-lt"/>
              <a:buAutoNum type="arabicPeriod"/>
            </a:pPr>
            <a:r>
              <a:rPr lang="en-US" sz="4000" dirty="0">
                <a:latin typeface="Segoe UI" panose="020B0502040204020203" pitchFamily="34" charset="0"/>
                <a:ea typeface="Segoe UI" panose="020B0502040204020203" pitchFamily="34" charset="0"/>
                <a:cs typeface="Segoe UI" panose="020B0502040204020203" pitchFamily="34" charset="0"/>
              </a:rPr>
              <a:t>Compliance of rejections with 35 </a:t>
            </a:r>
            <a:r>
              <a:rPr lang="en-US" sz="4000" dirty="0" smtClean="0">
                <a:latin typeface="Segoe UI" panose="020B0502040204020203" pitchFamily="34" charset="0"/>
                <a:ea typeface="Segoe UI" panose="020B0502040204020203" pitchFamily="34" charset="0"/>
                <a:cs typeface="Segoe UI" panose="020B0502040204020203" pitchFamily="34" charset="0"/>
              </a:rPr>
              <a:t>U.S.C. </a:t>
            </a:r>
            <a:r>
              <a:rPr lang="en-US" sz="4000" dirty="0">
                <a:latin typeface="Segoe UI" panose="020B0502040204020203" pitchFamily="34" charset="0"/>
                <a:ea typeface="Segoe UI" panose="020B0502040204020203" pitchFamily="34" charset="0"/>
                <a:cs typeface="Segoe UI" panose="020B0502040204020203" pitchFamily="34" charset="0"/>
              </a:rPr>
              <a:t>101 Official Guidance</a:t>
            </a:r>
          </a:p>
          <a:p>
            <a:pPr marL="514350" indent="-514350">
              <a:spcBef>
                <a:spcPts val="0"/>
              </a:spcBef>
              <a:spcAft>
                <a:spcPts val="1800"/>
              </a:spcAft>
              <a:buFont typeface="+mj-lt"/>
              <a:buAutoNum type="arabicPeriod"/>
            </a:pPr>
            <a:r>
              <a:rPr lang="en-US" sz="5500" b="1" dirty="0">
                <a:latin typeface="Segoe UI" panose="020B0502040204020203" pitchFamily="34" charset="0"/>
                <a:ea typeface="Segoe UI" panose="020B0502040204020203" pitchFamily="34" charset="0"/>
                <a:cs typeface="Segoe UI" panose="020B0502040204020203" pitchFamily="34" charset="0"/>
              </a:rPr>
              <a:t>Consistency of application of 35 </a:t>
            </a:r>
            <a:r>
              <a:rPr lang="en-US" sz="5500" b="1" dirty="0" smtClean="0">
                <a:latin typeface="Segoe UI" panose="020B0502040204020203" pitchFamily="34" charset="0"/>
                <a:ea typeface="Segoe UI" panose="020B0502040204020203" pitchFamily="34" charset="0"/>
                <a:cs typeface="Segoe UI" panose="020B0502040204020203" pitchFamily="34" charset="0"/>
              </a:rPr>
              <a:t>U.S.C. </a:t>
            </a:r>
            <a:r>
              <a:rPr lang="en-US" sz="5500" b="1" dirty="0">
                <a:latin typeface="Segoe UI" panose="020B0502040204020203" pitchFamily="34" charset="0"/>
                <a:ea typeface="Segoe UI" panose="020B0502040204020203" pitchFamily="34" charset="0"/>
                <a:cs typeface="Segoe UI" panose="020B0502040204020203" pitchFamily="34" charset="0"/>
              </a:rPr>
              <a:t>101 across Art Units/Technology Centers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Use of compact prosecution when making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101 rejections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Correctness and clarity of motivation statements in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103 rejections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Enforcement of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112(a) written description in continuing applications</a:t>
            </a:r>
          </a:p>
          <a:p>
            <a:pPr marL="514350" indent="-514350">
              <a:spcBef>
                <a:spcPts val="0"/>
              </a:spcBef>
              <a:spcAft>
                <a:spcPts val="1800"/>
              </a:spcAft>
              <a:buFont typeface="+mj-lt"/>
              <a:buAutoNum type="arabicPeriod"/>
            </a:pPr>
            <a:r>
              <a:rPr lang="en-US" sz="4000" dirty="0">
                <a:latin typeface="+mn-lt"/>
                <a:ea typeface="Segoe UI" panose="020B0502040204020203" pitchFamily="34" charset="0"/>
                <a:cs typeface="Segoe UI" panose="020B0502040204020203" pitchFamily="34" charset="0"/>
              </a:rPr>
              <a:t>Consistent treatment of claims after May 2014 35 </a:t>
            </a:r>
            <a:r>
              <a:rPr lang="en-US" sz="4000" dirty="0" smtClean="0">
                <a:latin typeface="+mn-lt"/>
                <a:ea typeface="Segoe UI" panose="020B0502040204020203" pitchFamily="34" charset="0"/>
                <a:cs typeface="Segoe UI" panose="020B0502040204020203" pitchFamily="34" charset="0"/>
              </a:rPr>
              <a:t>U.S.C. </a:t>
            </a:r>
            <a:r>
              <a:rPr lang="en-US" sz="4000" dirty="0">
                <a:latin typeface="+mn-lt"/>
                <a:ea typeface="Segoe UI" panose="020B0502040204020203" pitchFamily="34" charset="0"/>
                <a:cs typeface="Segoe UI" panose="020B0502040204020203" pitchFamily="34" charset="0"/>
              </a:rPr>
              <a:t>112(f) </a:t>
            </a:r>
            <a:r>
              <a:rPr lang="en-US" sz="4000" dirty="0" smtClean="0">
                <a:latin typeface="+mn-lt"/>
                <a:ea typeface="Segoe UI" panose="020B0502040204020203" pitchFamily="34" charset="0"/>
                <a:cs typeface="Segoe UI" panose="020B0502040204020203" pitchFamily="34" charset="0"/>
              </a:rPr>
              <a:t>training</a:t>
            </a:r>
            <a:endParaRPr lang="en-US" sz="4000" dirty="0">
              <a:latin typeface="+mn-lt"/>
              <a:ea typeface="Segoe UI" panose="020B0502040204020203" pitchFamily="34" charset="0"/>
              <a:cs typeface="Arial" panose="020B0604020202020204" pitchFamily="34" charset="0"/>
            </a:endParaRPr>
          </a:p>
          <a:p>
            <a:pPr marL="0" indent="0">
              <a:spcBef>
                <a:spcPts val="0"/>
              </a:spcBef>
              <a:spcAft>
                <a:spcPts val="1800"/>
              </a:spcAft>
              <a:buNone/>
            </a:pPr>
            <a:endParaRPr lang="en-US" sz="2800" dirty="0">
              <a:latin typeface="+mn-lt"/>
              <a:ea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7518400" y="5249926"/>
            <a:ext cx="2133600" cy="273050"/>
          </a:xfrm>
          <a:prstGeom prst="rect">
            <a:avLst/>
          </a:prstGeom>
        </p:spPr>
        <p:txBody>
          <a:bodyPr/>
          <a:lstStyle/>
          <a:p>
            <a:fld id="{92DA454B-C859-4892-B9FA-68B588C9F547}" type="slidenum">
              <a:rPr lang="en-US" smtClean="0"/>
              <a:t>99</a:t>
            </a:fld>
            <a:endParaRPr lang="en-US" dirty="0"/>
          </a:p>
        </p:txBody>
      </p:sp>
    </p:spTree>
    <p:extLst>
      <p:ext uri="{BB962C8B-B14F-4D97-AF65-F5344CB8AC3E}">
        <p14:creationId xmlns:p14="http://schemas.microsoft.com/office/powerpoint/2010/main" val="1483946158"/>
      </p:ext>
    </p:extLst>
  </p:cSld>
  <p:clrMapOvr>
    <a:masterClrMapping/>
  </p:clrMapOvr>
  <p:timing>
    <p:tnLst>
      <p:par>
        <p:cTn id="1" dur="indefinite" restart="never" nodeType="tmRoot"/>
      </p:par>
    </p:tnLst>
  </p:timing>
</p:sld>
</file>

<file path=ppt/theme/theme1.xml><?xml version="1.0" encoding="utf-8"?>
<a:theme xmlns:a="http://schemas.openxmlformats.org/drawingml/2006/main" name="Brand master green">
  <a:themeElements>
    <a:clrScheme name="USPTO Brand 1">
      <a:dk1>
        <a:sysClr val="windowText" lastClr="000000"/>
      </a:dk1>
      <a:lt1>
        <a:sysClr val="window" lastClr="FFFFFF"/>
      </a:lt1>
      <a:dk2>
        <a:srgbClr val="004C97"/>
      </a:dk2>
      <a:lt2>
        <a:srgbClr val="D9D9D6"/>
      </a:lt2>
      <a:accent1>
        <a:srgbClr val="1596D1"/>
      </a:accent1>
      <a:accent2>
        <a:srgbClr val="AC2B37"/>
      </a:accent2>
      <a:accent3>
        <a:srgbClr val="88A620"/>
      </a:accent3>
      <a:accent4>
        <a:srgbClr val="6B2F75"/>
      </a:accent4>
      <a:accent5>
        <a:srgbClr val="97B8D4"/>
      </a:accent5>
      <a:accent6>
        <a:srgbClr val="C88242"/>
      </a:accent6>
      <a:hlink>
        <a:srgbClr val="004C97"/>
      </a:hlink>
      <a:folHlink>
        <a:srgbClr val="3C105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rand master green">
  <a:themeElements>
    <a:clrScheme name="USPTO Brand 1">
      <a:dk1>
        <a:sysClr val="windowText" lastClr="000000"/>
      </a:dk1>
      <a:lt1>
        <a:sysClr val="window" lastClr="FFFFFF"/>
      </a:lt1>
      <a:dk2>
        <a:srgbClr val="004C97"/>
      </a:dk2>
      <a:lt2>
        <a:srgbClr val="D9D9D6"/>
      </a:lt2>
      <a:accent1>
        <a:srgbClr val="1596D1"/>
      </a:accent1>
      <a:accent2>
        <a:srgbClr val="AC2B37"/>
      </a:accent2>
      <a:accent3>
        <a:srgbClr val="88A620"/>
      </a:accent3>
      <a:accent4>
        <a:srgbClr val="6B2F75"/>
      </a:accent4>
      <a:accent5>
        <a:srgbClr val="97B8D4"/>
      </a:accent5>
      <a:accent6>
        <a:srgbClr val="C88242"/>
      </a:accent6>
      <a:hlink>
        <a:srgbClr val="004C97"/>
      </a:hlink>
      <a:folHlink>
        <a:srgbClr val="3C105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Brand master green">
  <a:themeElements>
    <a:clrScheme name="USPTO Brand 1">
      <a:dk1>
        <a:sysClr val="windowText" lastClr="000000"/>
      </a:dk1>
      <a:lt1>
        <a:sysClr val="window" lastClr="FFFFFF"/>
      </a:lt1>
      <a:dk2>
        <a:srgbClr val="004C97"/>
      </a:dk2>
      <a:lt2>
        <a:srgbClr val="D9D9D6"/>
      </a:lt2>
      <a:accent1>
        <a:srgbClr val="1596D1"/>
      </a:accent1>
      <a:accent2>
        <a:srgbClr val="AC2B37"/>
      </a:accent2>
      <a:accent3>
        <a:srgbClr val="88A620"/>
      </a:accent3>
      <a:accent4>
        <a:srgbClr val="6B2F75"/>
      </a:accent4>
      <a:accent5>
        <a:srgbClr val="97B8D4"/>
      </a:accent5>
      <a:accent6>
        <a:srgbClr val="C88242"/>
      </a:accent6>
      <a:hlink>
        <a:srgbClr val="004C97"/>
      </a:hlink>
      <a:folHlink>
        <a:srgbClr val="3C105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Brand master green">
  <a:themeElements>
    <a:clrScheme name="USPTO Brand 1">
      <a:dk1>
        <a:sysClr val="windowText" lastClr="000000"/>
      </a:dk1>
      <a:lt1>
        <a:sysClr val="window" lastClr="FFFFFF"/>
      </a:lt1>
      <a:dk2>
        <a:srgbClr val="004C97"/>
      </a:dk2>
      <a:lt2>
        <a:srgbClr val="D9D9D6"/>
      </a:lt2>
      <a:accent1>
        <a:srgbClr val="1596D1"/>
      </a:accent1>
      <a:accent2>
        <a:srgbClr val="AC2B37"/>
      </a:accent2>
      <a:accent3>
        <a:srgbClr val="88A620"/>
      </a:accent3>
      <a:accent4>
        <a:srgbClr val="6B2F75"/>
      </a:accent4>
      <a:accent5>
        <a:srgbClr val="97B8D4"/>
      </a:accent5>
      <a:accent6>
        <a:srgbClr val="C88242"/>
      </a:accent6>
      <a:hlink>
        <a:srgbClr val="004C97"/>
      </a:hlink>
      <a:folHlink>
        <a:srgbClr val="3C105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Brand master green">
  <a:themeElements>
    <a:clrScheme name="USPTO Brand 1">
      <a:dk1>
        <a:sysClr val="windowText" lastClr="000000"/>
      </a:dk1>
      <a:lt1>
        <a:sysClr val="window" lastClr="FFFFFF"/>
      </a:lt1>
      <a:dk2>
        <a:srgbClr val="004C97"/>
      </a:dk2>
      <a:lt2>
        <a:srgbClr val="D9D9D6"/>
      </a:lt2>
      <a:accent1>
        <a:srgbClr val="1596D1"/>
      </a:accent1>
      <a:accent2>
        <a:srgbClr val="AC2B37"/>
      </a:accent2>
      <a:accent3>
        <a:srgbClr val="88A620"/>
      </a:accent3>
      <a:accent4>
        <a:srgbClr val="6B2F75"/>
      </a:accent4>
      <a:accent5>
        <a:srgbClr val="97B8D4"/>
      </a:accent5>
      <a:accent6>
        <a:srgbClr val="C88242"/>
      </a:accent6>
      <a:hlink>
        <a:srgbClr val="004C97"/>
      </a:hlink>
      <a:folHlink>
        <a:srgbClr val="3C105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Brand master green">
  <a:themeElements>
    <a:clrScheme name="USPTO Brand 1">
      <a:dk1>
        <a:sysClr val="windowText" lastClr="000000"/>
      </a:dk1>
      <a:lt1>
        <a:sysClr val="window" lastClr="FFFFFF"/>
      </a:lt1>
      <a:dk2>
        <a:srgbClr val="004C97"/>
      </a:dk2>
      <a:lt2>
        <a:srgbClr val="D9D9D6"/>
      </a:lt2>
      <a:accent1>
        <a:srgbClr val="1596D1"/>
      </a:accent1>
      <a:accent2>
        <a:srgbClr val="AC2B37"/>
      </a:accent2>
      <a:accent3>
        <a:srgbClr val="88A620"/>
      </a:accent3>
      <a:accent4>
        <a:srgbClr val="6B2F75"/>
      </a:accent4>
      <a:accent5>
        <a:srgbClr val="97B8D4"/>
      </a:accent5>
      <a:accent6>
        <a:srgbClr val="C88242"/>
      </a:accent6>
      <a:hlink>
        <a:srgbClr val="004C97"/>
      </a:hlink>
      <a:folHlink>
        <a:srgbClr val="3C105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16;10Brand master navy with footer</Template>
  <TotalTime>3247</TotalTime>
  <Words>8088</Words>
  <Application>Microsoft Office PowerPoint</Application>
  <PresentationFormat>Custom</PresentationFormat>
  <Paragraphs>1332</Paragraphs>
  <Slides>156</Slides>
  <Notes>120</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156</vt:i4>
      </vt:variant>
    </vt:vector>
  </HeadingPairs>
  <TitlesOfParts>
    <vt:vector size="170" baseType="lpstr">
      <vt:lpstr>Arial</vt:lpstr>
      <vt:lpstr>Calibri</vt:lpstr>
      <vt:lpstr>Segoe UI</vt:lpstr>
      <vt:lpstr>Symbol</vt:lpstr>
      <vt:lpstr>Times New Roman</vt:lpstr>
      <vt:lpstr>Verdana</vt:lpstr>
      <vt:lpstr>Wingdings</vt:lpstr>
      <vt:lpstr>Brand master green</vt:lpstr>
      <vt:lpstr>1_Brand master green</vt:lpstr>
      <vt:lpstr>3_Brand master green</vt:lpstr>
      <vt:lpstr>4_Brand master green</vt:lpstr>
      <vt:lpstr>5_Brand master green</vt:lpstr>
      <vt:lpstr>6_Brand master green</vt:lpstr>
      <vt:lpstr>Worksheet</vt:lpstr>
      <vt:lpstr>PowerPoint Presentation</vt:lpstr>
      <vt:lpstr>Patent Quality Community Symposium</vt:lpstr>
      <vt:lpstr>WELCOME</vt:lpstr>
      <vt:lpstr>MORNING AGENDA</vt:lpstr>
      <vt:lpstr>AFTERNOON AGENDA</vt:lpstr>
      <vt:lpstr>OPENING REMARKS</vt:lpstr>
      <vt:lpstr>PowerPoint Presentation</vt:lpstr>
      <vt:lpstr>PowerPoint Presentation</vt:lpstr>
      <vt:lpstr>PowerPoint Presentation</vt:lpstr>
      <vt:lpstr>PowerPoint Presentation</vt:lpstr>
      <vt:lpstr>PowerPoint Presentation</vt:lpstr>
      <vt:lpstr>Quality Enhancing Programs</vt:lpstr>
      <vt:lpstr>Quality Enhancing Programs:  I. Search &amp; Training Enhancements </vt:lpstr>
      <vt:lpstr>Search &amp; Training Enhancements</vt:lpstr>
      <vt:lpstr>Automated Pre-Exam Search</vt:lpstr>
      <vt:lpstr>Office of International Patent Cooperation (OIPC)</vt:lpstr>
      <vt:lpstr>Collaborative Search Pilots (CSPs)</vt:lpstr>
      <vt:lpstr>Collaborative Search Pilot: Overview</vt:lpstr>
      <vt:lpstr>Collaborative Search Pilot:  Potential Impacts </vt:lpstr>
      <vt:lpstr>Global Dossier</vt:lpstr>
      <vt:lpstr>Global Dossier Services</vt:lpstr>
      <vt:lpstr>Global Dossier Public Access http://globaldossier.uspto.gov/#/  </vt:lpstr>
      <vt:lpstr>Global Dossier Public Access Service http://globaldossier.uspto.gov/#/  </vt:lpstr>
      <vt:lpstr>Global Dossier International Patent Family Service</vt:lpstr>
      <vt:lpstr>Global Dossier Potential Impacts</vt:lpstr>
      <vt:lpstr>Contact Information</vt:lpstr>
      <vt:lpstr>Quality Enhancing Programs:  I. Search &amp; Training Enhancements </vt:lpstr>
      <vt:lpstr>STIC Awareness Program</vt:lpstr>
      <vt:lpstr>Scientific and Technical Information Center (STIC): Examiner Resources</vt:lpstr>
      <vt:lpstr>Technical and Legal Training</vt:lpstr>
      <vt:lpstr>Technical and Legal Training</vt:lpstr>
      <vt:lpstr>PETTP Website http://www.uspto.gov/patent/initiatives/patent-examiner-technical-training-program-pettp-0 </vt:lpstr>
      <vt:lpstr>Technical and Legal Training</vt:lpstr>
      <vt:lpstr>SEE Website http://www.uspto.gov/patent/initiatives/site-experience-education-see-program </vt:lpstr>
      <vt:lpstr>Technical and Legal Training</vt:lpstr>
      <vt:lpstr>Technical and Legal Training</vt:lpstr>
      <vt:lpstr>STEPP Website http://www.uspto.gov/patent/initiatives/stakeholder-training-examination-practice-and-procedure-stepp </vt:lpstr>
      <vt:lpstr>Technical and Legal Training</vt:lpstr>
      <vt:lpstr>Initial Focus:  Functional Language Invoking 35 U.S.C. 112(f)</vt:lpstr>
      <vt:lpstr>Initial Focus:  Functional Language Invoking 35 U.S.C. 112(f) (cont.)</vt:lpstr>
      <vt:lpstr>Reinforcing Claim Interpretation</vt:lpstr>
      <vt:lpstr>Turning to Written Description and Enablement</vt:lpstr>
      <vt:lpstr>Utilizing 35 U.S.C. 112(b) to Clarify the Record</vt:lpstr>
      <vt:lpstr>Focusing on Clarity in Subject Matter Eligibility Analysis</vt:lpstr>
      <vt:lpstr>Highlighting Reasons for Allowance as a Tool for Clarity</vt:lpstr>
      <vt:lpstr>Improving Clarity and Reasoning (ICR) Training:  Impacts</vt:lpstr>
      <vt:lpstr>Upcoming Training Topics</vt:lpstr>
      <vt:lpstr>Improving Clarity and Reasoning (ICR) Training Resources</vt:lpstr>
      <vt:lpstr>Quality Enhancing Programs</vt:lpstr>
      <vt:lpstr>Quality Enhancing Programs: II. Prosecution Enhancements</vt:lpstr>
      <vt:lpstr>Prosecution Enhancements</vt:lpstr>
      <vt:lpstr>Prosecution Enhancements</vt:lpstr>
      <vt:lpstr>Prosecution Enhancements</vt:lpstr>
      <vt:lpstr>Patents Ombudsman website http://www.uspto.gov/patent/ombudsman-program </vt:lpstr>
      <vt:lpstr>Prosecution Enhancements</vt:lpstr>
      <vt:lpstr>Interview Time FY 2008- 2015</vt:lpstr>
      <vt:lpstr>Percent of Disposals Having at Least One Interview</vt:lpstr>
      <vt:lpstr>TC Interview Specialists</vt:lpstr>
      <vt:lpstr>Making Video Conferencing and Collaboration Easier</vt:lpstr>
      <vt:lpstr>Interview Practice website http://www.uspto.gov/patent/laws-and-regulations/interview-practice  </vt:lpstr>
      <vt:lpstr>Prosecution Enhancements</vt:lpstr>
      <vt:lpstr>Patents Petitions Timeline http://www.uspto.gov/patents-application-process/petitions/timeline/patents-petitions-timeline#step1  </vt:lpstr>
      <vt:lpstr>Patents Petitions Timeframes  </vt:lpstr>
      <vt:lpstr>Patents Petitions Timeline Example 1</vt:lpstr>
      <vt:lpstr>Patents Petitions Timeline Example 1 from Prior to Examination choices</vt:lpstr>
      <vt:lpstr>Patents Petitions Timeline Example 2 </vt:lpstr>
      <vt:lpstr>Patents Petitions Timeline Example 2 from Prior to Examination choices</vt:lpstr>
      <vt:lpstr>Prosecution Enhancements</vt:lpstr>
      <vt:lpstr>Clarity of the Record Pilot:  Purpose</vt:lpstr>
      <vt:lpstr>Clarity of the Record Pilot:  Short-Range Goals</vt:lpstr>
      <vt:lpstr>Clarity of the Record Pilot:  Long-Range Goals</vt:lpstr>
      <vt:lpstr>Clarity of the Record Pilot:    Program Overview</vt:lpstr>
      <vt:lpstr>Clarity of the Record Pilot:  Areas of Focus</vt:lpstr>
      <vt:lpstr>Clarity of the Record Pilot:    Current Participants</vt:lpstr>
      <vt:lpstr>Clarity of the Record Pilot:    Examiner Participant Duties</vt:lpstr>
      <vt:lpstr>Clarity of the Record Pilot:    Supervisor Participant Duties</vt:lpstr>
      <vt:lpstr>Clarity of the Record Pilot:  Evaluation</vt:lpstr>
      <vt:lpstr>Clarity of the Record Pilot:  Impact</vt:lpstr>
      <vt:lpstr>Clarity of the Record Pilot:  Additional Information http://www.uspto.gov/patent/initiatives/clarity-record-pilot   </vt:lpstr>
      <vt:lpstr>PowerPoint Presentation</vt:lpstr>
      <vt:lpstr>MORNING BREAK</vt:lpstr>
      <vt:lpstr>Quality Enhancing Programs</vt:lpstr>
      <vt:lpstr>Quality Enhancing Programs: III. Post-Examination Enhancements</vt:lpstr>
      <vt:lpstr>Post-Examination Enhancements</vt:lpstr>
      <vt:lpstr>Post Grant Outcomes Program</vt:lpstr>
      <vt:lpstr>Objective 1 - Enhanced Patentability Determinations in Related Child Cases </vt:lpstr>
      <vt:lpstr>Objective 2 – Targeted Examiner Training </vt:lpstr>
      <vt:lpstr>Objective 3 – Examining Corps Education </vt:lpstr>
      <vt:lpstr>Post Grant Outcomes Summary </vt:lpstr>
      <vt:lpstr>Post Grant Outcomes:  Next Steps</vt:lpstr>
      <vt:lpstr>Quality Enhancing Programs</vt:lpstr>
      <vt:lpstr>Quality Enhancing Programs: IV. Improving Evaluation of Examination</vt:lpstr>
      <vt:lpstr>Improving Evaluation of Examination</vt:lpstr>
      <vt:lpstr>Topic Submission for Case Studies:  Pilot Summary</vt:lpstr>
      <vt:lpstr>What is a Case Study?</vt:lpstr>
      <vt:lpstr>Topic Submission for Case Studies: Program Goals</vt:lpstr>
      <vt:lpstr>Topics Selected for Case Study</vt:lpstr>
      <vt:lpstr>Topics Selected for Case Study</vt:lpstr>
      <vt:lpstr>Topics Selected for Case Study</vt:lpstr>
      <vt:lpstr>Topics Selected for Case Study</vt:lpstr>
      <vt:lpstr>Topics Selected for Case Study</vt:lpstr>
      <vt:lpstr>Topics Selected for Case Study</vt:lpstr>
      <vt:lpstr>Topics Selected for Case Study</vt:lpstr>
      <vt:lpstr>Topic Submission - Resources</vt:lpstr>
      <vt:lpstr>Quality Enhancing Programs: IV. Improving Evaluation of Examination Open Data - Big Data</vt:lpstr>
      <vt:lpstr>Open Data - Big Data</vt:lpstr>
      <vt:lpstr>Open Data Portal:  Developer Hub USPTO</vt:lpstr>
      <vt:lpstr>Locating Patent Data https://developer.uspto.gov/ </vt:lpstr>
      <vt:lpstr>Patents Granted from Domestic Filers vs. Foreign Filers</vt:lpstr>
      <vt:lpstr>Top Technology Grants:  Idaho              1980-1990:  Food or Edible Products</vt:lpstr>
      <vt:lpstr>Top Technology Grants:  Idaho                2004-2014:  Semiconductors</vt:lpstr>
      <vt:lpstr>Utility Patents per Capita:   Historic Growth Rate</vt:lpstr>
      <vt:lpstr>Data Community Café https://developer.uspto.gov/community </vt:lpstr>
      <vt:lpstr>Big Data:  Improving Quality</vt:lpstr>
      <vt:lpstr>PowerPoint Presentation</vt:lpstr>
      <vt:lpstr>LUNCH BREAK</vt:lpstr>
      <vt:lpstr>Quality Metrics</vt:lpstr>
      <vt:lpstr>Quality Metrics Redefined</vt:lpstr>
      <vt:lpstr>Quality Metric Data Source: Product Indicators</vt:lpstr>
      <vt:lpstr>Quality Metric Data Source:  Process Indicators</vt:lpstr>
      <vt:lpstr>Quality Metric Data Source:  Perception Survey Results</vt:lpstr>
      <vt:lpstr>Quality Metrics</vt:lpstr>
      <vt:lpstr>External Quality Survey (EQS)</vt:lpstr>
      <vt:lpstr>Perception of Product:     Quality of Rejections Made</vt:lpstr>
      <vt:lpstr>Perception of Product and Process:  Advancing Prosecution</vt:lpstr>
      <vt:lpstr>Perception of Product:  Consistency</vt:lpstr>
      <vt:lpstr>Perception of Overall Quality</vt:lpstr>
      <vt:lpstr>Link between Perception of Consistency and Overall Quality</vt:lpstr>
      <vt:lpstr>Using EQS for Validating the Quality Metric</vt:lpstr>
      <vt:lpstr>PowerPoint Presentation</vt:lpstr>
      <vt:lpstr>Master Review Form (MRF) Hands-On Workshop</vt:lpstr>
      <vt:lpstr>Clarity and Correctness Data Capture (CCDC) Program</vt:lpstr>
      <vt:lpstr>Master Review Form:  Goals</vt:lpstr>
      <vt:lpstr>Master Review Form</vt:lpstr>
      <vt:lpstr>Master Review Form:  Overview Rejections Made</vt:lpstr>
      <vt:lpstr>Master Review Form:  Overview Rejections Omitted</vt:lpstr>
      <vt:lpstr>Master Review Form:  Search</vt:lpstr>
      <vt:lpstr>Master Review Form:                 102 Rejection Made - Correctness</vt:lpstr>
      <vt:lpstr>Master Review Form:                 102 Rejection Made - Clarity</vt:lpstr>
      <vt:lpstr>MRF Hands-On Workshop:       In Two Parts</vt:lpstr>
      <vt:lpstr>MRF Hands-On Workshop:    Part 1 Materials - Application</vt:lpstr>
      <vt:lpstr>MRF Hands-On Workshop:    Part 1 Materials – Office action</vt:lpstr>
      <vt:lpstr>MRF Hands-On Workshop:    Part 1 Materials – MRF Excerpts</vt:lpstr>
      <vt:lpstr>MRF Hands-On Workshop:          Part 1 Review Instructions  (20 min)</vt:lpstr>
      <vt:lpstr>MASTER REVIEW FORM (MRF) HANDS-ON WORKSHOP IN PROGRESS  please visit the USPTO’s website on the MRF http://www.uspto.gov/patent/clarity-and-correctness-data-capture  and send your feedback in to the Symposium via email at PatentQualityEventParticipationBox@uspto.gov </vt:lpstr>
      <vt:lpstr>MRF Hands-On Workshop:                  Part 2 Brainstorming Instructions (30 min)</vt:lpstr>
      <vt:lpstr>MRF Hands-On Workshop:  Brainstorming Questions (30 min)</vt:lpstr>
      <vt:lpstr>MASTER REVIEW FORM (MRF) HANDS-ON WORKSHOP IN PROGRESS  please visit the USPTO’s website on the MRF http://www.uspto.gov/patent/clarity-and-correctness-data-capture  and send your feedback in to the Symposium via email at PatentQualityEventParticipationBox@uspto.gov </vt:lpstr>
      <vt:lpstr>MRF Hands-On Workshop REPORT OUT</vt:lpstr>
      <vt:lpstr>AFTERNOON BREAK</vt:lpstr>
      <vt:lpstr>PANEL DISCUSSION: How Can Applicants File and Prosecute a Quality Application</vt:lpstr>
      <vt:lpstr>PANEL DISCUSSION Moderated by Russ Slifer</vt:lpstr>
      <vt:lpstr>PANEL Q&amp;A Moderated by Russ Slifer</vt:lpstr>
      <vt:lpstr>CLOSING REMARKS</vt:lpstr>
      <vt:lpstr>Long-term Commitment to Enhancing Patent Quality</vt:lpstr>
      <vt:lpstr>PowerPoint Presentation</vt:lpstr>
    </vt:vector>
  </TitlesOfParts>
  <Company>U.S. Patent and Trademark Office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Heddlesten, Richard</dc:creator>
  <cp:lastModifiedBy>Eley, Jolyn</cp:lastModifiedBy>
  <cp:revision>273</cp:revision>
  <cp:lastPrinted>2016-04-27T11:06:46Z</cp:lastPrinted>
  <dcterms:created xsi:type="dcterms:W3CDTF">2016-03-25T18:26:54Z</dcterms:created>
  <dcterms:modified xsi:type="dcterms:W3CDTF">2016-04-28T21:47:17Z</dcterms:modified>
</cp:coreProperties>
</file>