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7.xml" ContentType="application/vnd.openxmlformats-officedocument.drawingml.chart+xml"/>
  <Override PartName="/ppt/theme/themeOverride2.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6" r:id="rId5"/>
    <p:sldMasterId id="2147483730" r:id="rId6"/>
    <p:sldMasterId id="2147483744" r:id="rId7"/>
    <p:sldMasterId id="2147483758" r:id="rId8"/>
    <p:sldMasterId id="2147483772" r:id="rId9"/>
    <p:sldMasterId id="2147483786" r:id="rId10"/>
    <p:sldMasterId id="2147483801" r:id="rId11"/>
  </p:sldMasterIdLst>
  <p:notesMasterIdLst>
    <p:notesMasterId r:id="rId101"/>
  </p:notesMasterIdLst>
  <p:handoutMasterIdLst>
    <p:handoutMasterId r:id="rId102"/>
  </p:handoutMasterIdLst>
  <p:sldIdLst>
    <p:sldId id="555" r:id="rId12"/>
    <p:sldId id="556" r:id="rId13"/>
    <p:sldId id="557" r:id="rId14"/>
    <p:sldId id="574" r:id="rId15"/>
    <p:sldId id="558" r:id="rId16"/>
    <p:sldId id="565" r:id="rId17"/>
    <p:sldId id="506" r:id="rId18"/>
    <p:sldId id="537" r:id="rId19"/>
    <p:sldId id="534" r:id="rId20"/>
    <p:sldId id="538" r:id="rId21"/>
    <p:sldId id="346" r:id="rId22"/>
    <p:sldId id="420" r:id="rId23"/>
    <p:sldId id="494" r:id="rId24"/>
    <p:sldId id="497" r:id="rId25"/>
    <p:sldId id="548" r:id="rId26"/>
    <p:sldId id="549" r:id="rId27"/>
    <p:sldId id="550" r:id="rId28"/>
    <p:sldId id="551" r:id="rId29"/>
    <p:sldId id="552" r:id="rId30"/>
    <p:sldId id="539" r:id="rId31"/>
    <p:sldId id="421" r:id="rId32"/>
    <p:sldId id="520" r:id="rId33"/>
    <p:sldId id="540" r:id="rId34"/>
    <p:sldId id="495" r:id="rId35"/>
    <p:sldId id="496" r:id="rId36"/>
    <p:sldId id="422" r:id="rId37"/>
    <p:sldId id="541" r:id="rId38"/>
    <p:sldId id="533" r:id="rId39"/>
    <p:sldId id="475" r:id="rId40"/>
    <p:sldId id="542" r:id="rId41"/>
    <p:sldId id="459" r:id="rId42"/>
    <p:sldId id="461" r:id="rId43"/>
    <p:sldId id="474" r:id="rId44"/>
    <p:sldId id="543" r:id="rId45"/>
    <p:sldId id="465" r:id="rId46"/>
    <p:sldId id="466" r:id="rId47"/>
    <p:sldId id="544" r:id="rId48"/>
    <p:sldId id="517" r:id="rId49"/>
    <p:sldId id="535" r:id="rId50"/>
    <p:sldId id="545" r:id="rId51"/>
    <p:sldId id="498" r:id="rId52"/>
    <p:sldId id="519" r:id="rId53"/>
    <p:sldId id="518" r:id="rId54"/>
    <p:sldId id="536" r:id="rId55"/>
    <p:sldId id="546" r:id="rId56"/>
    <p:sldId id="554" r:id="rId57"/>
    <p:sldId id="500" r:id="rId58"/>
    <p:sldId id="553" r:id="rId59"/>
    <p:sldId id="499" r:id="rId60"/>
    <p:sldId id="588" r:id="rId61"/>
    <p:sldId id="501" r:id="rId62"/>
    <p:sldId id="504" r:id="rId63"/>
    <p:sldId id="502" r:id="rId64"/>
    <p:sldId id="522" r:id="rId65"/>
    <p:sldId id="528" r:id="rId66"/>
    <p:sldId id="525" r:id="rId67"/>
    <p:sldId id="529" r:id="rId68"/>
    <p:sldId id="530" r:id="rId69"/>
    <p:sldId id="527" r:id="rId70"/>
    <p:sldId id="526" r:id="rId71"/>
    <p:sldId id="477" r:id="rId72"/>
    <p:sldId id="531" r:id="rId73"/>
    <p:sldId id="563" r:id="rId74"/>
    <p:sldId id="564" r:id="rId75"/>
    <p:sldId id="562" r:id="rId76"/>
    <p:sldId id="559" r:id="rId77"/>
    <p:sldId id="577" r:id="rId78"/>
    <p:sldId id="586" r:id="rId79"/>
    <p:sldId id="578" r:id="rId80"/>
    <p:sldId id="579" r:id="rId81"/>
    <p:sldId id="580" r:id="rId82"/>
    <p:sldId id="581" r:id="rId83"/>
    <p:sldId id="582" r:id="rId84"/>
    <p:sldId id="587" r:id="rId85"/>
    <p:sldId id="583" r:id="rId86"/>
    <p:sldId id="584" r:id="rId87"/>
    <p:sldId id="585" r:id="rId88"/>
    <p:sldId id="570" r:id="rId89"/>
    <p:sldId id="560" r:id="rId90"/>
    <p:sldId id="566" r:id="rId91"/>
    <p:sldId id="567" r:id="rId92"/>
    <p:sldId id="568" r:id="rId93"/>
    <p:sldId id="569" r:id="rId94"/>
    <p:sldId id="575" r:id="rId95"/>
    <p:sldId id="589" r:id="rId96"/>
    <p:sldId id="561" r:id="rId97"/>
    <p:sldId id="572" r:id="rId98"/>
    <p:sldId id="573" r:id="rId99"/>
    <p:sldId id="571" r:id="rId10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DB1B1B"/>
    <a:srgbClr val="FF4B4B"/>
    <a:srgbClr val="F60000"/>
    <a:srgbClr val="EA7432"/>
    <a:srgbClr val="3366CC"/>
    <a:srgbClr val="A40000"/>
    <a:srgbClr val="FFABAB"/>
    <a:srgbClr val="FFBDBD"/>
    <a:srgbClr val="FF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p:cViewPr varScale="1">
        <p:scale>
          <a:sx n="73" d="100"/>
          <a:sy n="73" d="100"/>
        </p:scale>
        <p:origin x="-72" y="-2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2866" y="-6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barChart>
        <c:barDir val="col"/>
        <c:grouping val="clustered"/>
        <c:varyColors val="0"/>
        <c:ser>
          <c:idx val="0"/>
          <c:order val="0"/>
          <c:tx>
            <c:strRef>
              <c:f>Sheet1!$B$1</c:f>
              <c:strCache>
                <c:ptCount val="1"/>
                <c:pt idx="0">
                  <c:v>Petitions Filed</c:v>
                </c:pt>
              </c:strCache>
            </c:strRef>
          </c:tx>
          <c:spPr>
            <a:solidFill>
              <a:srgbClr val="3366CC"/>
            </a:solidFill>
            <a:ln>
              <a:solidFill>
                <a:srgbClr val="00B0F0"/>
              </a:solidFill>
            </a:ln>
            <a:scene3d>
              <a:camera prst="orthographicFront"/>
              <a:lightRig rig="threePt" dir="t"/>
            </a:scene3d>
            <a:sp3d>
              <a:bevelT/>
            </a:sp3d>
          </c:spPr>
          <c:invertIfNegative val="0"/>
          <c:dPt>
            <c:idx val="0"/>
            <c:invertIfNegative val="0"/>
            <c:bubble3D val="0"/>
            <c:spPr>
              <a:solidFill>
                <a:srgbClr val="3366CC"/>
              </a:solidFill>
              <a:ln>
                <a:solidFill>
                  <a:schemeClr val="tx1"/>
                </a:solidFill>
              </a:ln>
              <a:scene3d>
                <a:camera prst="orthographicFront"/>
                <a:lightRig rig="threePt" dir="t"/>
              </a:scene3d>
              <a:sp3d>
                <a:bevelT/>
              </a:sp3d>
            </c:spPr>
          </c:dPt>
          <c:dPt>
            <c:idx val="1"/>
            <c:invertIfNegative val="0"/>
            <c:bubble3D val="0"/>
            <c:spPr>
              <a:solidFill>
                <a:srgbClr val="9966FF"/>
              </a:solidFill>
              <a:ln>
                <a:solidFill>
                  <a:schemeClr val="tx1"/>
                </a:solidFill>
              </a:ln>
              <a:scene3d>
                <a:camera prst="orthographicFront"/>
                <a:lightRig rig="threePt" dir="t"/>
              </a:scene3d>
              <a:sp3d>
                <a:bevelT/>
              </a:sp3d>
            </c:spPr>
          </c:dPt>
          <c:dPt>
            <c:idx val="2"/>
            <c:invertIfNegative val="0"/>
            <c:bubble3D val="0"/>
            <c:spPr>
              <a:solidFill>
                <a:schemeClr val="accent1">
                  <a:lumMod val="40000"/>
                  <a:lumOff val="60000"/>
                </a:schemeClr>
              </a:solidFill>
              <a:ln>
                <a:solidFill>
                  <a:schemeClr val="tx1"/>
                </a:solidFill>
              </a:ln>
              <a:scene3d>
                <a:camera prst="orthographicFront"/>
                <a:lightRig rig="threePt" dir="t"/>
              </a:scene3d>
              <a:sp3d>
                <a:bevelT/>
              </a:sp3d>
            </c:spPr>
          </c:dPt>
          <c:dLbls>
            <c:showLegendKey val="0"/>
            <c:showVal val="1"/>
            <c:showCatName val="0"/>
            <c:showSerName val="0"/>
            <c:showPercent val="0"/>
            <c:showBubbleSize val="0"/>
            <c:showLeaderLines val="0"/>
          </c:dLbls>
          <c:cat>
            <c:strRef>
              <c:f>Sheet1!$A$2:$A$5</c:f>
              <c:strCache>
                <c:ptCount val="4"/>
                <c:pt idx="0">
                  <c:v>Total</c:v>
                </c:pt>
                <c:pt idx="1">
                  <c:v>IPR</c:v>
                </c:pt>
                <c:pt idx="2">
                  <c:v>CBM</c:v>
                </c:pt>
                <c:pt idx="3">
                  <c:v>Derivation</c:v>
                </c:pt>
              </c:strCache>
            </c:strRef>
          </c:cat>
          <c:val>
            <c:numRef>
              <c:f>Sheet1!$B$2:$B$5</c:f>
              <c:numCache>
                <c:formatCode>General</c:formatCode>
                <c:ptCount val="4"/>
                <c:pt idx="0">
                  <c:v>1151</c:v>
                </c:pt>
                <c:pt idx="1">
                  <c:v>997</c:v>
                </c:pt>
                <c:pt idx="2">
                  <c:v>149</c:v>
                </c:pt>
                <c:pt idx="3">
                  <c:v>5</c:v>
                </c:pt>
              </c:numCache>
            </c:numRef>
          </c:val>
        </c:ser>
        <c:dLbls>
          <c:showLegendKey val="0"/>
          <c:showVal val="0"/>
          <c:showCatName val="0"/>
          <c:showSerName val="0"/>
          <c:showPercent val="0"/>
          <c:showBubbleSize val="0"/>
        </c:dLbls>
        <c:gapWidth val="156"/>
        <c:axId val="38008704"/>
        <c:axId val="38010240"/>
      </c:barChart>
      <c:catAx>
        <c:axId val="38008704"/>
        <c:scaling>
          <c:orientation val="minMax"/>
        </c:scaling>
        <c:delete val="0"/>
        <c:axPos val="b"/>
        <c:numFmt formatCode="General" sourceLinked="1"/>
        <c:majorTickMark val="out"/>
        <c:minorTickMark val="none"/>
        <c:tickLblPos val="nextTo"/>
        <c:txPr>
          <a:bodyPr/>
          <a:lstStyle/>
          <a:p>
            <a:pPr>
              <a:defRPr sz="1400"/>
            </a:pPr>
            <a:endParaRPr lang="en-US"/>
          </a:p>
        </c:txPr>
        <c:crossAx val="38010240"/>
        <c:crosses val="autoZero"/>
        <c:auto val="1"/>
        <c:lblAlgn val="ctr"/>
        <c:lblOffset val="100"/>
        <c:noMultiLvlLbl val="0"/>
      </c:catAx>
      <c:valAx>
        <c:axId val="38010240"/>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38008704"/>
        <c:crosses val="autoZero"/>
        <c:crossBetween val="between"/>
      </c:valAx>
      <c:spPr>
        <a:noFill/>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Instituted Claims &lt; Challenged Claims</c:v>
                </c:pt>
              </c:strCache>
            </c:strRef>
          </c:tx>
          <c:spPr>
            <a:solidFill>
              <a:srgbClr val="CC0000"/>
            </a:solidFill>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Sheet1!$B$2</c:f>
              <c:numCache>
                <c:formatCode>General</c:formatCode>
                <c:ptCount val="1"/>
                <c:pt idx="0">
                  <c:v>90</c:v>
                </c:pt>
              </c:numCache>
            </c:numRef>
          </c:val>
        </c:ser>
        <c:ser>
          <c:idx val="1"/>
          <c:order val="1"/>
          <c:tx>
            <c:strRef>
              <c:f>Sheet1!$C$1</c:f>
              <c:strCache>
                <c:ptCount val="1"/>
                <c:pt idx="0">
                  <c:v>Instituted Claims = Challenged Claims</c:v>
                </c:pt>
              </c:strCache>
            </c:strRef>
          </c:tx>
          <c:spPr>
            <a:solidFill>
              <a:schemeClr val="accent2"/>
            </a:solidFill>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Sheet1!$C$2</c:f>
              <c:numCache>
                <c:formatCode>General</c:formatCode>
                <c:ptCount val="1"/>
                <c:pt idx="0">
                  <c:v>326</c:v>
                </c:pt>
              </c:numCache>
            </c:numRef>
          </c:val>
        </c:ser>
        <c:dLbls>
          <c:showLegendKey val="0"/>
          <c:showVal val="0"/>
          <c:showCatName val="0"/>
          <c:showSerName val="0"/>
          <c:showPercent val="0"/>
          <c:showBubbleSize val="0"/>
        </c:dLbls>
        <c:gapWidth val="150"/>
        <c:overlap val="100"/>
        <c:axId val="38293888"/>
        <c:axId val="38295424"/>
      </c:barChart>
      <c:catAx>
        <c:axId val="38293888"/>
        <c:scaling>
          <c:orientation val="maxMin"/>
        </c:scaling>
        <c:delete val="0"/>
        <c:axPos val="l"/>
        <c:majorTickMark val="out"/>
        <c:minorTickMark val="none"/>
        <c:tickLblPos val="nextTo"/>
        <c:txPr>
          <a:bodyPr rot="0" vert="wordArtVert"/>
          <a:lstStyle/>
          <a:p>
            <a:pPr>
              <a:defRPr sz="1200"/>
            </a:pPr>
            <a:endParaRPr lang="en-US"/>
          </a:p>
        </c:txPr>
        <c:crossAx val="38295424"/>
        <c:crosses val="autoZero"/>
        <c:auto val="1"/>
        <c:lblAlgn val="ctr"/>
        <c:lblOffset val="100"/>
        <c:noMultiLvlLbl val="0"/>
      </c:catAx>
      <c:valAx>
        <c:axId val="38295424"/>
        <c:scaling>
          <c:orientation val="minMax"/>
        </c:scaling>
        <c:delete val="0"/>
        <c:axPos val="t"/>
        <c:majorGridlines/>
        <c:numFmt formatCode="0%" sourceLinked="1"/>
        <c:majorTickMark val="out"/>
        <c:minorTickMark val="none"/>
        <c:tickLblPos val="nextTo"/>
        <c:txPr>
          <a:bodyPr/>
          <a:lstStyle/>
          <a:p>
            <a:pPr>
              <a:defRPr sz="1200"/>
            </a:pPr>
            <a:endParaRPr lang="en-US"/>
          </a:p>
        </c:txPr>
        <c:crossAx val="38293888"/>
        <c:crosses val="autoZero"/>
        <c:crossBetween val="between"/>
      </c:valAx>
    </c:plotArea>
    <c:legend>
      <c:legendPos val="t"/>
      <c:layout>
        <c:manualLayout>
          <c:xMode val="edge"/>
          <c:yMode val="edge"/>
          <c:x val="2.0728083989501322E-2"/>
          <c:y val="2.5210084033613446E-2"/>
          <c:w val="0.97854356955380573"/>
          <c:h val="0.21283144675583512"/>
        </c:manualLayout>
      </c:layout>
      <c:overlay val="0"/>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Settled Before Institution</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Sheet1!$B$2</c:f>
              <c:numCache>
                <c:formatCode>General</c:formatCode>
                <c:ptCount val="1"/>
                <c:pt idx="0">
                  <c:v>10</c:v>
                </c:pt>
              </c:numCache>
            </c:numRef>
          </c:val>
        </c:ser>
        <c:ser>
          <c:idx val="1"/>
          <c:order val="1"/>
          <c:tx>
            <c:strRef>
              <c:f>Sheet1!$C$1</c:f>
              <c:strCache>
                <c:ptCount val="1"/>
                <c:pt idx="0">
                  <c:v>Settled After Institution</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Sheet1!$C$2</c:f>
              <c:numCache>
                <c:formatCode>General</c:formatCode>
                <c:ptCount val="1"/>
                <c:pt idx="0">
                  <c:v>1</c:v>
                </c:pt>
              </c:numCache>
            </c:numRef>
          </c:val>
        </c:ser>
        <c:dLbls>
          <c:showLegendKey val="0"/>
          <c:showVal val="0"/>
          <c:showCatName val="0"/>
          <c:showSerName val="0"/>
          <c:showPercent val="0"/>
          <c:showBubbleSize val="0"/>
        </c:dLbls>
        <c:gapWidth val="150"/>
        <c:overlap val="100"/>
        <c:axId val="43262336"/>
        <c:axId val="43263872"/>
      </c:barChart>
      <c:catAx>
        <c:axId val="43262336"/>
        <c:scaling>
          <c:orientation val="maxMin"/>
        </c:scaling>
        <c:delete val="0"/>
        <c:axPos val="l"/>
        <c:majorTickMark val="out"/>
        <c:minorTickMark val="none"/>
        <c:tickLblPos val="nextTo"/>
        <c:txPr>
          <a:bodyPr rot="0" vert="wordArtVert"/>
          <a:lstStyle/>
          <a:p>
            <a:pPr>
              <a:defRPr sz="1200"/>
            </a:pPr>
            <a:endParaRPr lang="en-US"/>
          </a:p>
        </c:txPr>
        <c:crossAx val="43263872"/>
        <c:crosses val="autoZero"/>
        <c:auto val="1"/>
        <c:lblAlgn val="ctr"/>
        <c:lblOffset val="100"/>
        <c:noMultiLvlLbl val="0"/>
      </c:catAx>
      <c:valAx>
        <c:axId val="43263872"/>
        <c:scaling>
          <c:orientation val="minMax"/>
        </c:scaling>
        <c:delete val="0"/>
        <c:axPos val="t"/>
        <c:majorGridlines/>
        <c:numFmt formatCode="0%" sourceLinked="1"/>
        <c:majorTickMark val="out"/>
        <c:minorTickMark val="none"/>
        <c:tickLblPos val="nextTo"/>
        <c:txPr>
          <a:bodyPr/>
          <a:lstStyle/>
          <a:p>
            <a:pPr>
              <a:defRPr sz="1200"/>
            </a:pPr>
            <a:endParaRPr lang="en-US"/>
          </a:p>
        </c:txPr>
        <c:crossAx val="43262336"/>
        <c:crosses val="autoZero"/>
        <c:crossBetween val="between"/>
      </c:valAx>
    </c:plotArea>
    <c:legend>
      <c:legendPos val="t"/>
      <c:layout>
        <c:manualLayout>
          <c:xMode val="edge"/>
          <c:yMode val="edge"/>
          <c:x val="0.13928661417322835"/>
          <c:y val="2.5210084033613446E-2"/>
          <c:w val="0.72142650918635176"/>
          <c:h val="0.19282538212135247"/>
        </c:manualLayout>
      </c:layout>
      <c:overlay val="0"/>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Settled Before Institution</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Sheet1!$B$2</c:f>
              <c:numCache>
                <c:formatCode>General</c:formatCode>
                <c:ptCount val="1"/>
                <c:pt idx="0">
                  <c:v>53</c:v>
                </c:pt>
              </c:numCache>
            </c:numRef>
          </c:val>
        </c:ser>
        <c:ser>
          <c:idx val="1"/>
          <c:order val="1"/>
          <c:tx>
            <c:strRef>
              <c:f>Sheet1!$C$1</c:f>
              <c:strCache>
                <c:ptCount val="1"/>
                <c:pt idx="0">
                  <c:v>Settled After Institution</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Sheet1!$C$2</c:f>
              <c:numCache>
                <c:formatCode>General</c:formatCode>
                <c:ptCount val="1"/>
                <c:pt idx="0">
                  <c:v>64</c:v>
                </c:pt>
              </c:numCache>
            </c:numRef>
          </c:val>
        </c:ser>
        <c:dLbls>
          <c:showLegendKey val="0"/>
          <c:showVal val="0"/>
          <c:showCatName val="0"/>
          <c:showSerName val="0"/>
          <c:showPercent val="0"/>
          <c:showBubbleSize val="0"/>
        </c:dLbls>
        <c:gapWidth val="150"/>
        <c:overlap val="100"/>
        <c:axId val="43314176"/>
        <c:axId val="43315968"/>
      </c:barChart>
      <c:catAx>
        <c:axId val="43314176"/>
        <c:scaling>
          <c:orientation val="maxMin"/>
        </c:scaling>
        <c:delete val="0"/>
        <c:axPos val="l"/>
        <c:majorTickMark val="out"/>
        <c:minorTickMark val="none"/>
        <c:tickLblPos val="nextTo"/>
        <c:txPr>
          <a:bodyPr rot="0" vert="wordArtVert"/>
          <a:lstStyle/>
          <a:p>
            <a:pPr>
              <a:defRPr sz="1200"/>
            </a:pPr>
            <a:endParaRPr lang="en-US"/>
          </a:p>
        </c:txPr>
        <c:crossAx val="43315968"/>
        <c:crosses val="autoZero"/>
        <c:auto val="1"/>
        <c:lblAlgn val="ctr"/>
        <c:lblOffset val="100"/>
        <c:noMultiLvlLbl val="0"/>
      </c:catAx>
      <c:valAx>
        <c:axId val="43315968"/>
        <c:scaling>
          <c:orientation val="minMax"/>
        </c:scaling>
        <c:delete val="0"/>
        <c:axPos val="t"/>
        <c:majorGridlines/>
        <c:numFmt formatCode="0%" sourceLinked="1"/>
        <c:majorTickMark val="out"/>
        <c:minorTickMark val="none"/>
        <c:tickLblPos val="nextTo"/>
        <c:txPr>
          <a:bodyPr/>
          <a:lstStyle/>
          <a:p>
            <a:pPr>
              <a:defRPr sz="1200"/>
            </a:pPr>
            <a:endParaRPr lang="en-US"/>
          </a:p>
        </c:txPr>
        <c:crossAx val="43314176"/>
        <c:crosses val="autoZero"/>
        <c:crossBetween val="between"/>
      </c:valAx>
    </c:plotArea>
    <c:legend>
      <c:legendPos val="t"/>
      <c:layout>
        <c:manualLayout>
          <c:xMode val="edge"/>
          <c:yMode val="edge"/>
          <c:x val="0.15928661417322834"/>
          <c:y val="2.5210084033613446E-2"/>
          <c:w val="0.72142650918635176"/>
          <c:h val="0.19282538212135247"/>
        </c:manualLayout>
      </c:layout>
      <c:overlay val="0"/>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All Instituted Claims Unpatentable</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Sheet1!$B$2</c:f>
              <c:numCache>
                <c:formatCode>General</c:formatCode>
                <c:ptCount val="1"/>
                <c:pt idx="0">
                  <c:v>20</c:v>
                </c:pt>
              </c:numCache>
            </c:numRef>
          </c:val>
        </c:ser>
        <c:ser>
          <c:idx val="1"/>
          <c:order val="1"/>
          <c:tx>
            <c:strRef>
              <c:f>Sheet1!$C$1</c:f>
              <c:strCache>
                <c:ptCount val="1"/>
                <c:pt idx="0">
                  <c:v>Some Instituted Claims Unpatentable</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Sheet1!$C$2</c:f>
              <c:numCache>
                <c:formatCode>General</c:formatCode>
                <c:ptCount val="1"/>
                <c:pt idx="0">
                  <c:v>9</c:v>
                </c:pt>
              </c:numCache>
            </c:numRef>
          </c:val>
        </c:ser>
        <c:ser>
          <c:idx val="2"/>
          <c:order val="2"/>
          <c:tx>
            <c:strRef>
              <c:f>Sheet1!$D$1</c:f>
              <c:strCache>
                <c:ptCount val="1"/>
                <c:pt idx="0">
                  <c:v>None of Instituted Claims Unpatentable</c:v>
                </c:pt>
              </c:strCache>
            </c:strRef>
          </c:tx>
          <c:spPr>
            <a:solidFill>
              <a:srgbClr val="FFC000"/>
            </a:solidFill>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Sheet1!$D$2</c:f>
              <c:numCache>
                <c:formatCode>General</c:formatCode>
                <c:ptCount val="1"/>
              </c:numCache>
            </c:numRef>
          </c:val>
        </c:ser>
        <c:dLbls>
          <c:showLegendKey val="0"/>
          <c:showVal val="0"/>
          <c:showCatName val="0"/>
          <c:showSerName val="0"/>
          <c:showPercent val="0"/>
          <c:showBubbleSize val="0"/>
        </c:dLbls>
        <c:gapWidth val="150"/>
        <c:overlap val="100"/>
        <c:axId val="43498880"/>
        <c:axId val="43512960"/>
      </c:barChart>
      <c:catAx>
        <c:axId val="43498880"/>
        <c:scaling>
          <c:orientation val="maxMin"/>
        </c:scaling>
        <c:delete val="0"/>
        <c:axPos val="l"/>
        <c:majorTickMark val="out"/>
        <c:minorTickMark val="none"/>
        <c:tickLblPos val="nextTo"/>
        <c:txPr>
          <a:bodyPr rot="0" vert="wordArtVert"/>
          <a:lstStyle/>
          <a:p>
            <a:pPr>
              <a:defRPr sz="1200"/>
            </a:pPr>
            <a:endParaRPr lang="en-US"/>
          </a:p>
        </c:txPr>
        <c:crossAx val="43512960"/>
        <c:crosses val="autoZero"/>
        <c:auto val="1"/>
        <c:lblAlgn val="ctr"/>
        <c:lblOffset val="100"/>
        <c:noMultiLvlLbl val="0"/>
      </c:catAx>
      <c:valAx>
        <c:axId val="43512960"/>
        <c:scaling>
          <c:orientation val="minMax"/>
        </c:scaling>
        <c:delete val="0"/>
        <c:axPos val="t"/>
        <c:majorGridlines/>
        <c:numFmt formatCode="0%" sourceLinked="1"/>
        <c:majorTickMark val="out"/>
        <c:minorTickMark val="none"/>
        <c:tickLblPos val="nextTo"/>
        <c:txPr>
          <a:bodyPr/>
          <a:lstStyle/>
          <a:p>
            <a:pPr>
              <a:defRPr sz="1200"/>
            </a:pPr>
            <a:endParaRPr lang="en-US"/>
          </a:p>
        </c:txPr>
        <c:crossAx val="43498880"/>
        <c:crosses val="autoZero"/>
        <c:crossBetween val="between"/>
      </c:valAx>
    </c:plotArea>
    <c:legend>
      <c:legendPos val="t"/>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All Instituted Claims Unpatentable</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Sheet1!$B$2</c:f>
              <c:numCache>
                <c:formatCode>General</c:formatCode>
                <c:ptCount val="1"/>
                <c:pt idx="0">
                  <c:v>8</c:v>
                </c:pt>
              </c:numCache>
            </c:numRef>
          </c:val>
        </c:ser>
        <c:ser>
          <c:idx val="1"/>
          <c:order val="1"/>
          <c:tx>
            <c:strRef>
              <c:f>Sheet1!$C$1</c:f>
              <c:strCache>
                <c:ptCount val="1"/>
                <c:pt idx="0">
                  <c:v>Some Instituted Claims Unpatentable</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Sheet1!$C$2</c:f>
              <c:numCache>
                <c:formatCode>General</c:formatCode>
                <c:ptCount val="1"/>
                <c:pt idx="0">
                  <c:v>2</c:v>
                </c:pt>
              </c:numCache>
            </c:numRef>
          </c:val>
        </c:ser>
        <c:ser>
          <c:idx val="2"/>
          <c:order val="2"/>
          <c:tx>
            <c:strRef>
              <c:f>Sheet1!$D$1</c:f>
              <c:strCache>
                <c:ptCount val="1"/>
                <c:pt idx="0">
                  <c:v>None of Instituted Claims Unpatentable</c:v>
                </c:pt>
              </c:strCache>
            </c:strRef>
          </c:tx>
          <c:spPr>
            <a:solidFill>
              <a:srgbClr val="FFC000"/>
            </a:solidFill>
          </c:spPr>
          <c:invertIfNegative val="0"/>
          <c:cat>
            <c:strRef>
              <c:f>Sheet1!$A$2</c:f>
              <c:strCache>
                <c:ptCount val="1"/>
                <c:pt idx="0">
                  <c:v>Cumulative</c:v>
                </c:pt>
              </c:strCache>
            </c:strRef>
          </c:cat>
          <c:val>
            <c:numRef>
              <c:f>Sheet1!$D$2</c:f>
              <c:numCache>
                <c:formatCode>General</c:formatCode>
                <c:ptCount val="1"/>
                <c:pt idx="0">
                  <c:v>0</c:v>
                </c:pt>
              </c:numCache>
            </c:numRef>
          </c:val>
        </c:ser>
        <c:dLbls>
          <c:showLegendKey val="0"/>
          <c:showVal val="0"/>
          <c:showCatName val="0"/>
          <c:showSerName val="0"/>
          <c:showPercent val="0"/>
          <c:showBubbleSize val="0"/>
        </c:dLbls>
        <c:gapWidth val="150"/>
        <c:overlap val="100"/>
        <c:axId val="43893504"/>
        <c:axId val="43895040"/>
      </c:barChart>
      <c:catAx>
        <c:axId val="43893504"/>
        <c:scaling>
          <c:orientation val="maxMin"/>
        </c:scaling>
        <c:delete val="0"/>
        <c:axPos val="l"/>
        <c:majorTickMark val="out"/>
        <c:minorTickMark val="none"/>
        <c:tickLblPos val="nextTo"/>
        <c:txPr>
          <a:bodyPr rot="0" vert="wordArtVert"/>
          <a:lstStyle/>
          <a:p>
            <a:pPr>
              <a:defRPr sz="1200"/>
            </a:pPr>
            <a:endParaRPr lang="en-US"/>
          </a:p>
        </c:txPr>
        <c:crossAx val="43895040"/>
        <c:crosses val="autoZero"/>
        <c:auto val="1"/>
        <c:lblAlgn val="ctr"/>
        <c:lblOffset val="100"/>
        <c:noMultiLvlLbl val="0"/>
      </c:catAx>
      <c:valAx>
        <c:axId val="43895040"/>
        <c:scaling>
          <c:orientation val="minMax"/>
          <c:min val="0"/>
        </c:scaling>
        <c:delete val="0"/>
        <c:axPos val="t"/>
        <c:majorGridlines/>
        <c:numFmt formatCode="0%" sourceLinked="1"/>
        <c:majorTickMark val="out"/>
        <c:minorTickMark val="none"/>
        <c:tickLblPos val="nextTo"/>
        <c:txPr>
          <a:bodyPr/>
          <a:lstStyle/>
          <a:p>
            <a:pPr>
              <a:defRPr sz="1200"/>
            </a:pPr>
            <a:endParaRPr lang="en-US"/>
          </a:p>
        </c:txPr>
        <c:crossAx val="43893504"/>
        <c:crosses val="autoZero"/>
        <c:crossBetween val="between"/>
      </c:valAx>
    </c:plotArea>
    <c:legend>
      <c:legendPos val="t"/>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§102</c:v>
                </c:pt>
              </c:strCache>
            </c:strRef>
          </c:tx>
          <c:spPr>
            <a:solidFill>
              <a:srgbClr val="92D050"/>
            </a:solidFill>
          </c:spPr>
          <c:invertIfNegative val="0"/>
          <c:dLbls>
            <c:dLbl>
              <c:idx val="0"/>
              <c:layout>
                <c:manualLayout>
                  <c:x val="1.6666666666666666E-2"/>
                  <c:y val="-3.0534351145038167E-2"/>
                </c:manualLayout>
              </c:layout>
              <c:showLegendKey val="0"/>
              <c:showVal val="1"/>
              <c:showCatName val="0"/>
              <c:showSerName val="0"/>
              <c:showPercent val="0"/>
              <c:showBubbleSize val="0"/>
            </c:dLbl>
            <c:txPr>
              <a:bodyPr rot="0" vert="horz" anchor="t" anchorCtr="0"/>
              <a:lstStyle/>
              <a:p>
                <a:pPr>
                  <a:defRPr sz="1000"/>
                </a:pPr>
                <a:endParaRPr lang="en-US"/>
              </a:p>
            </c:txPr>
            <c:showLegendKey val="0"/>
            <c:showVal val="1"/>
            <c:showCatName val="0"/>
            <c:showSerName val="0"/>
            <c:showPercent val="0"/>
            <c:showBubbleSize val="0"/>
            <c:showLeaderLines val="0"/>
          </c:dLbls>
          <c:cat>
            <c:strRef>
              <c:f>Sheet1!$A$2</c:f>
              <c:strCache>
                <c:ptCount val="1"/>
                <c:pt idx="0">
                  <c:v>Cumulative (n=10)</c:v>
                </c:pt>
              </c:strCache>
            </c:strRef>
          </c:cat>
          <c:val>
            <c:numRef>
              <c:f>Sheet1!$B$2</c:f>
              <c:numCache>
                <c:formatCode>0%</c:formatCode>
                <c:ptCount val="1"/>
                <c:pt idx="0">
                  <c:v>0.18</c:v>
                </c:pt>
              </c:numCache>
            </c:numRef>
          </c:val>
        </c:ser>
        <c:ser>
          <c:idx val="1"/>
          <c:order val="1"/>
          <c:tx>
            <c:strRef>
              <c:f>Sheet1!$C$1</c:f>
              <c:strCache>
                <c:ptCount val="1"/>
                <c:pt idx="0">
                  <c:v>§103</c:v>
                </c:pt>
              </c:strCache>
            </c:strRef>
          </c:tx>
          <c:spPr>
            <a:solidFill>
              <a:srgbClr val="9966FF"/>
            </a:solidFill>
          </c:spPr>
          <c:invertIfNegative val="0"/>
          <c:dPt>
            <c:idx val="0"/>
            <c:invertIfNegative val="0"/>
            <c:bubble3D val="0"/>
          </c:dPt>
          <c:dLbls>
            <c:dLbl>
              <c:idx val="0"/>
              <c:layout>
                <c:manualLayout>
                  <c:x val="3.6666666666666667E-2"/>
                  <c:y val="-1.5267175572519083E-2"/>
                </c:manualLayout>
              </c:layout>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0"/>
          </c:dLbls>
          <c:cat>
            <c:strRef>
              <c:f>Sheet1!$A$2</c:f>
              <c:strCache>
                <c:ptCount val="1"/>
                <c:pt idx="0">
                  <c:v>Cumulative (n=10)</c:v>
                </c:pt>
              </c:strCache>
            </c:strRef>
          </c:cat>
          <c:val>
            <c:numRef>
              <c:f>Sheet1!$C$2</c:f>
              <c:numCache>
                <c:formatCode>0%</c:formatCode>
                <c:ptCount val="1"/>
                <c:pt idx="0">
                  <c:v>0.64</c:v>
                </c:pt>
              </c:numCache>
            </c:numRef>
          </c:val>
        </c:ser>
        <c:ser>
          <c:idx val="2"/>
          <c:order val="2"/>
          <c:tx>
            <c:strRef>
              <c:f>Sheet1!$D$1</c:f>
              <c:strCache>
                <c:ptCount val="1"/>
                <c:pt idx="0">
                  <c:v>§112</c:v>
                </c:pt>
              </c:strCache>
            </c:strRef>
          </c:tx>
          <c:spPr>
            <a:solidFill>
              <a:schemeClr val="accent2">
                <a:lumMod val="60000"/>
                <a:lumOff val="40000"/>
              </a:schemeClr>
            </a:solidFill>
          </c:spPr>
          <c:invertIfNegative val="0"/>
          <c:dLbls>
            <c:dLbl>
              <c:idx val="0"/>
              <c:layout>
                <c:manualLayout>
                  <c:x val="2.3333333333333334E-2"/>
                  <c:y val="-4.1984732824427481E-2"/>
                </c:manualLayout>
              </c:layout>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0"/>
          </c:dLbls>
          <c:cat>
            <c:strRef>
              <c:f>Sheet1!$A$2</c:f>
              <c:strCache>
                <c:ptCount val="1"/>
                <c:pt idx="0">
                  <c:v>Cumulative (n=10)</c:v>
                </c:pt>
              </c:strCache>
            </c:strRef>
          </c:cat>
          <c:val>
            <c:numRef>
              <c:f>Sheet1!$D$2</c:f>
              <c:numCache>
                <c:formatCode>0%</c:formatCode>
                <c:ptCount val="1"/>
                <c:pt idx="0">
                  <c:v>0</c:v>
                </c:pt>
              </c:numCache>
            </c:numRef>
          </c:val>
        </c:ser>
        <c:ser>
          <c:idx val="3"/>
          <c:order val="3"/>
          <c:tx>
            <c:strRef>
              <c:f>Sheet1!$E$1</c:f>
              <c:strCache>
                <c:ptCount val="1"/>
                <c:pt idx="0">
                  <c:v>§101</c:v>
                </c:pt>
              </c:strCache>
            </c:strRef>
          </c:tx>
          <c:spPr>
            <a:solidFill>
              <a:srgbClr val="3366CC"/>
            </a:solidFill>
          </c:spPr>
          <c:invertIfNegative val="0"/>
          <c:dLbls>
            <c:dLbl>
              <c:idx val="0"/>
              <c:layout>
                <c:manualLayout>
                  <c:x val="0.04"/>
                  <c:y val="-3.0534351145038097E-2"/>
                </c:manualLayout>
              </c:layout>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0"/>
          </c:dLbls>
          <c:cat>
            <c:strRef>
              <c:f>Sheet1!$A$2</c:f>
              <c:strCache>
                <c:ptCount val="1"/>
                <c:pt idx="0">
                  <c:v>Cumulative (n=10)</c:v>
                </c:pt>
              </c:strCache>
            </c:strRef>
          </c:cat>
          <c:val>
            <c:numRef>
              <c:f>Sheet1!$E$2</c:f>
              <c:numCache>
                <c:formatCode>0%</c:formatCode>
                <c:ptCount val="1"/>
                <c:pt idx="0">
                  <c:v>0.27</c:v>
                </c:pt>
              </c:numCache>
            </c:numRef>
          </c:val>
        </c:ser>
        <c:dLbls>
          <c:showLegendKey val="0"/>
          <c:showVal val="0"/>
          <c:showCatName val="0"/>
          <c:showSerName val="0"/>
          <c:showPercent val="0"/>
          <c:showBubbleSize val="0"/>
        </c:dLbls>
        <c:gapWidth val="150"/>
        <c:shape val="box"/>
        <c:axId val="43638784"/>
        <c:axId val="43640320"/>
        <c:axId val="0"/>
      </c:bar3DChart>
      <c:catAx>
        <c:axId val="43638784"/>
        <c:scaling>
          <c:orientation val="minMax"/>
        </c:scaling>
        <c:delete val="1"/>
        <c:axPos val="b"/>
        <c:majorTickMark val="out"/>
        <c:minorTickMark val="none"/>
        <c:tickLblPos val="nextTo"/>
        <c:crossAx val="43640320"/>
        <c:crosses val="autoZero"/>
        <c:auto val="1"/>
        <c:lblAlgn val="ctr"/>
        <c:lblOffset val="100"/>
        <c:noMultiLvlLbl val="0"/>
      </c:catAx>
      <c:valAx>
        <c:axId val="43640320"/>
        <c:scaling>
          <c:orientation val="minMax"/>
        </c:scaling>
        <c:delete val="0"/>
        <c:axPos val="l"/>
        <c:majorGridlines/>
        <c:numFmt formatCode="0%" sourceLinked="1"/>
        <c:majorTickMark val="out"/>
        <c:minorTickMark val="none"/>
        <c:tickLblPos val="nextTo"/>
        <c:txPr>
          <a:bodyPr/>
          <a:lstStyle/>
          <a:p>
            <a:pPr>
              <a:defRPr sz="1000"/>
            </a:pPr>
            <a:endParaRPr lang="en-US"/>
          </a:p>
        </c:txPr>
        <c:crossAx val="43638784"/>
        <c:crosses val="autoZero"/>
        <c:crossBetween val="between"/>
      </c:valAx>
    </c:plotArea>
    <c:legend>
      <c:legendPos val="t"/>
      <c:layout>
        <c:manualLayout>
          <c:xMode val="edge"/>
          <c:yMode val="edge"/>
          <c:x val="2.9833595800524932E-2"/>
          <c:y val="2.2900763358778626E-2"/>
          <c:w val="0.94033280839895006"/>
          <c:h val="9.0443589589469256E-2"/>
        </c:manualLayout>
      </c:layout>
      <c:overlay val="0"/>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§102</c:v>
                </c:pt>
              </c:strCache>
            </c:strRef>
          </c:tx>
          <c:spPr>
            <a:solidFill>
              <a:srgbClr val="92D050"/>
            </a:solidFill>
          </c:spPr>
          <c:invertIfNegative val="0"/>
          <c:dLbls>
            <c:dLbl>
              <c:idx val="0"/>
              <c:layout>
                <c:manualLayout>
                  <c:x val="0.03"/>
                  <c:y val="-6.106900282502855E-2"/>
                </c:manualLayout>
              </c:layout>
              <c:showLegendKey val="0"/>
              <c:showVal val="1"/>
              <c:showCatName val="0"/>
              <c:showSerName val="0"/>
              <c:showPercent val="0"/>
              <c:showBubbleSize val="0"/>
            </c:dLbl>
            <c:txPr>
              <a:bodyPr rot="0" vert="horz" anchor="t" anchorCtr="0"/>
              <a:lstStyle/>
              <a:p>
                <a:pPr>
                  <a:defRPr sz="1000"/>
                </a:pPr>
                <a:endParaRPr lang="en-US"/>
              </a:p>
            </c:txPr>
            <c:showLegendKey val="0"/>
            <c:showVal val="1"/>
            <c:showCatName val="0"/>
            <c:showSerName val="0"/>
            <c:showPercent val="0"/>
            <c:showBubbleSize val="0"/>
            <c:showLeaderLines val="0"/>
          </c:dLbls>
          <c:cat>
            <c:strRef>
              <c:f>Sheet1!$A$2</c:f>
              <c:strCache>
                <c:ptCount val="1"/>
                <c:pt idx="0">
                  <c:v>Cumulative (n=21)</c:v>
                </c:pt>
              </c:strCache>
            </c:strRef>
          </c:cat>
          <c:val>
            <c:numRef>
              <c:f>Sheet1!$B$2</c:f>
              <c:numCache>
                <c:formatCode>0%</c:formatCode>
                <c:ptCount val="1"/>
                <c:pt idx="0">
                  <c:v>0.34</c:v>
                </c:pt>
              </c:numCache>
            </c:numRef>
          </c:val>
        </c:ser>
        <c:ser>
          <c:idx val="1"/>
          <c:order val="1"/>
          <c:tx>
            <c:strRef>
              <c:f>Sheet1!$C$1</c:f>
              <c:strCache>
                <c:ptCount val="1"/>
                <c:pt idx="0">
                  <c:v>§103</c:v>
                </c:pt>
              </c:strCache>
            </c:strRef>
          </c:tx>
          <c:spPr>
            <a:solidFill>
              <a:srgbClr val="9966FF"/>
            </a:solidFill>
          </c:spPr>
          <c:invertIfNegative val="0"/>
          <c:dLbls>
            <c:dLbl>
              <c:idx val="0"/>
              <c:layout>
                <c:manualLayout>
                  <c:x val="4.3333333333333335E-2"/>
                  <c:y val="-3.8167938931297711E-2"/>
                </c:manualLayout>
              </c:layout>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0"/>
          </c:dLbls>
          <c:cat>
            <c:strRef>
              <c:f>Sheet1!$A$2</c:f>
              <c:strCache>
                <c:ptCount val="1"/>
                <c:pt idx="0">
                  <c:v>Cumulative (n=21)</c:v>
                </c:pt>
              </c:strCache>
            </c:strRef>
          </c:cat>
          <c:val>
            <c:numRef>
              <c:f>Sheet1!$C$2</c:f>
              <c:numCache>
                <c:formatCode>0%</c:formatCode>
                <c:ptCount val="1"/>
                <c:pt idx="0">
                  <c:v>0.86</c:v>
                </c:pt>
              </c:numCache>
            </c:numRef>
          </c:val>
        </c:ser>
        <c:dLbls>
          <c:showLegendKey val="0"/>
          <c:showVal val="0"/>
          <c:showCatName val="0"/>
          <c:showSerName val="0"/>
          <c:showPercent val="0"/>
          <c:showBubbleSize val="0"/>
        </c:dLbls>
        <c:gapWidth val="150"/>
        <c:shape val="box"/>
        <c:axId val="43691008"/>
        <c:axId val="43705088"/>
        <c:axId val="0"/>
      </c:bar3DChart>
      <c:catAx>
        <c:axId val="43691008"/>
        <c:scaling>
          <c:orientation val="minMax"/>
        </c:scaling>
        <c:delete val="1"/>
        <c:axPos val="b"/>
        <c:majorTickMark val="out"/>
        <c:minorTickMark val="none"/>
        <c:tickLblPos val="nextTo"/>
        <c:crossAx val="43705088"/>
        <c:crosses val="autoZero"/>
        <c:auto val="1"/>
        <c:lblAlgn val="ctr"/>
        <c:lblOffset val="100"/>
        <c:noMultiLvlLbl val="0"/>
      </c:catAx>
      <c:valAx>
        <c:axId val="43705088"/>
        <c:scaling>
          <c:orientation val="minMax"/>
        </c:scaling>
        <c:delete val="0"/>
        <c:axPos val="l"/>
        <c:majorGridlines/>
        <c:numFmt formatCode="0%" sourceLinked="1"/>
        <c:majorTickMark val="out"/>
        <c:minorTickMark val="none"/>
        <c:tickLblPos val="nextTo"/>
        <c:txPr>
          <a:bodyPr/>
          <a:lstStyle/>
          <a:p>
            <a:pPr>
              <a:defRPr sz="1000"/>
            </a:pPr>
            <a:endParaRPr lang="en-US"/>
          </a:p>
        </c:txPr>
        <c:crossAx val="43691008"/>
        <c:crosses val="autoZero"/>
        <c:crossBetween val="between"/>
      </c:valAx>
    </c:plotArea>
    <c:legend>
      <c:legendPos val="t"/>
      <c:layout>
        <c:manualLayout>
          <c:xMode val="edge"/>
          <c:yMode val="edge"/>
          <c:x val="0.23658346456692916"/>
          <c:y val="2.2900763358778626E-2"/>
          <c:w val="0.60016640419947509"/>
          <c:h val="9.0443589589469256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4"/>
            <c:bubble3D val="0"/>
            <c:spPr>
              <a:solidFill>
                <a:srgbClr val="FFC000"/>
              </a:solidFill>
            </c:spPr>
          </c:dPt>
          <c:dLbls>
            <c:txPr>
              <a:bodyPr/>
              <a:lstStyle/>
              <a:p>
                <a:pPr>
                  <a:defRPr sz="1600" baseline="0"/>
                </a:pPr>
                <a:endParaRPr lang="en-US"/>
              </a:p>
            </c:txPr>
            <c:showLegendKey val="0"/>
            <c:showVal val="1"/>
            <c:showCatName val="0"/>
            <c:showSerName val="0"/>
            <c:showPercent val="0"/>
            <c:showBubbleSize val="0"/>
            <c:showLeaderLines val="1"/>
          </c:dLbls>
          <c:cat>
            <c:strRef>
              <c:f>Sheet1!$A$1:$A$5</c:f>
              <c:strCache>
                <c:ptCount val="5"/>
                <c:pt idx="0">
                  <c:v>AIA</c:v>
                </c:pt>
                <c:pt idx="1">
                  <c:v>Ex parte Appeals</c:v>
                </c:pt>
                <c:pt idx="2">
                  <c:v>Inter Partes Reexamination Appeals</c:v>
                </c:pt>
                <c:pt idx="3">
                  <c:v>Management</c:v>
                </c:pt>
                <c:pt idx="4">
                  <c:v>Interferences</c:v>
                </c:pt>
              </c:strCache>
            </c:strRef>
          </c:cat>
          <c:val>
            <c:numRef>
              <c:f>Sheet1!$B$1:$B$5</c:f>
              <c:numCache>
                <c:formatCode>0%</c:formatCode>
                <c:ptCount val="5"/>
                <c:pt idx="0">
                  <c:v>0.39</c:v>
                </c:pt>
                <c:pt idx="1">
                  <c:v>0.4</c:v>
                </c:pt>
                <c:pt idx="2">
                  <c:v>0.1</c:v>
                </c:pt>
                <c:pt idx="3">
                  <c:v>0.08</c:v>
                </c:pt>
                <c:pt idx="4">
                  <c:v>0.03</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800"/>
            </a:pPr>
            <a:endParaRPr lang="en-US"/>
          </a:p>
        </c:txPr>
      </c:legendEntry>
      <c:legendEntry>
        <c:idx val="1"/>
        <c:txPr>
          <a:bodyPr/>
          <a:lstStyle/>
          <a:p>
            <a:pPr>
              <a:defRPr sz="1800" baseline="0"/>
            </a:pPr>
            <a:endParaRPr lang="en-US"/>
          </a:p>
        </c:txPr>
      </c:legendEntry>
      <c:legendEntry>
        <c:idx val="2"/>
        <c:txPr>
          <a:bodyPr/>
          <a:lstStyle/>
          <a:p>
            <a:pPr>
              <a:defRPr sz="1800"/>
            </a:pPr>
            <a:endParaRPr lang="en-US"/>
          </a:p>
        </c:txPr>
      </c:legendEntry>
      <c:legendEntry>
        <c:idx val="3"/>
        <c:txPr>
          <a:bodyPr/>
          <a:lstStyle/>
          <a:p>
            <a:pPr>
              <a:defRPr sz="1800" baseline="0"/>
            </a:pPr>
            <a:endParaRPr lang="en-US"/>
          </a:p>
        </c:txPr>
      </c:legendEntry>
      <c:legendEntry>
        <c:idx val="4"/>
        <c:txPr>
          <a:bodyPr/>
          <a:lstStyle/>
          <a:p>
            <a:pPr>
              <a:defRPr sz="1800"/>
            </a:pPr>
            <a:endParaRPr lang="en-US"/>
          </a:p>
        </c:txPr>
      </c:legendEntry>
      <c:layout>
        <c:manualLayout>
          <c:xMode val="edge"/>
          <c:yMode val="edge"/>
          <c:x val="0.64257106159602395"/>
          <c:y val="3.6137506116820144E-2"/>
          <c:w val="0.35033673982241581"/>
          <c:h val="0.93278904755549619"/>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4"/>
            <c:bubble3D val="0"/>
            <c:spPr>
              <a:solidFill>
                <a:srgbClr val="FFC000"/>
              </a:solidFill>
            </c:spPr>
          </c:dPt>
          <c:dLbls>
            <c:txPr>
              <a:bodyPr/>
              <a:lstStyle/>
              <a:p>
                <a:pPr>
                  <a:defRPr sz="1600" baseline="0"/>
                </a:pPr>
                <a:endParaRPr lang="en-US"/>
              </a:p>
            </c:txPr>
            <c:showLegendKey val="0"/>
            <c:showVal val="1"/>
            <c:showCatName val="0"/>
            <c:showSerName val="0"/>
            <c:showPercent val="0"/>
            <c:showBubbleSize val="0"/>
            <c:showLeaderLines val="1"/>
          </c:dLbls>
          <c:cat>
            <c:strRef>
              <c:f>Sheet1!$A$1:$A$5</c:f>
              <c:strCache>
                <c:ptCount val="5"/>
                <c:pt idx="0">
                  <c:v>Electrical/Computer (819)</c:v>
                </c:pt>
                <c:pt idx="1">
                  <c:v>Mechanical (167)</c:v>
                </c:pt>
                <c:pt idx="2">
                  <c:v>Chemical (98)</c:v>
                </c:pt>
                <c:pt idx="3">
                  <c:v>Bio/Pharma (59)</c:v>
                </c:pt>
                <c:pt idx="4">
                  <c:v>Design (8)</c:v>
                </c:pt>
              </c:strCache>
            </c:strRef>
          </c:cat>
          <c:val>
            <c:numRef>
              <c:f>Sheet1!$B$1:$B$5</c:f>
              <c:numCache>
                <c:formatCode>0.0%</c:formatCode>
                <c:ptCount val="5"/>
                <c:pt idx="0">
                  <c:v>0.71199999999999997</c:v>
                </c:pt>
                <c:pt idx="1">
                  <c:v>0.14499999999999999</c:v>
                </c:pt>
                <c:pt idx="2">
                  <c:v>8.5000000000000006E-2</c:v>
                </c:pt>
                <c:pt idx="3">
                  <c:v>5.0999999999999997E-2</c:v>
                </c:pt>
                <c:pt idx="4">
                  <c:v>7.0000000000000001E-3</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800" baseline="0"/>
            </a:pPr>
            <a:endParaRPr lang="en-US"/>
          </a:p>
        </c:txPr>
      </c:legendEntry>
      <c:legendEntry>
        <c:idx val="1"/>
        <c:txPr>
          <a:bodyPr/>
          <a:lstStyle/>
          <a:p>
            <a:pPr>
              <a:defRPr sz="1800" baseline="0"/>
            </a:pPr>
            <a:endParaRPr lang="en-US"/>
          </a:p>
        </c:txPr>
      </c:legendEntry>
      <c:legendEntry>
        <c:idx val="2"/>
        <c:txPr>
          <a:bodyPr/>
          <a:lstStyle/>
          <a:p>
            <a:pPr>
              <a:defRPr sz="1800" baseline="0"/>
            </a:pPr>
            <a:endParaRPr lang="en-US"/>
          </a:p>
        </c:txPr>
      </c:legendEntry>
      <c:legendEntry>
        <c:idx val="3"/>
        <c:txPr>
          <a:bodyPr/>
          <a:lstStyle/>
          <a:p>
            <a:pPr>
              <a:defRPr sz="1800" baseline="0"/>
            </a:pPr>
            <a:endParaRPr lang="en-US"/>
          </a:p>
        </c:txPr>
      </c:legendEntry>
      <c:legendEntry>
        <c:idx val="4"/>
        <c:txPr>
          <a:bodyPr/>
          <a:lstStyle/>
          <a:p>
            <a:pPr>
              <a:defRPr sz="1800" baseline="0"/>
            </a:pPr>
            <a:endParaRPr lang="en-US"/>
          </a:p>
        </c:txPr>
      </c:legendEntry>
      <c:layout>
        <c:manualLayout>
          <c:xMode val="edge"/>
          <c:yMode val="edge"/>
          <c:x val="0.60668425467435128"/>
          <c:y val="0.2199247121934379"/>
          <c:w val="0.38267757123143115"/>
          <c:h val="0.53875064731579714"/>
        </c:manualLayout>
      </c:layout>
      <c:overlay val="0"/>
      <c:txPr>
        <a:bodyPr/>
        <a:lstStyle/>
        <a:p>
          <a:pPr>
            <a:defRPr sz="1600" baseline="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Challenged &lt; All Claims</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Sheet1!$B$2</c:f>
              <c:numCache>
                <c:formatCode>General</c:formatCode>
                <c:ptCount val="1"/>
                <c:pt idx="0">
                  <c:v>55</c:v>
                </c:pt>
              </c:numCache>
            </c:numRef>
          </c:val>
        </c:ser>
        <c:ser>
          <c:idx val="1"/>
          <c:order val="1"/>
          <c:tx>
            <c:strRef>
              <c:f>Sheet1!$C$1</c:f>
              <c:strCache>
                <c:ptCount val="1"/>
                <c:pt idx="0">
                  <c:v>Challenged = All Claims</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Sheet1!$C$2</c:f>
              <c:numCache>
                <c:formatCode>General</c:formatCode>
                <c:ptCount val="1"/>
                <c:pt idx="0">
                  <c:v>77</c:v>
                </c:pt>
              </c:numCache>
            </c:numRef>
          </c:val>
        </c:ser>
        <c:dLbls>
          <c:showLegendKey val="0"/>
          <c:showVal val="0"/>
          <c:showCatName val="0"/>
          <c:showSerName val="0"/>
          <c:showPercent val="0"/>
          <c:showBubbleSize val="0"/>
        </c:dLbls>
        <c:gapWidth val="150"/>
        <c:overlap val="100"/>
        <c:axId val="41843328"/>
        <c:axId val="41849216"/>
      </c:barChart>
      <c:catAx>
        <c:axId val="41843328"/>
        <c:scaling>
          <c:orientation val="maxMin"/>
        </c:scaling>
        <c:delete val="0"/>
        <c:axPos val="l"/>
        <c:majorTickMark val="out"/>
        <c:minorTickMark val="none"/>
        <c:tickLblPos val="nextTo"/>
        <c:txPr>
          <a:bodyPr rot="0" vert="wordArtVert"/>
          <a:lstStyle/>
          <a:p>
            <a:pPr>
              <a:defRPr sz="1200"/>
            </a:pPr>
            <a:endParaRPr lang="en-US"/>
          </a:p>
        </c:txPr>
        <c:crossAx val="41849216"/>
        <c:crosses val="autoZero"/>
        <c:auto val="1"/>
        <c:lblAlgn val="ctr"/>
        <c:lblOffset val="100"/>
        <c:noMultiLvlLbl val="0"/>
      </c:catAx>
      <c:valAx>
        <c:axId val="41849216"/>
        <c:scaling>
          <c:orientation val="minMax"/>
        </c:scaling>
        <c:delete val="0"/>
        <c:axPos val="t"/>
        <c:majorGridlines/>
        <c:numFmt formatCode="0%" sourceLinked="1"/>
        <c:majorTickMark val="out"/>
        <c:minorTickMark val="none"/>
        <c:tickLblPos val="nextTo"/>
        <c:txPr>
          <a:bodyPr/>
          <a:lstStyle/>
          <a:p>
            <a:pPr>
              <a:defRPr sz="1200"/>
            </a:pPr>
            <a:endParaRPr lang="en-US"/>
          </a:p>
        </c:txPr>
        <c:crossAx val="41843328"/>
        <c:crosses val="autoZero"/>
        <c:crossBetween val="between"/>
      </c:valAx>
    </c:plotArea>
    <c:legend>
      <c:legendPos val="t"/>
      <c:layout>
        <c:manualLayout>
          <c:xMode val="edge"/>
          <c:yMode val="edge"/>
          <c:x val="0.15931994750656167"/>
          <c:y val="2.5210084033613446E-2"/>
          <c:w val="0.70135984251968508"/>
          <c:h val="0.19282538212135247"/>
        </c:manualLayout>
      </c:layout>
      <c:overlay val="0"/>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Challenged &lt; All Claims</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Sheet1!$B$2</c:f>
              <c:numCache>
                <c:formatCode>General</c:formatCode>
                <c:ptCount val="1"/>
                <c:pt idx="0">
                  <c:v>594</c:v>
                </c:pt>
              </c:numCache>
            </c:numRef>
          </c:val>
        </c:ser>
        <c:ser>
          <c:idx val="1"/>
          <c:order val="1"/>
          <c:tx>
            <c:strRef>
              <c:f>Sheet1!$C$1</c:f>
              <c:strCache>
                <c:ptCount val="1"/>
                <c:pt idx="0">
                  <c:v>Challenged = All Claims</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Sheet1!$C$2</c:f>
              <c:numCache>
                <c:formatCode>General</c:formatCode>
                <c:ptCount val="1"/>
                <c:pt idx="0">
                  <c:v>385</c:v>
                </c:pt>
              </c:numCache>
            </c:numRef>
          </c:val>
        </c:ser>
        <c:dLbls>
          <c:showLegendKey val="0"/>
          <c:showVal val="0"/>
          <c:showCatName val="0"/>
          <c:showSerName val="0"/>
          <c:showPercent val="0"/>
          <c:showBubbleSize val="0"/>
        </c:dLbls>
        <c:gapWidth val="150"/>
        <c:overlap val="100"/>
        <c:axId val="42407424"/>
        <c:axId val="42408960"/>
      </c:barChart>
      <c:catAx>
        <c:axId val="42407424"/>
        <c:scaling>
          <c:orientation val="maxMin"/>
        </c:scaling>
        <c:delete val="0"/>
        <c:axPos val="l"/>
        <c:majorTickMark val="out"/>
        <c:minorTickMark val="none"/>
        <c:tickLblPos val="nextTo"/>
        <c:txPr>
          <a:bodyPr rot="0" vert="wordArtVert"/>
          <a:lstStyle/>
          <a:p>
            <a:pPr>
              <a:defRPr sz="1200"/>
            </a:pPr>
            <a:endParaRPr lang="en-US"/>
          </a:p>
        </c:txPr>
        <c:crossAx val="42408960"/>
        <c:crosses val="autoZero"/>
        <c:auto val="1"/>
        <c:lblAlgn val="ctr"/>
        <c:lblOffset val="100"/>
        <c:noMultiLvlLbl val="0"/>
      </c:catAx>
      <c:valAx>
        <c:axId val="42408960"/>
        <c:scaling>
          <c:orientation val="minMax"/>
        </c:scaling>
        <c:delete val="0"/>
        <c:axPos val="t"/>
        <c:majorGridlines/>
        <c:numFmt formatCode="0%" sourceLinked="1"/>
        <c:majorTickMark val="out"/>
        <c:minorTickMark val="none"/>
        <c:tickLblPos val="nextTo"/>
        <c:txPr>
          <a:bodyPr/>
          <a:lstStyle/>
          <a:p>
            <a:pPr>
              <a:defRPr sz="1200"/>
            </a:pPr>
            <a:endParaRPr lang="en-US"/>
          </a:p>
        </c:txPr>
        <c:crossAx val="42407424"/>
        <c:crosses val="autoZero"/>
        <c:crossBetween val="between"/>
      </c:valAx>
    </c:plotArea>
    <c:legend>
      <c:legendPos val="t"/>
      <c:layout/>
      <c:overlay val="0"/>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Yes</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Sheet1!$B$2</c:f>
              <c:numCache>
                <c:formatCode>General</c:formatCode>
                <c:ptCount val="1"/>
                <c:pt idx="0">
                  <c:v>87</c:v>
                </c:pt>
              </c:numCache>
            </c:numRef>
          </c:val>
        </c:ser>
        <c:ser>
          <c:idx val="1"/>
          <c:order val="1"/>
          <c:tx>
            <c:strRef>
              <c:f>Sheet1!$C$1</c:f>
              <c:strCache>
                <c:ptCount val="1"/>
                <c:pt idx="0">
                  <c:v>No</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Sheet1!$C$2</c:f>
              <c:numCache>
                <c:formatCode>General</c:formatCode>
                <c:ptCount val="1"/>
                <c:pt idx="0">
                  <c:v>45</c:v>
                </c:pt>
              </c:numCache>
            </c:numRef>
          </c:val>
        </c:ser>
        <c:dLbls>
          <c:showLegendKey val="0"/>
          <c:showVal val="0"/>
          <c:showCatName val="0"/>
          <c:showSerName val="0"/>
          <c:showPercent val="0"/>
          <c:showBubbleSize val="0"/>
        </c:dLbls>
        <c:gapWidth val="150"/>
        <c:overlap val="100"/>
        <c:axId val="42481920"/>
        <c:axId val="42491904"/>
      </c:barChart>
      <c:catAx>
        <c:axId val="42481920"/>
        <c:scaling>
          <c:orientation val="maxMin"/>
        </c:scaling>
        <c:delete val="0"/>
        <c:axPos val="l"/>
        <c:majorTickMark val="out"/>
        <c:minorTickMark val="none"/>
        <c:tickLblPos val="nextTo"/>
        <c:txPr>
          <a:bodyPr rot="0" vert="wordArtVert"/>
          <a:lstStyle/>
          <a:p>
            <a:pPr>
              <a:defRPr sz="1200"/>
            </a:pPr>
            <a:endParaRPr lang="en-US"/>
          </a:p>
        </c:txPr>
        <c:crossAx val="42491904"/>
        <c:crosses val="autoZero"/>
        <c:auto val="1"/>
        <c:lblAlgn val="ctr"/>
        <c:lblOffset val="100"/>
        <c:noMultiLvlLbl val="0"/>
      </c:catAx>
      <c:valAx>
        <c:axId val="42491904"/>
        <c:scaling>
          <c:orientation val="minMax"/>
        </c:scaling>
        <c:delete val="0"/>
        <c:axPos val="t"/>
        <c:majorGridlines/>
        <c:numFmt formatCode="0%" sourceLinked="1"/>
        <c:majorTickMark val="out"/>
        <c:minorTickMark val="none"/>
        <c:tickLblPos val="nextTo"/>
        <c:txPr>
          <a:bodyPr/>
          <a:lstStyle/>
          <a:p>
            <a:pPr>
              <a:defRPr sz="1000"/>
            </a:pPr>
            <a:endParaRPr lang="en-US"/>
          </a:p>
        </c:txPr>
        <c:crossAx val="42481920"/>
        <c:crosses val="autoZero"/>
        <c:crossBetween val="between"/>
      </c:valAx>
    </c:plotArea>
    <c:legend>
      <c:legendPos val="t"/>
      <c:layout>
        <c:manualLayout>
          <c:xMode val="edge"/>
          <c:yMode val="edge"/>
          <c:x val="0.23361702127659575"/>
          <c:y val="2.6548672566371681E-2"/>
          <c:w val="0.55049645390070923"/>
          <c:h val="0.10485053306389798"/>
        </c:manualLayout>
      </c:layout>
      <c:overlay val="0"/>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Yes</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Sheet1!$B$2</c:f>
              <c:numCache>
                <c:formatCode>General</c:formatCode>
                <c:ptCount val="1"/>
                <c:pt idx="0">
                  <c:v>50</c:v>
                </c:pt>
              </c:numCache>
            </c:numRef>
          </c:val>
        </c:ser>
        <c:ser>
          <c:idx val="1"/>
          <c:order val="1"/>
          <c:tx>
            <c:strRef>
              <c:f>Sheet1!$C$1</c:f>
              <c:strCache>
                <c:ptCount val="1"/>
                <c:pt idx="0">
                  <c:v>No</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Sheet1!$C$2</c:f>
              <c:numCache>
                <c:formatCode>General</c:formatCode>
                <c:ptCount val="1"/>
                <c:pt idx="0">
                  <c:v>82</c:v>
                </c:pt>
              </c:numCache>
            </c:numRef>
          </c:val>
        </c:ser>
        <c:dLbls>
          <c:showLegendKey val="0"/>
          <c:showVal val="0"/>
          <c:showCatName val="0"/>
          <c:showSerName val="0"/>
          <c:showPercent val="0"/>
          <c:showBubbleSize val="0"/>
        </c:dLbls>
        <c:gapWidth val="150"/>
        <c:overlap val="100"/>
        <c:axId val="42079360"/>
        <c:axId val="42080896"/>
      </c:barChart>
      <c:catAx>
        <c:axId val="42079360"/>
        <c:scaling>
          <c:orientation val="maxMin"/>
        </c:scaling>
        <c:delete val="0"/>
        <c:axPos val="l"/>
        <c:majorTickMark val="out"/>
        <c:minorTickMark val="none"/>
        <c:tickLblPos val="nextTo"/>
        <c:txPr>
          <a:bodyPr rot="0" vert="wordArtVert"/>
          <a:lstStyle/>
          <a:p>
            <a:pPr>
              <a:defRPr sz="1200"/>
            </a:pPr>
            <a:endParaRPr lang="en-US"/>
          </a:p>
        </c:txPr>
        <c:crossAx val="42080896"/>
        <c:crosses val="autoZero"/>
        <c:auto val="1"/>
        <c:lblAlgn val="ctr"/>
        <c:lblOffset val="100"/>
        <c:noMultiLvlLbl val="0"/>
      </c:catAx>
      <c:valAx>
        <c:axId val="42080896"/>
        <c:scaling>
          <c:orientation val="minMax"/>
        </c:scaling>
        <c:delete val="0"/>
        <c:axPos val="t"/>
        <c:majorGridlines/>
        <c:numFmt formatCode="0%" sourceLinked="1"/>
        <c:majorTickMark val="out"/>
        <c:minorTickMark val="none"/>
        <c:tickLblPos val="nextTo"/>
        <c:txPr>
          <a:bodyPr/>
          <a:lstStyle/>
          <a:p>
            <a:pPr>
              <a:defRPr sz="1000"/>
            </a:pPr>
            <a:endParaRPr lang="en-US"/>
          </a:p>
        </c:txPr>
        <c:crossAx val="42079360"/>
        <c:crosses val="autoZero"/>
        <c:crossBetween val="between"/>
      </c:valAx>
    </c:plotArea>
    <c:legend>
      <c:legendPos val="t"/>
      <c:layout>
        <c:manualLayout>
          <c:xMode val="edge"/>
          <c:yMode val="edge"/>
          <c:x val="0.24611111111111111"/>
          <c:y val="2.6245552980368535E-2"/>
          <c:w val="0.52166666666666661"/>
          <c:h val="0.10365340164065705"/>
        </c:manualLayout>
      </c:layout>
      <c:overlay val="0"/>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Petitions Denied</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Sheet1!$B$2</c:f>
              <c:numCache>
                <c:formatCode>General</c:formatCode>
                <c:ptCount val="1"/>
                <c:pt idx="0">
                  <c:v>10</c:v>
                </c:pt>
              </c:numCache>
            </c:numRef>
          </c:val>
        </c:ser>
        <c:ser>
          <c:idx val="1"/>
          <c:order val="1"/>
          <c:tx>
            <c:strRef>
              <c:f>Sheet1!$C$1</c:f>
              <c:strCache>
                <c:ptCount val="1"/>
                <c:pt idx="0">
                  <c:v>Petitions Instituted</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Sheet1!$C$2</c:f>
              <c:numCache>
                <c:formatCode>General</c:formatCode>
                <c:ptCount val="1"/>
                <c:pt idx="0">
                  <c:v>52</c:v>
                </c:pt>
              </c:numCache>
            </c:numRef>
          </c:val>
        </c:ser>
        <c:dLbls>
          <c:showLegendKey val="0"/>
          <c:showVal val="0"/>
          <c:showCatName val="0"/>
          <c:showSerName val="0"/>
          <c:showPercent val="0"/>
          <c:showBubbleSize val="0"/>
        </c:dLbls>
        <c:gapWidth val="150"/>
        <c:overlap val="100"/>
        <c:axId val="38213504"/>
        <c:axId val="38215040"/>
      </c:barChart>
      <c:catAx>
        <c:axId val="38213504"/>
        <c:scaling>
          <c:orientation val="maxMin"/>
        </c:scaling>
        <c:delete val="0"/>
        <c:axPos val="l"/>
        <c:majorTickMark val="out"/>
        <c:minorTickMark val="none"/>
        <c:tickLblPos val="nextTo"/>
        <c:txPr>
          <a:bodyPr rot="0" vert="wordArtVert"/>
          <a:lstStyle/>
          <a:p>
            <a:pPr>
              <a:defRPr sz="1200"/>
            </a:pPr>
            <a:endParaRPr lang="en-US"/>
          </a:p>
        </c:txPr>
        <c:crossAx val="38215040"/>
        <c:crosses val="autoZero"/>
        <c:auto val="1"/>
        <c:lblAlgn val="ctr"/>
        <c:lblOffset val="100"/>
        <c:noMultiLvlLbl val="0"/>
      </c:catAx>
      <c:valAx>
        <c:axId val="38215040"/>
        <c:scaling>
          <c:orientation val="minMax"/>
        </c:scaling>
        <c:delete val="0"/>
        <c:axPos val="t"/>
        <c:majorGridlines/>
        <c:numFmt formatCode="0%" sourceLinked="1"/>
        <c:majorTickMark val="out"/>
        <c:minorTickMark val="none"/>
        <c:tickLblPos val="nextTo"/>
        <c:txPr>
          <a:bodyPr/>
          <a:lstStyle/>
          <a:p>
            <a:pPr>
              <a:defRPr sz="1200"/>
            </a:pPr>
            <a:endParaRPr lang="en-US"/>
          </a:p>
        </c:txPr>
        <c:crossAx val="38213504"/>
        <c:crosses val="autoZero"/>
        <c:crossBetween val="between"/>
      </c:valAx>
    </c:plotArea>
    <c:legend>
      <c:legendPos val="t"/>
      <c:layout>
        <c:manualLayout>
          <c:xMode val="edge"/>
          <c:yMode val="edge"/>
          <c:x val="9.8603412073490798E-2"/>
          <c:y val="2.5210084033613446E-2"/>
          <c:w val="0.84279291338582674"/>
          <c:h val="0.19282538212135247"/>
        </c:manualLayout>
      </c:layout>
      <c:overlay val="0"/>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Petitions Denied</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Sheet1!$B$2</c:f>
              <c:numCache>
                <c:formatCode>General</c:formatCode>
                <c:ptCount val="1"/>
                <c:pt idx="0">
                  <c:v>90</c:v>
                </c:pt>
              </c:numCache>
            </c:numRef>
          </c:val>
        </c:ser>
        <c:ser>
          <c:idx val="1"/>
          <c:order val="1"/>
          <c:tx>
            <c:strRef>
              <c:f>Sheet1!$C$1</c:f>
              <c:strCache>
                <c:ptCount val="1"/>
                <c:pt idx="0">
                  <c:v>Petitions Instituted</c:v>
                </c:pt>
              </c:strCache>
            </c:strRef>
          </c:tx>
          <c:spPr>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Sheet1!$C$2</c:f>
              <c:numCache>
                <c:formatCode>General</c:formatCode>
                <c:ptCount val="1"/>
                <c:pt idx="0">
                  <c:v>416</c:v>
                </c:pt>
              </c:numCache>
            </c:numRef>
          </c:val>
        </c:ser>
        <c:dLbls>
          <c:showLegendKey val="0"/>
          <c:showVal val="0"/>
          <c:showCatName val="0"/>
          <c:showSerName val="0"/>
          <c:showPercent val="0"/>
          <c:showBubbleSize val="0"/>
        </c:dLbls>
        <c:gapWidth val="150"/>
        <c:overlap val="100"/>
        <c:axId val="42279680"/>
        <c:axId val="42281216"/>
      </c:barChart>
      <c:catAx>
        <c:axId val="42279680"/>
        <c:scaling>
          <c:orientation val="maxMin"/>
        </c:scaling>
        <c:delete val="0"/>
        <c:axPos val="l"/>
        <c:majorTickMark val="out"/>
        <c:minorTickMark val="none"/>
        <c:tickLblPos val="nextTo"/>
        <c:txPr>
          <a:bodyPr rot="0" vert="wordArtVert"/>
          <a:lstStyle/>
          <a:p>
            <a:pPr>
              <a:defRPr sz="1200"/>
            </a:pPr>
            <a:endParaRPr lang="en-US"/>
          </a:p>
        </c:txPr>
        <c:crossAx val="42281216"/>
        <c:crosses val="autoZero"/>
        <c:auto val="1"/>
        <c:lblAlgn val="ctr"/>
        <c:lblOffset val="100"/>
        <c:noMultiLvlLbl val="0"/>
      </c:catAx>
      <c:valAx>
        <c:axId val="42281216"/>
        <c:scaling>
          <c:orientation val="minMax"/>
        </c:scaling>
        <c:delete val="0"/>
        <c:axPos val="t"/>
        <c:majorGridlines/>
        <c:numFmt formatCode="0%" sourceLinked="1"/>
        <c:majorTickMark val="out"/>
        <c:minorTickMark val="none"/>
        <c:tickLblPos val="nextTo"/>
        <c:txPr>
          <a:bodyPr/>
          <a:lstStyle/>
          <a:p>
            <a:pPr>
              <a:defRPr sz="1200"/>
            </a:pPr>
            <a:endParaRPr lang="en-US"/>
          </a:p>
        </c:txPr>
        <c:crossAx val="42279680"/>
        <c:crosses val="autoZero"/>
        <c:crossBetween val="between"/>
      </c:valAx>
    </c:plotArea>
    <c:legend>
      <c:legendPos val="t"/>
      <c:layout>
        <c:manualLayout>
          <c:xMode val="edge"/>
          <c:yMode val="edge"/>
          <c:x val="0.13860341207349081"/>
          <c:y val="2.5210084033613446E-2"/>
          <c:w val="0.7994595800524934"/>
          <c:h val="0.19282538212135247"/>
        </c:manualLayout>
      </c:layout>
      <c:overlay val="0"/>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Instituted Claims &lt; Challenged Claims</c:v>
                </c:pt>
              </c:strCache>
            </c:strRef>
          </c:tx>
          <c:spPr>
            <a:solidFill>
              <a:srgbClr val="CC0000"/>
            </a:solidFill>
            <a:scene3d>
              <a:camera prst="orthographicFront"/>
              <a:lightRig rig="threePt" dir="t"/>
            </a:scene3d>
            <a:sp3d>
              <a:bevelT prst="relaxedInset"/>
            </a:sp3d>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Sheet1!$B$2</c:f>
              <c:numCache>
                <c:formatCode>General</c:formatCode>
                <c:ptCount val="1"/>
                <c:pt idx="0">
                  <c:v>10</c:v>
                </c:pt>
              </c:numCache>
            </c:numRef>
          </c:val>
        </c:ser>
        <c:ser>
          <c:idx val="1"/>
          <c:order val="1"/>
          <c:tx>
            <c:strRef>
              <c:f>Sheet1!$C$1</c:f>
              <c:strCache>
                <c:ptCount val="1"/>
                <c:pt idx="0">
                  <c:v>Instituted Claims = Challenged Claims</c:v>
                </c:pt>
              </c:strCache>
            </c:strRef>
          </c:tx>
          <c:spPr>
            <a:solidFill>
              <a:schemeClr val="accent2"/>
            </a:solidFill>
            <a:scene3d>
              <a:camera prst="orthographicFront"/>
              <a:lightRig rig="threePt" dir="t"/>
            </a:scene3d>
            <a:sp3d>
              <a:bevelT prst="relaxedInset"/>
            </a:sp3d>
          </c:spPr>
          <c:invertIfNegative val="0"/>
          <c:dPt>
            <c:idx val="0"/>
            <c:invertIfNegative val="0"/>
            <c:bubble3D val="0"/>
          </c:dPt>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c:f>
              <c:strCache>
                <c:ptCount val="1"/>
                <c:pt idx="0">
                  <c:v>Cumulative</c:v>
                </c:pt>
              </c:strCache>
            </c:strRef>
          </c:cat>
          <c:val>
            <c:numRef>
              <c:f>Sheet1!$C$2</c:f>
              <c:numCache>
                <c:formatCode>General</c:formatCode>
                <c:ptCount val="1"/>
                <c:pt idx="0">
                  <c:v>42</c:v>
                </c:pt>
              </c:numCache>
            </c:numRef>
          </c:val>
        </c:ser>
        <c:dLbls>
          <c:showLegendKey val="0"/>
          <c:showVal val="0"/>
          <c:showCatName val="0"/>
          <c:showSerName val="0"/>
          <c:showPercent val="0"/>
          <c:showBubbleSize val="0"/>
        </c:dLbls>
        <c:gapWidth val="150"/>
        <c:overlap val="100"/>
        <c:axId val="42321408"/>
        <c:axId val="42322944"/>
      </c:barChart>
      <c:catAx>
        <c:axId val="42321408"/>
        <c:scaling>
          <c:orientation val="maxMin"/>
        </c:scaling>
        <c:delete val="0"/>
        <c:axPos val="l"/>
        <c:majorTickMark val="out"/>
        <c:minorTickMark val="none"/>
        <c:tickLblPos val="nextTo"/>
        <c:txPr>
          <a:bodyPr rot="0" vert="wordArtVert"/>
          <a:lstStyle/>
          <a:p>
            <a:pPr>
              <a:defRPr sz="1200"/>
            </a:pPr>
            <a:endParaRPr lang="en-US"/>
          </a:p>
        </c:txPr>
        <c:crossAx val="42322944"/>
        <c:crosses val="autoZero"/>
        <c:auto val="1"/>
        <c:lblAlgn val="ctr"/>
        <c:lblOffset val="100"/>
        <c:noMultiLvlLbl val="0"/>
      </c:catAx>
      <c:valAx>
        <c:axId val="42322944"/>
        <c:scaling>
          <c:orientation val="minMax"/>
        </c:scaling>
        <c:delete val="0"/>
        <c:axPos val="t"/>
        <c:majorGridlines/>
        <c:numFmt formatCode="0%" sourceLinked="1"/>
        <c:majorTickMark val="out"/>
        <c:minorTickMark val="none"/>
        <c:tickLblPos val="nextTo"/>
        <c:txPr>
          <a:bodyPr/>
          <a:lstStyle/>
          <a:p>
            <a:pPr>
              <a:defRPr sz="1200"/>
            </a:pPr>
            <a:endParaRPr lang="en-US"/>
          </a:p>
        </c:txPr>
        <c:crossAx val="42321408"/>
        <c:crosses val="autoZero"/>
        <c:crossBetween val="between"/>
      </c:valAx>
    </c:plotArea>
    <c:legend>
      <c:legendPos val="t"/>
      <c:layout>
        <c:manualLayout>
          <c:xMode val="edge"/>
          <c:yMode val="edge"/>
          <c:x val="2.0728083989501322E-2"/>
          <c:y val="2.5210084033613446E-2"/>
          <c:w val="0.97854356955380573"/>
          <c:h val="0.19680898221055701"/>
        </c:manualLayout>
      </c:layout>
      <c:overlay val="0"/>
      <c:txPr>
        <a:bodyPr/>
        <a:lstStyle/>
        <a:p>
          <a:pPr>
            <a:defRPr sz="1600" kern="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953" tIns="46477" rIns="92953" bIns="46477" rtlCol="0"/>
          <a:lstStyle>
            <a:lvl1pPr algn="l">
              <a:defRPr sz="1200"/>
            </a:lvl1pPr>
          </a:lstStyle>
          <a:p>
            <a:endParaRPr lang="en-US" dirty="0"/>
          </a:p>
        </p:txBody>
      </p:sp>
      <p:sp>
        <p:nvSpPr>
          <p:cNvPr id="3" name="Date Placeholder 2"/>
          <p:cNvSpPr>
            <a:spLocks noGrp="1"/>
          </p:cNvSpPr>
          <p:nvPr>
            <p:ph type="dt" sz="quarter" idx="1"/>
          </p:nvPr>
        </p:nvSpPr>
        <p:spPr>
          <a:xfrm>
            <a:off x="3884614" y="1"/>
            <a:ext cx="2971800" cy="464820"/>
          </a:xfrm>
          <a:prstGeom prst="rect">
            <a:avLst/>
          </a:prstGeom>
        </p:spPr>
        <p:txBody>
          <a:bodyPr vert="horz" lIns="92953" tIns="46477" rIns="92953" bIns="46477" rtlCol="0"/>
          <a:lstStyle>
            <a:lvl1pPr algn="r">
              <a:defRPr sz="1200"/>
            </a:lvl1pPr>
          </a:lstStyle>
          <a:p>
            <a:fld id="{28EE2303-1A97-4E79-86FA-E876D66D962C}" type="datetimeFigureOut">
              <a:rPr lang="en-US" smtClean="0"/>
              <a:t>5/21/2014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2953" tIns="46477" rIns="92953" bIns="464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953" tIns="46477" rIns="92953" bIns="46477" rtlCol="0" anchor="b"/>
          <a:lstStyle>
            <a:lvl1pPr algn="r">
              <a:defRPr sz="1200"/>
            </a:lvl1pPr>
          </a:lstStyle>
          <a:p>
            <a:fld id="{D8695E04-E017-436F-9E98-84F802E0B260}" type="slidenum">
              <a:rPr lang="en-US" smtClean="0"/>
              <a:t>‹#›</a:t>
            </a:fld>
            <a:endParaRPr lang="en-US" dirty="0"/>
          </a:p>
        </p:txBody>
      </p:sp>
    </p:spTree>
    <p:extLst>
      <p:ext uri="{BB962C8B-B14F-4D97-AF65-F5344CB8AC3E}">
        <p14:creationId xmlns:p14="http://schemas.microsoft.com/office/powerpoint/2010/main" val="794710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953" tIns="46477" rIns="92953" bIns="46477" rtlCol="0"/>
          <a:lstStyle>
            <a:lvl1pPr algn="l">
              <a:defRPr sz="1200"/>
            </a:lvl1pPr>
          </a:lstStyle>
          <a:p>
            <a:endParaRPr lang="en-US" dirty="0"/>
          </a:p>
        </p:txBody>
      </p:sp>
      <p:sp>
        <p:nvSpPr>
          <p:cNvPr id="3" name="Date Placeholder 2"/>
          <p:cNvSpPr>
            <a:spLocks noGrp="1"/>
          </p:cNvSpPr>
          <p:nvPr>
            <p:ph type="dt" idx="1"/>
          </p:nvPr>
        </p:nvSpPr>
        <p:spPr>
          <a:xfrm>
            <a:off x="3884614" y="1"/>
            <a:ext cx="2971800" cy="464820"/>
          </a:xfrm>
          <a:prstGeom prst="rect">
            <a:avLst/>
          </a:prstGeom>
        </p:spPr>
        <p:txBody>
          <a:bodyPr vert="horz" lIns="92953" tIns="46477" rIns="92953" bIns="46477" rtlCol="0"/>
          <a:lstStyle>
            <a:lvl1pPr algn="r">
              <a:defRPr sz="1200"/>
            </a:lvl1pPr>
          </a:lstStyle>
          <a:p>
            <a:fld id="{3104FE3E-9019-4C75-9DA1-AF9804445805}" type="datetimeFigureOut">
              <a:rPr lang="en-US" smtClean="0"/>
              <a:t>5/21/2014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953" tIns="46477" rIns="92953" bIns="46477"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953" tIns="46477" rIns="92953" bIns="464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953" tIns="46477" rIns="92953" bIns="464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953" tIns="46477" rIns="92953" bIns="46477" rtlCol="0" anchor="b"/>
          <a:lstStyle>
            <a:lvl1pPr algn="r">
              <a:defRPr sz="1200"/>
            </a:lvl1pPr>
          </a:lstStyle>
          <a:p>
            <a:fld id="{76A4063A-9F60-45B8-AB4D-6A4C9C5EB795}" type="slidenum">
              <a:rPr lang="en-US" smtClean="0"/>
              <a:t>‹#›</a:t>
            </a:fld>
            <a:endParaRPr lang="en-US" dirty="0"/>
          </a:p>
        </p:txBody>
      </p:sp>
    </p:spTree>
    <p:extLst>
      <p:ext uri="{BB962C8B-B14F-4D97-AF65-F5344CB8AC3E}">
        <p14:creationId xmlns:p14="http://schemas.microsoft.com/office/powerpoint/2010/main" val="976641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17</a:t>
            </a:fld>
            <a:endParaRPr lang="en-US" dirty="0"/>
          </a:p>
        </p:txBody>
      </p:sp>
    </p:spTree>
    <p:extLst>
      <p:ext uri="{BB962C8B-B14F-4D97-AF65-F5344CB8AC3E}">
        <p14:creationId xmlns:p14="http://schemas.microsoft.com/office/powerpoint/2010/main" val="393175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19</a:t>
            </a:fld>
            <a:endParaRPr lang="en-US" dirty="0"/>
          </a:p>
        </p:txBody>
      </p:sp>
    </p:spTree>
    <p:extLst>
      <p:ext uri="{BB962C8B-B14F-4D97-AF65-F5344CB8AC3E}">
        <p14:creationId xmlns:p14="http://schemas.microsoft.com/office/powerpoint/2010/main" val="393175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4FDEB-F6BA-47C5-A4E9-6FF01A65369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29389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4063A-9F60-45B8-AB4D-6A4C9C5EB795}" type="slidenum">
              <a:rPr lang="en-US" smtClean="0"/>
              <a:t>21</a:t>
            </a:fld>
            <a:endParaRPr lang="en-US" dirty="0"/>
          </a:p>
        </p:txBody>
      </p:sp>
    </p:spTree>
    <p:extLst>
      <p:ext uri="{BB962C8B-B14F-4D97-AF65-F5344CB8AC3E}">
        <p14:creationId xmlns:p14="http://schemas.microsoft.com/office/powerpoint/2010/main" val="1218786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4FDEB-F6BA-47C5-A4E9-6FF01A65369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629389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4063A-9F60-45B8-AB4D-6A4C9C5EB795}" type="slidenum">
              <a:rPr lang="en-US" smtClean="0"/>
              <a:t>26</a:t>
            </a:fld>
            <a:endParaRPr lang="en-US" dirty="0"/>
          </a:p>
        </p:txBody>
      </p:sp>
    </p:spTree>
    <p:extLst>
      <p:ext uri="{BB962C8B-B14F-4D97-AF65-F5344CB8AC3E}">
        <p14:creationId xmlns:p14="http://schemas.microsoft.com/office/powerpoint/2010/main" val="1218786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4FDEB-F6BA-47C5-A4E9-6FF01A65369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629389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4063A-9F60-45B8-AB4D-6A4C9C5EB795}" type="slidenum">
              <a:rPr lang="en-US" smtClean="0"/>
              <a:t>28</a:t>
            </a:fld>
            <a:endParaRPr lang="en-US" dirty="0"/>
          </a:p>
        </p:txBody>
      </p:sp>
    </p:spTree>
    <p:extLst>
      <p:ext uri="{BB962C8B-B14F-4D97-AF65-F5344CB8AC3E}">
        <p14:creationId xmlns:p14="http://schemas.microsoft.com/office/powerpoint/2010/main" val="1218786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4FDEB-F6BA-47C5-A4E9-6FF01A65369D}"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629389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32</a:t>
            </a:fld>
            <a:endParaRPr lang="en-US" dirty="0"/>
          </a:p>
        </p:txBody>
      </p:sp>
    </p:spTree>
    <p:extLst>
      <p:ext uri="{BB962C8B-B14F-4D97-AF65-F5344CB8AC3E}">
        <p14:creationId xmlns:p14="http://schemas.microsoft.com/office/powerpoint/2010/main" val="393175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43600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4FDEB-F6BA-47C5-A4E9-6FF01A65369D}"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629389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4063A-9F60-45B8-AB4D-6A4C9C5EB795}" type="slidenum">
              <a:rPr lang="en-US" smtClean="0"/>
              <a:t>35</a:t>
            </a:fld>
            <a:endParaRPr lang="en-US" dirty="0"/>
          </a:p>
        </p:txBody>
      </p:sp>
    </p:spTree>
    <p:extLst>
      <p:ext uri="{BB962C8B-B14F-4D97-AF65-F5344CB8AC3E}">
        <p14:creationId xmlns:p14="http://schemas.microsoft.com/office/powerpoint/2010/main" val="3330416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4063A-9F60-45B8-AB4D-6A4C9C5EB795}" type="slidenum">
              <a:rPr lang="en-US" smtClean="0"/>
              <a:t>36</a:t>
            </a:fld>
            <a:endParaRPr lang="en-US" dirty="0"/>
          </a:p>
        </p:txBody>
      </p:sp>
    </p:spTree>
    <p:extLst>
      <p:ext uri="{BB962C8B-B14F-4D97-AF65-F5344CB8AC3E}">
        <p14:creationId xmlns:p14="http://schemas.microsoft.com/office/powerpoint/2010/main" val="3330416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4FDEB-F6BA-47C5-A4E9-6FF01A65369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629389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4FDEB-F6BA-47C5-A4E9-6FF01A65369D}"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629389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4063A-9F60-45B8-AB4D-6A4C9C5EB795}"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376562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4FDEB-F6BA-47C5-A4E9-6FF01A65369D}"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629389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931753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4FDEB-F6BA-47C5-A4E9-6FF01A65369D}"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629389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4FDEB-F6BA-47C5-A4E9-6FF01A65369D}"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59771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931753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4FDEB-F6BA-47C5-A4E9-6FF01A65369D}"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05070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4FDEB-F6BA-47C5-A4E9-6FF01A65369D}"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629389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61</a:t>
            </a:fld>
            <a:endParaRPr lang="en-US" dirty="0"/>
          </a:p>
        </p:txBody>
      </p:sp>
    </p:spTree>
    <p:extLst>
      <p:ext uri="{BB962C8B-B14F-4D97-AF65-F5344CB8AC3E}">
        <p14:creationId xmlns:p14="http://schemas.microsoft.com/office/powerpoint/2010/main" val="3432545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62</a:t>
            </a:fld>
            <a:endParaRPr lang="en-US" dirty="0"/>
          </a:p>
        </p:txBody>
      </p:sp>
    </p:spTree>
    <p:extLst>
      <p:ext uri="{BB962C8B-B14F-4D97-AF65-F5344CB8AC3E}">
        <p14:creationId xmlns:p14="http://schemas.microsoft.com/office/powerpoint/2010/main" val="3432545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4FDEB-F6BA-47C5-A4E9-6FF01A65369D}"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629389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376AF-C486-4672-8368-A936CCDF20A3}" type="slidenum">
              <a:rPr lang="en-US" smtClean="0"/>
              <a:t>67</a:t>
            </a:fld>
            <a:endParaRPr lang="en-US" dirty="0"/>
          </a:p>
        </p:txBody>
      </p:sp>
    </p:spTree>
    <p:extLst>
      <p:ext uri="{BB962C8B-B14F-4D97-AF65-F5344CB8AC3E}">
        <p14:creationId xmlns:p14="http://schemas.microsoft.com/office/powerpoint/2010/main" val="1107210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376AF-C486-4672-8368-A936CCDF20A3}" type="slidenum">
              <a:rPr lang="en-US" smtClean="0"/>
              <a:t>68</a:t>
            </a:fld>
            <a:endParaRPr lang="en-US" dirty="0"/>
          </a:p>
        </p:txBody>
      </p:sp>
    </p:spTree>
    <p:extLst>
      <p:ext uri="{BB962C8B-B14F-4D97-AF65-F5344CB8AC3E}">
        <p14:creationId xmlns:p14="http://schemas.microsoft.com/office/powerpoint/2010/main" val="1107210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376AF-C486-4672-8368-A936CCDF20A3}" type="slidenum">
              <a:rPr lang="en-US" smtClean="0"/>
              <a:t>69</a:t>
            </a:fld>
            <a:endParaRPr lang="en-US" dirty="0"/>
          </a:p>
        </p:txBody>
      </p:sp>
    </p:spTree>
    <p:extLst>
      <p:ext uri="{BB962C8B-B14F-4D97-AF65-F5344CB8AC3E}">
        <p14:creationId xmlns:p14="http://schemas.microsoft.com/office/powerpoint/2010/main" val="3019264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134360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93175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4FDEB-F6BA-47C5-A4E9-6FF01A65369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2938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4063A-9F60-45B8-AB4D-6A4C9C5EB795}" type="slidenum">
              <a:rPr lang="en-US" smtClean="0"/>
              <a:t>11</a:t>
            </a:fld>
            <a:endParaRPr lang="en-US" dirty="0"/>
          </a:p>
        </p:txBody>
      </p:sp>
    </p:spTree>
    <p:extLst>
      <p:ext uri="{BB962C8B-B14F-4D97-AF65-F5344CB8AC3E}">
        <p14:creationId xmlns:p14="http://schemas.microsoft.com/office/powerpoint/2010/main" val="984891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A4063A-9F60-45B8-AB4D-6A4C9C5EB795}" type="slidenum">
              <a:rPr lang="en-US" smtClean="0"/>
              <a:t>12</a:t>
            </a:fld>
            <a:endParaRPr lang="en-US" dirty="0"/>
          </a:p>
        </p:txBody>
      </p:sp>
    </p:spTree>
    <p:extLst>
      <p:ext uri="{BB962C8B-B14F-4D97-AF65-F5344CB8AC3E}">
        <p14:creationId xmlns:p14="http://schemas.microsoft.com/office/powerpoint/2010/main" val="3995348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15</a:t>
            </a:fld>
            <a:endParaRPr lang="en-US" dirty="0"/>
          </a:p>
        </p:txBody>
      </p:sp>
    </p:spTree>
    <p:extLst>
      <p:ext uri="{BB962C8B-B14F-4D97-AF65-F5344CB8AC3E}">
        <p14:creationId xmlns:p14="http://schemas.microsoft.com/office/powerpoint/2010/main" val="393175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16</a:t>
            </a:fld>
            <a:endParaRPr lang="en-US" dirty="0"/>
          </a:p>
        </p:txBody>
      </p:sp>
    </p:spTree>
    <p:extLst>
      <p:ext uri="{BB962C8B-B14F-4D97-AF65-F5344CB8AC3E}">
        <p14:creationId xmlns:p14="http://schemas.microsoft.com/office/powerpoint/2010/main" val="4110267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5F7B41D5-B3F6-4A39-9182-D9BC2DB71E69}" type="datetime1">
              <a:rPr lang="en-US" smtClean="0">
                <a:solidFill>
                  <a:srgbClr val="273C56"/>
                </a:solidFill>
              </a:rPr>
              <a:t>5/21/2014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350344142"/>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BD617EB-686A-4B44-A98A-97424BCFA427}"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08881806"/>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2ACEB579-F03A-41E9-8A13-93E8F66A0941}"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3919503061"/>
      </p:ext>
    </p:extLst>
  </p:cSld>
  <p:clrMapOvr>
    <a:masterClrMapping/>
  </p:clrMapOvr>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D51B5074-8138-4606-AB96-8F861269A415}"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1045572369"/>
      </p:ext>
    </p:extLst>
  </p:cSld>
  <p:clrMapOvr>
    <a:masterClrMapping/>
  </p:clrMapOvr>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234C00DA-6178-4B8B-9797-826669FECED2}" type="datetime1">
              <a:rPr lang="en-US" smtClean="0">
                <a:solidFill>
                  <a:srgbClr val="273C56"/>
                </a:solidFill>
              </a:rPr>
              <a:t>5/21/2014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966275438"/>
      </p:ext>
    </p:extLst>
  </p:cSld>
  <p:clrMapOvr>
    <a:masterClrMapping/>
  </p:clrMapOvr>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23CB6F-4E1B-4F14-8B0C-C353F1D3FFBB}"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25515536"/>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6D267F7-4BB8-4A27-A76B-5661A6BCFCE6}"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578226609"/>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EF8820F-C167-4A92-BA74-867E67A72581}"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2458465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1B17F50-D64A-4806-8992-4575576A5734}" type="datetime1">
              <a:rPr lang="en-US" smtClean="0">
                <a:solidFill>
                  <a:srgbClr val="273C56"/>
                </a:solidFill>
              </a:rPr>
              <a:t>5/21/2014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243290980"/>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9BF9066-2929-422A-8946-6616BF0B6615}" type="datetime1">
              <a:rPr lang="en-US" smtClean="0">
                <a:solidFill>
                  <a:srgbClr val="273C56"/>
                </a:solidFill>
              </a:rPr>
              <a:t>5/21/2014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96173274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345A05E-5C3D-4FD6-980D-E123C303832E}" type="datetime1">
              <a:rPr lang="en-US" smtClean="0">
                <a:solidFill>
                  <a:srgbClr val="273C56"/>
                </a:solidFill>
              </a:rPr>
              <a:t>5/21/2014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30320295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918C59C-ACF4-417B-81A8-F269A4FE74FE}"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06004053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6536E07-814D-4F74-B9EB-B38EC80725B0}"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949581778"/>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EFFA17E-2CD2-41CC-9C24-4DF90F737F22}"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63474409"/>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4576D7C-DD3E-4BCF-B5BE-EC861AB92B02}"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84025383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FE6B7CB-2598-4966-8C86-001EDD2627A2}"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02314189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5FA1E5A5-2C3F-48D2-BF2F-1D7FCCA1AD2B}"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78734703"/>
      </p:ext>
    </p:extLst>
  </p:cSld>
  <p:clrMapOvr>
    <a:masterClrMapping/>
  </p:clrMapOvr>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4A5F52FA-F667-4828-81D9-F91BF3AE0353}"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2653738487"/>
      </p:ext>
    </p:extLst>
  </p:cSld>
  <p:clrMapOvr>
    <a:masterClrMapping/>
  </p:clrMapOv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89DA3141-7893-4FFE-8C09-CD9C600B1E40}" type="datetime1">
              <a:rPr lang="en-US" smtClean="0">
                <a:solidFill>
                  <a:srgbClr val="273C56"/>
                </a:solidFill>
              </a:rPr>
              <a:t>5/21/2014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10465004"/>
      </p:ext>
    </p:extLst>
  </p:cSld>
  <p:clrMapOvr>
    <a:masterClrMapping/>
  </p:clrMapOv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C6F5B25-05DC-43D0-A9C3-FC77BEE8293B}"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862510657"/>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9A8F2C6-170E-4867-BDC3-546C2F3F0362}"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18797693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EDFC8A4-A2F6-4F8B-A87B-D318AFC5515B}"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88516073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4BCFBB6-7AA7-4A4B-8CE0-A19AB62530AA}" type="datetime1">
              <a:rPr lang="en-US" smtClean="0">
                <a:solidFill>
                  <a:srgbClr val="273C56"/>
                </a:solidFill>
              </a:rPr>
              <a:t>5/21/2014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37669265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64FE5B6E-D86F-4339-925F-5C172B2633CF}"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57814595"/>
      </p:ext>
    </p:extLst>
  </p:cSld>
  <p:clrMapOvr>
    <a:masterClrMapping/>
  </p:clrMapOv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BA7D3E8-3651-4A85-94BD-9B9F4D76B765}" type="datetime1">
              <a:rPr lang="en-US" smtClean="0">
                <a:solidFill>
                  <a:srgbClr val="273C56"/>
                </a:solidFill>
              </a:rPr>
              <a:t>5/21/2014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77749734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BD7F9D1-6F30-44AB-86B6-30FC365831F3}" type="datetime1">
              <a:rPr lang="en-US" smtClean="0">
                <a:solidFill>
                  <a:srgbClr val="273C56"/>
                </a:solidFill>
              </a:rPr>
              <a:t>5/21/2014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59382338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20DB468-8653-4AFA-9E5D-A2AF58BF147D}"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59925988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E88316C-579A-448A-A2FB-03B9EFC542AF}"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124187360"/>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F2031D8-BA22-416C-94F1-CC82F439BC09}"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91667384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4E40602-746C-40A3-A077-A80BBB93AA03}"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349529992"/>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B24375BF-7164-4A42-9009-81BEEC201BA4}"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4059951899"/>
      </p:ext>
    </p:extLst>
  </p:cSld>
  <p:clrMapOvr>
    <a:masterClrMapping/>
  </p:clrMapOv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39FCB0BB-A59E-4926-B1C7-CA6B4DB9A44F}"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2385093688"/>
      </p:ext>
    </p:extLst>
  </p:cSld>
  <p:clrMapOvr>
    <a:masterClrMapping/>
  </p:clrMapOvr>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fontAlgn="auto">
              <a:spcBef>
                <a:spcPts val="0"/>
              </a:spcBef>
              <a:spcAft>
                <a:spcPts val="0"/>
              </a:spcAft>
              <a:defRPr sz="1400"/>
            </a:lvl1pPr>
          </a:lstStyle>
          <a:p>
            <a:pPr>
              <a:defRPr/>
            </a:pPr>
            <a:fld id="{DDD00134-4BED-4A0D-B7A2-D005D7EA8270}" type="datetime1">
              <a:rPr lang="en-US" smtClean="0"/>
              <a:t>5/21/2014</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fontAlgn="auto">
              <a:spcBef>
                <a:spcPts val="0"/>
              </a:spcBef>
              <a:spcAft>
                <a:spcPts val="0"/>
              </a:spcAft>
              <a:defRPr sz="1400" dirty="0"/>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fontAlgn="auto">
              <a:spcBef>
                <a:spcPts val="0"/>
              </a:spcBef>
              <a:spcAft>
                <a:spcPts val="0"/>
              </a:spcAft>
              <a:defRPr sz="1400"/>
            </a:lvl1pPr>
          </a:lstStyle>
          <a:p>
            <a:pPr>
              <a:defRPr/>
            </a:pPr>
            <a:fld id="{81514DFD-C8F4-435C-B15E-BA1E6FD106C7}" type="slidenum">
              <a:rPr lang="en-US"/>
              <a:pPr>
                <a:defRPr/>
              </a:pPr>
              <a:t>‹#›</a:t>
            </a:fld>
            <a:endParaRPr lang="en-US" dirty="0"/>
          </a:p>
        </p:txBody>
      </p:sp>
    </p:spTree>
    <p:extLst>
      <p:ext uri="{BB962C8B-B14F-4D97-AF65-F5344CB8AC3E}">
        <p14:creationId xmlns:p14="http://schemas.microsoft.com/office/powerpoint/2010/main" val="1805877839"/>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1EF726AD-B590-46E5-A570-75BD8DFAC2DA}" type="datetime1">
              <a:rPr lang="en-US" smtClean="0"/>
              <a:t>5/21/2014</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ADC5146-C27A-46CA-9FBC-4D182533795C}" type="slidenum">
              <a:rPr lang="en-US"/>
              <a:pPr>
                <a:defRPr/>
              </a:pPr>
              <a:t>‹#›</a:t>
            </a:fld>
            <a:endParaRPr lang="en-US" dirty="0"/>
          </a:p>
        </p:txBody>
      </p:sp>
    </p:spTree>
    <p:extLst>
      <p:ext uri="{BB962C8B-B14F-4D97-AF65-F5344CB8AC3E}">
        <p14:creationId xmlns:p14="http://schemas.microsoft.com/office/powerpoint/2010/main" val="42984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63AC89FD-2DEA-4203-BAD8-36670D9BEFF3}" type="datetime1">
              <a:rPr lang="en-US" smtClean="0">
                <a:solidFill>
                  <a:srgbClr val="273C56"/>
                </a:solidFill>
              </a:rPr>
              <a:t>5/21/2014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12539151"/>
      </p:ext>
    </p:extLst>
  </p:cSld>
  <p:clrMapOvr>
    <a:masterClrMapping/>
  </p:clrMapOv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33C4961D-183B-4D79-BAD1-9AB4C686C1A6}" type="datetime1">
              <a:rPr lang="en-US" smtClean="0"/>
              <a:t>5/21/2014</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0E82055-BB89-4C5B-8173-687610CA2AC1}" type="slidenum">
              <a:rPr lang="en-US"/>
              <a:pPr>
                <a:defRPr/>
              </a:pPr>
              <a:t>‹#›</a:t>
            </a:fld>
            <a:endParaRPr lang="en-US" dirty="0"/>
          </a:p>
        </p:txBody>
      </p:sp>
    </p:spTree>
    <p:extLst>
      <p:ext uri="{BB962C8B-B14F-4D97-AF65-F5344CB8AC3E}">
        <p14:creationId xmlns:p14="http://schemas.microsoft.com/office/powerpoint/2010/main" val="139230919"/>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564F5BE1-6C37-4A8E-8F69-F471D6B39F07}" type="datetime1">
              <a:rPr lang="en-US" smtClean="0"/>
              <a:t>5/21/2014</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144281-4587-4B7A-9C38-09CFDAEE2326}" type="slidenum">
              <a:rPr lang="en-US"/>
              <a:pPr>
                <a:defRPr/>
              </a:pPr>
              <a:t>‹#›</a:t>
            </a:fld>
            <a:endParaRPr lang="en-US" dirty="0"/>
          </a:p>
        </p:txBody>
      </p:sp>
    </p:spTree>
    <p:extLst>
      <p:ext uri="{BB962C8B-B14F-4D97-AF65-F5344CB8AC3E}">
        <p14:creationId xmlns:p14="http://schemas.microsoft.com/office/powerpoint/2010/main" val="4023357536"/>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E70F6889-6491-4D1A-88C2-23671277FBF1}" type="datetime1">
              <a:rPr lang="en-US" smtClean="0"/>
              <a:t>5/21/2014</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03780F2-D5A1-4236-B1EF-2444AB7AD42A}" type="slidenum">
              <a:rPr lang="en-US"/>
              <a:pPr>
                <a:defRPr/>
              </a:pPr>
              <a:t>‹#›</a:t>
            </a:fld>
            <a:endParaRPr lang="en-US" dirty="0"/>
          </a:p>
        </p:txBody>
      </p:sp>
    </p:spTree>
    <p:extLst>
      <p:ext uri="{BB962C8B-B14F-4D97-AF65-F5344CB8AC3E}">
        <p14:creationId xmlns:p14="http://schemas.microsoft.com/office/powerpoint/2010/main" val="2612242201"/>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DEA09AE0-BBCC-4E0F-B536-E766AD4A6493}" type="datetime1">
              <a:rPr lang="en-US" smtClean="0"/>
              <a:t>5/21/2014</a:t>
            </a:fld>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D1923BBF-8A26-4309-B1EF-179A41246560}" type="slidenum">
              <a:rPr lang="en-US"/>
              <a:pPr>
                <a:defRPr/>
              </a:pPr>
              <a:t>‹#›</a:t>
            </a:fld>
            <a:endParaRPr lang="en-US" dirty="0"/>
          </a:p>
        </p:txBody>
      </p:sp>
    </p:spTree>
    <p:extLst>
      <p:ext uri="{BB962C8B-B14F-4D97-AF65-F5344CB8AC3E}">
        <p14:creationId xmlns:p14="http://schemas.microsoft.com/office/powerpoint/2010/main" val="1743822198"/>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C3462FA8-8C97-4FB9-A592-F9CB3A00FA0C}" type="datetime1">
              <a:rPr lang="en-US" smtClean="0"/>
              <a:t>5/21/2014</a:t>
            </a:fld>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66E4B2B0-EF4F-4504-B109-FE5C583A8FBD}" type="slidenum">
              <a:rPr lang="en-US"/>
              <a:pPr>
                <a:defRPr/>
              </a:pPr>
              <a:t>‹#›</a:t>
            </a:fld>
            <a:endParaRPr lang="en-US" dirty="0"/>
          </a:p>
        </p:txBody>
      </p:sp>
    </p:spTree>
    <p:extLst>
      <p:ext uri="{BB962C8B-B14F-4D97-AF65-F5344CB8AC3E}">
        <p14:creationId xmlns:p14="http://schemas.microsoft.com/office/powerpoint/2010/main" val="66828255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835555F3-FA8D-4698-A23B-B26E0D4B9FA4}" type="datetime1">
              <a:rPr lang="en-US" smtClean="0"/>
              <a:t>5/21/2014</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6A20EF0C-CD64-48E9-B010-937EC21FCBF0}" type="slidenum">
              <a:rPr lang="en-US"/>
              <a:pPr>
                <a:defRPr/>
              </a:pPr>
              <a:t>‹#›</a:t>
            </a:fld>
            <a:endParaRPr lang="en-US" dirty="0"/>
          </a:p>
        </p:txBody>
      </p:sp>
    </p:spTree>
    <p:extLst>
      <p:ext uri="{BB962C8B-B14F-4D97-AF65-F5344CB8AC3E}">
        <p14:creationId xmlns:p14="http://schemas.microsoft.com/office/powerpoint/2010/main" val="333668624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929DCA71-A408-4F2B-9FF8-48E515410728}" type="datetime1">
              <a:rPr lang="en-US" smtClean="0"/>
              <a:t>5/21/2014</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EC8E1DB-0B3A-4ADC-831E-2438FCE91569}" type="slidenum">
              <a:rPr lang="en-US"/>
              <a:pPr>
                <a:defRPr/>
              </a:pPr>
              <a:t>‹#›</a:t>
            </a:fld>
            <a:endParaRPr lang="en-US" dirty="0"/>
          </a:p>
        </p:txBody>
      </p:sp>
    </p:spTree>
    <p:extLst>
      <p:ext uri="{BB962C8B-B14F-4D97-AF65-F5344CB8AC3E}">
        <p14:creationId xmlns:p14="http://schemas.microsoft.com/office/powerpoint/2010/main" val="467003910"/>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C8E5373D-2322-44D1-895B-C15E923E57C6}" type="datetime1">
              <a:rPr lang="en-US" smtClean="0"/>
              <a:t>5/21/2014</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A8108A6-0C40-4506-91CD-1BA3BD66AC6E}" type="slidenum">
              <a:rPr lang="en-US"/>
              <a:pPr>
                <a:defRPr/>
              </a:pPr>
              <a:t>‹#›</a:t>
            </a:fld>
            <a:endParaRPr lang="en-US" dirty="0"/>
          </a:p>
        </p:txBody>
      </p:sp>
    </p:spTree>
    <p:extLst>
      <p:ext uri="{BB962C8B-B14F-4D97-AF65-F5344CB8AC3E}">
        <p14:creationId xmlns:p14="http://schemas.microsoft.com/office/powerpoint/2010/main" val="196493705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8A75BA22-4CCE-4D26-852D-32BD35C4A2ED}" type="datetime1">
              <a:rPr lang="en-US" smtClean="0"/>
              <a:t>5/21/2014</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EC281C5-D61A-4B31-B787-6873E6DE3F87}" type="slidenum">
              <a:rPr lang="en-US"/>
              <a:pPr>
                <a:defRPr/>
              </a:pPr>
              <a:t>‹#›</a:t>
            </a:fld>
            <a:endParaRPr lang="en-US" dirty="0"/>
          </a:p>
        </p:txBody>
      </p:sp>
    </p:spTree>
    <p:extLst>
      <p:ext uri="{BB962C8B-B14F-4D97-AF65-F5344CB8AC3E}">
        <p14:creationId xmlns:p14="http://schemas.microsoft.com/office/powerpoint/2010/main" val="1553970397"/>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3BE168DC-89E7-48E1-811E-D47EBA20CCDD}" type="datetime1">
              <a:rPr lang="en-US" smtClean="0"/>
              <a:t>5/21/2014</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1988674-266C-4BFC-9FD7-97921729DF70}" type="slidenum">
              <a:rPr lang="en-US"/>
              <a:pPr>
                <a:defRPr/>
              </a:pPr>
              <a:t>‹#›</a:t>
            </a:fld>
            <a:endParaRPr lang="en-US" dirty="0"/>
          </a:p>
        </p:txBody>
      </p:sp>
    </p:spTree>
    <p:extLst>
      <p:ext uri="{BB962C8B-B14F-4D97-AF65-F5344CB8AC3E}">
        <p14:creationId xmlns:p14="http://schemas.microsoft.com/office/powerpoint/2010/main" val="320861972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AD43E76-9B85-4B44-8C6B-32C410A3A967}"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71518055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E5E05C9-8806-475E-AA67-BB44829EF8FE}"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2501049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046DDE3-9EB5-4D33-B113-1FBC28DE249C}"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5624720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81B93D0-2FDC-48DC-A2D1-DE1D339EB66F}" type="datetime1">
              <a:rPr lang="en-US" smtClean="0">
                <a:solidFill>
                  <a:srgbClr val="273C56"/>
                </a:solidFill>
              </a:rPr>
              <a:t>5/21/2014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811268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354C645-9E93-4E86-BABB-D83319F31D4D}" type="datetime1">
              <a:rPr lang="en-US" smtClean="0">
                <a:solidFill>
                  <a:srgbClr val="273C56"/>
                </a:solidFill>
              </a:rPr>
              <a:t>5/21/2014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8469080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F62D0CB-2066-4E84-BCC0-11879289E672}" type="datetime1">
              <a:rPr lang="en-US" smtClean="0">
                <a:solidFill>
                  <a:srgbClr val="273C56"/>
                </a:solidFill>
              </a:rPr>
              <a:t>5/21/2014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65642840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214595C-8B99-42A3-ADDF-CD49B00A15EB}"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397983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FCBE910-05CF-4221-BD49-1280C2492811}"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53260043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BB46F25-AB01-4AD7-90C8-0B9132C523F2}"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12719444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DB1C5B-2345-422A-A2B7-30D0388DC791}"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74776430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CD35DE5-7F86-4861-874E-469757549024}"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6395650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868734A3-5D47-4C39-9748-F4C2314FF84C}"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3932640664"/>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CD9D68A1-72DA-412D-9D9A-3F1E045CF86C}"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408978684"/>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1D14E98E-AB63-421E-8535-8AEFB56C7BB4}" type="datetime1">
              <a:rPr lang="en-US" smtClean="0">
                <a:solidFill>
                  <a:srgbClr val="273C56"/>
                </a:solidFill>
              </a:rPr>
              <a:t>5/21/2014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21026450"/>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9EF9F41-8355-46F3-9F50-C999B8DA7AF0}"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23191319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A43D2E6-7E58-40B4-BE71-30BBC40C5E12}"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65955959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2FC2647-59BF-44EB-88E7-DA081EE7E96B}"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9413172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F4BF316-8774-4FF7-987A-F3E13AE67682}"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73853522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AD130B6-EB6A-4511-B254-8E68FD7BD9C9}" type="datetime1">
              <a:rPr lang="en-US" smtClean="0">
                <a:solidFill>
                  <a:srgbClr val="273C56"/>
                </a:solidFill>
              </a:rPr>
              <a:t>5/21/2014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01741370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5A6CC90-BABF-4730-ABDA-17C813C6ABB8}" type="datetime1">
              <a:rPr lang="en-US" smtClean="0">
                <a:solidFill>
                  <a:srgbClr val="273C56"/>
                </a:solidFill>
              </a:rPr>
              <a:t>5/21/2014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67282829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B2A80BC-03DE-47C3-B3EF-31A8F7AF2D18}" type="datetime1">
              <a:rPr lang="en-US" smtClean="0">
                <a:solidFill>
                  <a:srgbClr val="273C56"/>
                </a:solidFill>
              </a:rPr>
              <a:t>5/21/2014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49401005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4260EC3-8B61-4129-8DA2-B2C0B92A4E2C}"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0665587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B6B5AB-1C10-432C-B4C4-92A7D8A286BE}"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7270210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90064AC-1ADA-495C-A244-39E3C3413064}"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18668399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C3D3FC7-CCBB-44BC-A5F3-9EEE6914654E}"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54860043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8097DDEB-843E-4383-BAD0-CA7BE1794E05}"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1451668225"/>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80FACA0C-662F-4FF9-BB01-83D992B2876F}"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3876637596"/>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AEF3A25C-2117-492D-8EAB-9DEB5A54C40B}" type="datetime1">
              <a:rPr lang="en-US" smtClean="0">
                <a:solidFill>
                  <a:srgbClr val="273C56"/>
                </a:solidFill>
              </a:rPr>
              <a:t>5/21/2014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31494322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C2A60A3-8E43-49DB-A56E-219618AF1ABC}"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52855628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49262C-F860-4496-92E3-1BB6A91AEC08}"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71143402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968F529-AF2E-41E5-89F0-3898552F4DCC}"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9611610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18EAAA3-2718-468B-8CAF-937585E2AA83}"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94104045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F8FBAEF-C004-4C3C-A88F-7DB2A24833CB}" type="datetime1">
              <a:rPr lang="en-US" smtClean="0">
                <a:solidFill>
                  <a:srgbClr val="273C56"/>
                </a:solidFill>
              </a:rPr>
              <a:t>5/21/2014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05035185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C1EBD57-0459-42BA-AF4F-6841345CF10F}" type="datetime1">
              <a:rPr lang="en-US" smtClean="0">
                <a:solidFill>
                  <a:srgbClr val="273C56"/>
                </a:solidFill>
              </a:rPr>
              <a:t>5/21/2014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36018063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ED705B6-793F-4A25-A940-935D7A6E4B79}" type="datetime1">
              <a:rPr lang="en-US" smtClean="0">
                <a:solidFill>
                  <a:srgbClr val="273C56"/>
                </a:solidFill>
              </a:rPr>
              <a:t>5/21/2014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09426886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6C8A476-FBF9-4E29-B8D1-E52004947494}"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0170430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A333AEF-04F4-4F5E-913F-D5FC5A05CAF9}"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04627232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FDD063C-4730-4E09-A6A6-99DFD5963135}"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89338989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D50DB93-AFC9-42AC-85A7-0A8C6AD2BD35}"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4009957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90636F0-4B77-4FBD-9230-8CA63F79899B}" type="datetime1">
              <a:rPr lang="en-US" smtClean="0">
                <a:solidFill>
                  <a:srgbClr val="273C56"/>
                </a:solidFill>
              </a:rPr>
              <a:t>5/21/2014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85834414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763B0F94-3497-41C9-BB83-5AD513DBB1E4}"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3042335000"/>
      </p:ext>
    </p:extLst>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9404B6FC-517D-4456-83A4-D923529CA9A2}"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3334672197"/>
      </p:ext>
    </p:extLst>
  </p:cSld>
  <p:clrMapOvr>
    <a:masterClrMapping/>
  </p:clrMapOv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156305F3-B365-4B2B-9325-37692857A4FD}" type="datetime1">
              <a:rPr lang="en-US" smtClean="0">
                <a:solidFill>
                  <a:srgbClr val="273C56"/>
                </a:solidFill>
              </a:rPr>
              <a:t>5/21/2014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246275702"/>
      </p:ext>
    </p:extLst>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A5D2557-E73B-43C3-BCF3-BDC6958AC7A6}"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56082253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7F42D9D-A3D3-4F9A-AA17-65F52E69F3C5}"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7965772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FE9CBB7-54A3-456A-B93A-A529AA20052F}"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42940808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FE788D7-F772-48BE-954D-D8D2081FC98D}" type="datetime1">
              <a:rPr lang="en-US" smtClean="0">
                <a:solidFill>
                  <a:srgbClr val="273C56"/>
                </a:solidFill>
              </a:rPr>
              <a:t>5/21/2014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50513167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A2A12AA-1345-4143-BA23-E678A91F5A0C}" type="datetime1">
              <a:rPr lang="en-US" smtClean="0">
                <a:solidFill>
                  <a:srgbClr val="273C56"/>
                </a:solidFill>
              </a:rPr>
              <a:t>5/21/2014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66763108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4E3D8B6-2248-4454-9192-FB742DEF67E7}" type="datetime1">
              <a:rPr lang="en-US" smtClean="0">
                <a:solidFill>
                  <a:srgbClr val="273C56"/>
                </a:solidFill>
              </a:rPr>
              <a:t>5/21/2014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52116725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2C27FEA-1661-4412-93C2-A3FA5C5543BF}"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9975800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C52FD97-D662-4BF2-8062-C5F97962C3D1}" type="datetime1">
              <a:rPr lang="en-US" smtClean="0">
                <a:solidFill>
                  <a:srgbClr val="273C56"/>
                </a:solidFill>
              </a:rPr>
              <a:t>5/21/2014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64135765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EEBE565-2129-4224-8098-DBAB12E53B31}"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62502941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D36A26-B2BE-47A6-A4BF-CBC9DA52A51C}"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08253383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E46313B-3A75-49AD-BB04-9FAAB422F451}"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18538791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5645E025-B5FA-4FDB-A7A3-B8D1BD11880E}"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3087538413"/>
      </p:ext>
    </p:extLst>
  </p:cSld>
  <p:clrMapOvr>
    <a:masterClrMapping/>
  </p:clrMapOv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B28D8CA7-EA59-432A-B288-301ED6D58192}"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868985999"/>
      </p:ext>
    </p:extLst>
  </p:cSld>
  <p:clrMapOvr>
    <a:masterClrMapping/>
  </p:clrMapOv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8CFBCBBB-5E43-456E-A4E6-7FA50A7447D1}" type="datetime1">
              <a:rPr lang="en-US" smtClean="0">
                <a:solidFill>
                  <a:srgbClr val="273C56"/>
                </a:solidFill>
              </a:rPr>
              <a:t>5/21/2014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976675587"/>
      </p:ext>
    </p:extLst>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9BA3C51-A3FC-4695-83D5-39EACEB6EF15}"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59775934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23AD740-94BA-409E-8777-A1B11046F126}"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2320216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3522531-FDA7-42CE-9BA7-8B55C10711A2}"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37911388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744B258-DA3E-4E5E-9827-835E17C79931}" type="datetime1">
              <a:rPr lang="en-US" smtClean="0">
                <a:solidFill>
                  <a:srgbClr val="273C56"/>
                </a:solidFill>
              </a:rPr>
              <a:t>5/21/2014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89764355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1870C99-0197-45B9-9500-083BDCF6811F}" type="datetime1">
              <a:rPr lang="en-US" smtClean="0">
                <a:solidFill>
                  <a:srgbClr val="273C56"/>
                </a:solidFill>
              </a:rPr>
              <a:t>5/21/2014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86112903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A4C3415-D6BF-426B-AC3B-7A89EDA6226A}" type="datetime1">
              <a:rPr lang="en-US" smtClean="0">
                <a:solidFill>
                  <a:srgbClr val="273C56"/>
                </a:solidFill>
              </a:rPr>
              <a:t>5/21/2014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35945781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31A6CE6-DAA8-4B61-AD6B-7DCF916C02E6}" type="datetime1">
              <a:rPr lang="en-US" smtClean="0">
                <a:solidFill>
                  <a:srgbClr val="273C56"/>
                </a:solidFill>
              </a:rPr>
              <a:t>5/21/2014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6792229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E49C1DD-075B-4C9C-87B2-A15129BDA7DD}"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93062982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081B3FA-D9B0-4277-9D84-C12C8B1D6FA6}"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94590867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9461CEA-CD7F-45DF-ABB2-CA7EB157B3FF}"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74325094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49D1341-5E7F-432B-94F1-6599D796F3C1}"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04671297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4380511E-C0BE-4B2C-88B9-79E73B33984F}"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610753590"/>
      </p:ext>
    </p:extLst>
  </p:cSld>
  <p:clrMapOvr>
    <a:masterClrMapping/>
  </p:clrMapOv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71F50817-0443-403E-96D0-675B7F738056}" type="datetime1">
              <a:rPr lang="en-US" smtClean="0">
                <a:solidFill>
                  <a:srgbClr val="273C56"/>
                </a:solidFill>
              </a:rPr>
              <a:t>5/21/2014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306605215"/>
      </p:ext>
    </p:extLst>
  </p:cSld>
  <p:clrMapOvr>
    <a:masterClrMapping/>
  </p:clrMapOv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CE89E3-777F-4EBA-AC4E-096D9F9A19AF}"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8949225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1559310-4495-4610-AFD8-3380188BBBE1}"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8508069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819243C-54C7-443E-ABDB-C27CA34ECEB4}"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23701142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03101FA-4D01-4A78-BFC2-0E3F20BBB3E6}"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56917448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C462B0E-CD81-4E81-BD1B-244460ED79C8}" type="datetime1">
              <a:rPr lang="en-US" smtClean="0">
                <a:solidFill>
                  <a:srgbClr val="273C56"/>
                </a:solidFill>
              </a:rPr>
              <a:t>5/21/2014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143998414"/>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38738DF-A956-4BBB-BD67-493233FA18F5}" type="datetime1">
              <a:rPr lang="en-US" smtClean="0">
                <a:solidFill>
                  <a:srgbClr val="273C56"/>
                </a:solidFill>
              </a:rPr>
              <a:t>5/21/2014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63077180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A19E2F3-25EE-4E59-865A-688940CD22FD}" type="datetime1">
              <a:rPr lang="en-US" smtClean="0">
                <a:solidFill>
                  <a:srgbClr val="273C56"/>
                </a:solidFill>
              </a:rPr>
              <a:t>5/21/2014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57443333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0F636C9-8657-4B99-BAB7-381E9AD89812}"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96320926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831ECC2-ED3E-4BD9-88FF-50458E5B1A5F}"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5449464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B080E6B-B6EC-4B0F-8E1F-B68D697C5ABE}"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39140865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B14CA98-2E01-490B-B4F8-6C6A12B3C00D}"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67256227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B32E1675-AB87-438D-ADB7-EB1F43F2EE37}"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4265608437"/>
      </p:ext>
    </p:extLst>
  </p:cSld>
  <p:clrMapOvr>
    <a:masterClrMapping/>
  </p:clrMapOv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57FE8AA6-949D-467B-8B58-46E990CC6728}" type="datetime1">
              <a:rPr lang="en-US" smtClean="0">
                <a:solidFill>
                  <a:srgbClr val="273C56"/>
                </a:solidFill>
              </a:rPr>
              <a:t>5/21/2014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856891977"/>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B70901E-D96B-4CED-A26B-424966BF44A3}"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63437171"/>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3154E02-8F4D-4CBD-BE20-181A85690C55}"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74940954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B4BF33D-5445-49CB-9DED-86610AF6CA3E}"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3756813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D47F875-1011-4E81-9A6D-793F61251E7C}"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78214291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C96E561-86E8-47CE-BA58-EFDF478D4C46}" type="datetime1">
              <a:rPr lang="en-US" smtClean="0">
                <a:solidFill>
                  <a:srgbClr val="273C56"/>
                </a:solidFill>
              </a:rPr>
              <a:t>5/21/2014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79005083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666EEDE-9EE8-4869-A65C-144A1F80EA10}" type="datetime1">
              <a:rPr lang="en-US" smtClean="0">
                <a:solidFill>
                  <a:srgbClr val="273C56"/>
                </a:solidFill>
              </a:rPr>
              <a:t>5/21/2014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80411972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647B20F-5CB2-4EE0-8090-67BBF1109254}" type="datetime1">
              <a:rPr lang="en-US" smtClean="0">
                <a:solidFill>
                  <a:srgbClr val="273C56"/>
                </a:solidFill>
              </a:rPr>
              <a:t>5/21/2014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22202595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059339B-6789-4DB0-B1DE-CD80CEBE9C54}"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86836209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A087B59-9F3C-4E1F-9926-11FB887768EB}" type="datetime1">
              <a:rPr lang="en-US" smtClean="0">
                <a:solidFill>
                  <a:srgbClr val="273C56"/>
                </a:solidFill>
              </a:rPr>
              <a:t>5/21/2014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73353105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C596CCA-E243-487F-B054-D31236F16529}"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676909917"/>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8915BE0-014E-45E9-A7D4-C52246718CF7}" type="datetime1">
              <a:rPr lang="en-US" smtClean="0">
                <a:solidFill>
                  <a:srgbClr val="273C56"/>
                </a:solidFill>
              </a:rPr>
              <a:t>5/21/2014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5949469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image" Target="../media/image1.png"/><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1.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1.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image" Target="../media/image1.png"/><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096BC3A9-885F-44F8-9452-1D827196AA62}" type="datetime1">
              <a:rPr lang="en-US" smtClean="0">
                <a:solidFill>
                  <a:srgbClr val="273C56"/>
                </a:solidFill>
              </a:rPr>
              <a:t>5/21/2014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71435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800"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62448B4A-78F4-490C-8F36-A0C3C354FB5B}" type="datetime1">
              <a:rPr lang="en-US" smtClean="0">
                <a:solidFill>
                  <a:srgbClr val="273C56"/>
                </a:solidFill>
              </a:rPr>
              <a:t>5/21/2014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10486699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rgbClr val="273C56"/>
                </a:solidFill>
                <a:latin typeface="+mn-lt"/>
                <a:cs typeface="+mn-cs"/>
              </a:defRPr>
            </a:lvl1pPr>
          </a:lstStyle>
          <a:p>
            <a:pPr fontAlgn="base">
              <a:spcBef>
                <a:spcPct val="0"/>
              </a:spcBef>
              <a:spcAft>
                <a:spcPct val="0"/>
              </a:spcAft>
              <a:defRPr/>
            </a:pPr>
            <a:fld id="{05BC45F2-BBFD-454F-8E59-FBD42F66561D}" type="datetime1">
              <a:rPr lang="en-US" smtClean="0"/>
              <a:t>5/21/2014</a:t>
            </a:fld>
            <a:endParaRPr lang="en-US" dirty="0"/>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dirty="0">
                <a:solidFill>
                  <a:srgbClr val="273C56"/>
                </a:solidFill>
                <a:latin typeface="+mn-lt"/>
                <a:cs typeface="+mn-cs"/>
              </a:defRPr>
            </a:lvl1pPr>
          </a:lstStyle>
          <a:p>
            <a:pPr fontAlgn="base">
              <a:spcBef>
                <a:spcPct val="0"/>
              </a:spcBef>
              <a:spcAft>
                <a:spcPct val="0"/>
              </a:spcAft>
              <a:defRPr/>
            </a:pPr>
            <a:endParaRPr lang="en-US" dirty="0"/>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rgbClr val="273C56"/>
                </a:solidFill>
                <a:latin typeface="+mn-lt"/>
                <a:cs typeface="+mn-cs"/>
              </a:defRPr>
            </a:lvl1pPr>
          </a:lstStyle>
          <a:p>
            <a:pPr fontAlgn="base">
              <a:spcBef>
                <a:spcPct val="0"/>
              </a:spcBef>
              <a:spcAft>
                <a:spcPct val="0"/>
              </a:spcAft>
              <a:defRPr/>
            </a:pPr>
            <a:fld id="{CB296D96-5C1B-47BD-8F69-10FFDA990F6D}"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22722172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E38FF7A4-B9DF-47EB-ACC1-CB84BAA1ED4E}" type="datetime1">
              <a:rPr lang="en-US" smtClean="0">
                <a:solidFill>
                  <a:srgbClr val="273C56"/>
                </a:solidFill>
              </a:rPr>
              <a:t>5/21/2014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2377850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AF3A1611-532B-4021-8972-69017A65924F}" type="datetime1">
              <a:rPr lang="en-US" smtClean="0">
                <a:solidFill>
                  <a:srgbClr val="273C56"/>
                </a:solidFill>
              </a:rPr>
              <a:t>5/21/2014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25575754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E6198FC6-20ED-40AB-928D-901AC2440511}" type="datetime1">
              <a:rPr lang="en-US" smtClean="0">
                <a:solidFill>
                  <a:srgbClr val="273C56"/>
                </a:solidFill>
              </a:rPr>
              <a:t>5/21/2014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661742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8C85B5D3-B4C4-41E8-B9D0-99B4E7869A41}" type="datetime1">
              <a:rPr lang="en-US" smtClean="0">
                <a:solidFill>
                  <a:srgbClr val="273C56"/>
                </a:solidFill>
              </a:rPr>
              <a:t>5/21/2014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61223294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00ADA98A-BCFF-4354-A83F-B498DE34DF47}" type="datetime1">
              <a:rPr lang="en-US" smtClean="0">
                <a:solidFill>
                  <a:srgbClr val="273C56"/>
                </a:solidFill>
              </a:rPr>
              <a:t>5/21/2014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14429639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3"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B108B402-AC19-46B1-8EC1-9780678ECB4D}" type="datetime1">
              <a:rPr lang="en-US" smtClean="0">
                <a:solidFill>
                  <a:srgbClr val="273C56"/>
                </a:solidFill>
              </a:rPr>
              <a:t>5/21/2014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8320558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DC4A69F9-E6BB-4C20-B566-24787AF08870}" type="datetime1">
              <a:rPr lang="en-US" smtClean="0">
                <a:solidFill>
                  <a:srgbClr val="273C56"/>
                </a:solidFill>
              </a:rPr>
              <a:t>5/21/2014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4964289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5D44916F-83FF-4016-A05A-7AAB52C6ABE4}" type="datetime1">
              <a:rPr lang="en-US" smtClean="0">
                <a:solidFill>
                  <a:srgbClr val="273C56"/>
                </a:solidFill>
              </a:rPr>
              <a:t>5/21/2014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34766640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b="1" dirty="0" smtClean="0">
                <a:latin typeface="+mj-lt"/>
              </a:rPr>
              <a:t/>
            </a:r>
            <a:br>
              <a:rPr lang="en-US" sz="7200" b="1" dirty="0" smtClean="0">
                <a:latin typeface="+mj-lt"/>
              </a:rPr>
            </a:br>
            <a:r>
              <a:rPr lang="en-US" sz="4400" b="1" dirty="0" smtClean="0">
                <a:latin typeface="+mj-lt"/>
              </a:rPr>
              <a:t>AIA Trial Roundtables</a:t>
            </a:r>
            <a:endParaRPr lang="en-US" sz="4400" b="1" dirty="0">
              <a:latin typeface="+mj-lt"/>
            </a:endParaRPr>
          </a:p>
        </p:txBody>
      </p:sp>
      <p:sp>
        <p:nvSpPr>
          <p:cNvPr id="4" name="Slide Number Placeholder 3"/>
          <p:cNvSpPr>
            <a:spLocks noGrp="1"/>
          </p:cNvSpPr>
          <p:nvPr>
            <p:ph type="sldNum" sz="quarter" idx="4"/>
          </p:nvPr>
        </p:nvSpPr>
        <p:spPr/>
        <p:txBody>
          <a:bodyPr/>
          <a:lstStyle/>
          <a:p>
            <a:fld id="{D19005DA-CEE5-436F-90EC-A6CF95D96852}" type="slidenum">
              <a:rPr lang="en-US" smtClean="0">
                <a:solidFill>
                  <a:srgbClr val="273C56"/>
                </a:solidFill>
              </a:rPr>
              <a:pPr/>
              <a:t>1</a:t>
            </a:fld>
            <a:endParaRPr lang="en-US" dirty="0">
              <a:solidFill>
                <a:srgbClr val="273C56"/>
              </a:solidFill>
            </a:endParaRPr>
          </a:p>
        </p:txBody>
      </p:sp>
    </p:spTree>
    <p:extLst>
      <p:ext uri="{BB962C8B-B14F-4D97-AF65-F5344CB8AC3E}">
        <p14:creationId xmlns:p14="http://schemas.microsoft.com/office/powerpoint/2010/main" val="36693206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10</a:t>
            </a:fld>
            <a:endParaRPr lang="en-US" dirty="0">
              <a:solidFill>
                <a:srgbClr val="273C56"/>
              </a:solidFill>
            </a:endParaRPr>
          </a:p>
        </p:txBody>
      </p:sp>
      <p:pic>
        <p:nvPicPr>
          <p:cNvPr id="4" name="Picture 2" descr="flowchart"/>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47358" y="1752600"/>
            <a:ext cx="8591842" cy="44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descr="down arrow"/>
          <p:cNvSpPr/>
          <p:nvPr/>
        </p:nvSpPr>
        <p:spPr bwMode="auto">
          <a:xfrm>
            <a:off x="609600" y="2286000"/>
            <a:ext cx="228600" cy="495300"/>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0000"/>
              </a:solidFill>
              <a:effectLst/>
              <a:latin typeface="Arial" charset="0"/>
            </a:endParaRPr>
          </a:p>
        </p:txBody>
      </p:sp>
      <p:sp>
        <p:nvSpPr>
          <p:cNvPr id="8" name="Title 1"/>
          <p:cNvSpPr txBox="1">
            <a:spLocks/>
          </p:cNvSpPr>
          <p:nvPr/>
        </p:nvSpPr>
        <p:spPr bwMode="auto">
          <a:xfrm>
            <a:off x="1676400" y="3810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800" b="1" cap="none" baseline="0">
                <a:solidFill>
                  <a:schemeClr val="tx1"/>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a:lstStyle>
          <a:p>
            <a:pPr algn="l"/>
            <a:r>
              <a:rPr lang="en-US" sz="4000" dirty="0" smtClean="0">
                <a:solidFill>
                  <a:schemeClr val="bg1"/>
                </a:solidFill>
              </a:rPr>
              <a:t>Petition Filing</a:t>
            </a:r>
            <a:endParaRPr lang="en-US" sz="4000" dirty="0">
              <a:solidFill>
                <a:schemeClr val="bg1"/>
              </a:solidFill>
            </a:endParaRPr>
          </a:p>
        </p:txBody>
      </p:sp>
    </p:spTree>
    <p:extLst>
      <p:ext uri="{BB962C8B-B14F-4D97-AF65-F5344CB8AC3E}">
        <p14:creationId xmlns:p14="http://schemas.microsoft.com/office/powerpoint/2010/main" val="2699603528"/>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p:transition>
        <p:fade thruBlk="1"/>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391400" cy="1066800"/>
          </a:xfrm>
        </p:spPr>
        <p:txBody>
          <a:bodyPr>
            <a:normAutofit/>
          </a:bodyPr>
          <a:lstStyle/>
          <a:p>
            <a:r>
              <a:rPr lang="en-US" sz="4000" b="1" dirty="0" smtClean="0"/>
              <a:t>AIA Petitions  </a:t>
            </a:r>
            <a:br>
              <a:rPr lang="en-US" sz="4000" b="1" dirty="0" smtClean="0"/>
            </a:br>
            <a:r>
              <a:rPr lang="en-US" sz="2000" b="1" dirty="0" smtClean="0">
                <a:solidFill>
                  <a:srgbClr val="FFFFFF"/>
                </a:solidFill>
              </a:rPr>
              <a:t>(Cumulative Number as </a:t>
            </a:r>
            <a:r>
              <a:rPr lang="en-US" sz="2000" b="1" dirty="0">
                <a:solidFill>
                  <a:srgbClr val="FFFFFF"/>
                </a:solidFill>
              </a:rPr>
              <a:t>of 4/2/2014)</a:t>
            </a:r>
            <a:endParaRPr lang="en-US" sz="2000" b="1" dirty="0"/>
          </a:p>
        </p:txBody>
      </p:sp>
      <p:sp>
        <p:nvSpPr>
          <p:cNvPr id="3" name="Content Placeholder 2"/>
          <p:cNvSpPr>
            <a:spLocks noGrp="1"/>
          </p:cNvSpPr>
          <p:nvPr>
            <p:ph idx="1"/>
          </p:nvPr>
        </p:nvSpPr>
        <p:spPr>
          <a:xfrm>
            <a:off x="762000" y="1524000"/>
            <a:ext cx="7467600" cy="4114800"/>
          </a:xfrm>
        </p:spPr>
        <p:txBody>
          <a:bodyPr>
            <a:normAutofit/>
          </a:bodyPr>
          <a:lstStyle/>
          <a:p>
            <a:pPr marL="0" indent="0">
              <a:spcBef>
                <a:spcPts val="0"/>
              </a:spcBef>
              <a:spcAft>
                <a:spcPts val="3200"/>
              </a:spcAft>
              <a:buNone/>
            </a:pPr>
            <a:endParaRPr lang="en-US" sz="1050" dirty="0" smtClean="0"/>
          </a:p>
        </p:txBody>
      </p:sp>
      <p:graphicFrame>
        <p:nvGraphicFramePr>
          <p:cNvPr id="6" name="Content Placeholder 3" descr="&quot;&quot;"/>
          <p:cNvGraphicFramePr>
            <a:graphicFrameLocks/>
          </p:cNvGraphicFramePr>
          <p:nvPr>
            <p:extLst>
              <p:ext uri="{D42A27DB-BD31-4B8C-83A1-F6EECF244321}">
                <p14:modId xmlns:p14="http://schemas.microsoft.com/office/powerpoint/2010/main" val="1190181042"/>
              </p:ext>
            </p:extLst>
          </p:nvPr>
        </p:nvGraphicFramePr>
        <p:xfrm>
          <a:off x="228600" y="1676400"/>
          <a:ext cx="8153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11</a:t>
            </a:fld>
            <a:endParaRPr lang="en-US" dirty="0"/>
          </a:p>
        </p:txBody>
      </p:sp>
    </p:spTree>
    <p:extLst>
      <p:ext uri="{BB962C8B-B14F-4D97-AF65-F5344CB8AC3E}">
        <p14:creationId xmlns:p14="http://schemas.microsoft.com/office/powerpoint/2010/main" val="1689361102"/>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p:transition>
        <p:fade thruBlk="1"/>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FFFF"/>
                </a:solidFill>
              </a:rPr>
              <a:t>AIA </a:t>
            </a:r>
            <a:r>
              <a:rPr lang="en-US" sz="4000" b="1" dirty="0" smtClean="0">
                <a:solidFill>
                  <a:srgbClr val="FFFFFF"/>
                </a:solidFill>
              </a:rPr>
              <a:t>Petitions </a:t>
            </a:r>
            <a:br>
              <a:rPr lang="en-US" sz="4000" b="1" dirty="0" smtClean="0">
                <a:solidFill>
                  <a:srgbClr val="FFFFFF"/>
                </a:solidFill>
              </a:rPr>
            </a:br>
            <a:r>
              <a:rPr lang="en-US" sz="2200" b="1" dirty="0" smtClean="0">
                <a:solidFill>
                  <a:srgbClr val="FFFFFF"/>
                </a:solidFill>
              </a:rPr>
              <a:t>(Technology Breakdown as </a:t>
            </a:r>
            <a:r>
              <a:rPr lang="en-US" sz="2200" b="1" dirty="0">
                <a:solidFill>
                  <a:srgbClr val="FFFFFF"/>
                </a:solidFill>
              </a:rPr>
              <a:t>of </a:t>
            </a:r>
            <a:r>
              <a:rPr lang="en-US" sz="2200" b="1" dirty="0" smtClean="0">
                <a:solidFill>
                  <a:srgbClr val="FFFFFF"/>
                </a:solidFill>
              </a:rPr>
              <a:t>4/2/14)</a:t>
            </a:r>
            <a:endParaRPr lang="en-US" b="1" dirty="0"/>
          </a:p>
        </p:txBody>
      </p:sp>
      <p:sp>
        <p:nvSpPr>
          <p:cNvPr id="3" name="Content Placeholder 2" descr="&quot;&quot;"/>
          <p:cNvSpPr>
            <a:spLocks noGrp="1"/>
          </p:cNvSpPr>
          <p:nvPr>
            <p:ph idx="1"/>
          </p:nvPr>
        </p:nvSpPr>
        <p:spPr>
          <a:xfrm>
            <a:off x="685800" y="1600200"/>
            <a:ext cx="7772400" cy="41148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5" name="Chart 4" descr="&quot;&quot;"/>
          <p:cNvGraphicFramePr>
            <a:graphicFrameLocks/>
          </p:cNvGraphicFramePr>
          <p:nvPr>
            <p:extLst>
              <p:ext uri="{D42A27DB-BD31-4B8C-83A1-F6EECF244321}">
                <p14:modId xmlns:p14="http://schemas.microsoft.com/office/powerpoint/2010/main" val="899426095"/>
              </p:ext>
            </p:extLst>
          </p:nvPr>
        </p:nvGraphicFramePr>
        <p:xfrm>
          <a:off x="533400" y="1676400"/>
          <a:ext cx="7848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12</a:t>
            </a:fld>
            <a:endParaRPr lang="en-US" dirty="0"/>
          </a:p>
        </p:txBody>
      </p:sp>
    </p:spTree>
    <p:extLst>
      <p:ext uri="{BB962C8B-B14F-4D97-AF65-F5344CB8AC3E}">
        <p14:creationId xmlns:p14="http://schemas.microsoft.com/office/powerpoint/2010/main" val="46897622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676400" y="533400"/>
            <a:ext cx="7162800" cy="762000"/>
          </a:xfrm>
        </p:spPr>
        <p:txBody>
          <a:bodyPr/>
          <a:lstStyle/>
          <a:p>
            <a:r>
              <a:rPr lang="en-US" sz="4000" b="1" dirty="0"/>
              <a:t>Petition </a:t>
            </a:r>
            <a:r>
              <a:rPr lang="en-US" sz="4000" b="1" dirty="0" smtClean="0"/>
              <a:t>Challenges </a:t>
            </a:r>
            <a:br>
              <a:rPr lang="en-US" sz="4000" b="1" dirty="0" smtClean="0"/>
            </a:br>
            <a:r>
              <a:rPr lang="en-US" sz="2400" b="1" dirty="0" smtClean="0"/>
              <a:t>(As </a:t>
            </a:r>
            <a:r>
              <a:rPr lang="en-US" sz="2400" b="1" dirty="0"/>
              <a:t>of </a:t>
            </a:r>
            <a:r>
              <a:rPr lang="en-US" sz="2400" b="1" dirty="0" smtClean="0"/>
              <a:t>4/2/2014)</a:t>
            </a:r>
            <a:r>
              <a:rPr lang="en-US" sz="2400" dirty="0"/>
              <a:t/>
            </a:r>
            <a:br>
              <a:rPr lang="en-US" sz="2400" dirty="0"/>
            </a:br>
            <a:endParaRPr lang="en-US" sz="2400" dirty="0"/>
          </a:p>
        </p:txBody>
      </p:sp>
      <p:graphicFrame>
        <p:nvGraphicFramePr>
          <p:cNvPr id="12" name="Chart 11" descr="&quot;&quot;"/>
          <p:cNvGraphicFramePr/>
          <p:nvPr>
            <p:extLst>
              <p:ext uri="{D42A27DB-BD31-4B8C-83A1-F6EECF244321}">
                <p14:modId xmlns:p14="http://schemas.microsoft.com/office/powerpoint/2010/main" val="2053866401"/>
              </p:ext>
            </p:extLst>
          </p:nvPr>
        </p:nvGraphicFramePr>
        <p:xfrm>
          <a:off x="532754" y="1828799"/>
          <a:ext cx="3810000" cy="32236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descr="&quot;&quot;"/>
          <p:cNvGraphicFramePr/>
          <p:nvPr>
            <p:extLst>
              <p:ext uri="{D42A27DB-BD31-4B8C-83A1-F6EECF244321}">
                <p14:modId xmlns:p14="http://schemas.microsoft.com/office/powerpoint/2010/main" val="2249339258"/>
              </p:ext>
            </p:extLst>
          </p:nvPr>
        </p:nvGraphicFramePr>
        <p:xfrm>
          <a:off x="4799954" y="1828799"/>
          <a:ext cx="3810000" cy="322360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447154" y="4946587"/>
            <a:ext cx="1905000" cy="369332"/>
          </a:xfrm>
          <a:prstGeom prst="rect">
            <a:avLst/>
          </a:prstGeom>
          <a:noFill/>
        </p:spPr>
        <p:txBody>
          <a:bodyPr wrap="square" rtlCol="0">
            <a:spAutoFit/>
          </a:bodyPr>
          <a:lstStyle/>
          <a:p>
            <a:pPr algn="ctr"/>
            <a:r>
              <a:rPr lang="en-US" dirty="0" smtClean="0"/>
              <a:t>CBM</a:t>
            </a:r>
            <a:endParaRPr lang="en-US" dirty="0"/>
          </a:p>
        </p:txBody>
      </p:sp>
      <p:sp>
        <p:nvSpPr>
          <p:cNvPr id="16" name="TextBox 15"/>
          <p:cNvSpPr txBox="1"/>
          <p:nvPr/>
        </p:nvSpPr>
        <p:spPr>
          <a:xfrm>
            <a:off x="5789908" y="4953000"/>
            <a:ext cx="1905000" cy="369332"/>
          </a:xfrm>
          <a:prstGeom prst="rect">
            <a:avLst/>
          </a:prstGeom>
          <a:noFill/>
        </p:spPr>
        <p:txBody>
          <a:bodyPr wrap="square" rtlCol="0">
            <a:spAutoFit/>
          </a:bodyPr>
          <a:lstStyle/>
          <a:p>
            <a:pPr algn="ctr"/>
            <a:r>
              <a:rPr lang="en-US" dirty="0" smtClean="0"/>
              <a:t>IPR</a:t>
            </a:r>
            <a:endParaRPr lang="en-US" dirty="0"/>
          </a:p>
        </p:txBody>
      </p:sp>
      <p:sp>
        <p:nvSpPr>
          <p:cNvPr id="18"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13</a:t>
            </a:fld>
            <a:endParaRPr lang="en-US" dirty="0"/>
          </a:p>
        </p:txBody>
      </p:sp>
    </p:spTree>
    <p:extLst>
      <p:ext uri="{BB962C8B-B14F-4D97-AF65-F5344CB8AC3E}">
        <p14:creationId xmlns:p14="http://schemas.microsoft.com/office/powerpoint/2010/main" val="193229990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447800"/>
          </a:xfrm>
        </p:spPr>
        <p:txBody>
          <a:bodyPr/>
          <a:lstStyle/>
          <a:p>
            <a:r>
              <a:rPr lang="en-US" sz="3600" b="1" dirty="0" smtClean="0">
                <a:cs typeface="Times New Roman"/>
              </a:rPr>
              <a:t>§101 and § 112 </a:t>
            </a:r>
            <a:r>
              <a:rPr lang="en-US" sz="3600" b="1" dirty="0" smtClean="0"/>
              <a:t>Grounds </a:t>
            </a:r>
            <a:r>
              <a:rPr lang="en-US" sz="3600" b="1" dirty="0"/>
              <a:t>Raised in </a:t>
            </a:r>
            <a:r>
              <a:rPr lang="en-US" sz="3600" b="1" dirty="0" smtClean="0"/>
              <a:t>CBM Petitions Only</a:t>
            </a:r>
            <a:r>
              <a:rPr lang="en-US" sz="2000" b="1" dirty="0" smtClean="0"/>
              <a:t> </a:t>
            </a:r>
            <a:r>
              <a:rPr lang="en-US" sz="2000" b="1" dirty="0"/>
              <a:t> </a:t>
            </a:r>
            <a:r>
              <a:rPr lang="en-US" sz="2000" b="1" dirty="0" smtClean="0"/>
              <a:t>(As </a:t>
            </a:r>
            <a:r>
              <a:rPr lang="en-US" sz="2000" b="1" dirty="0"/>
              <a:t>of </a:t>
            </a:r>
            <a:r>
              <a:rPr lang="en-US" sz="2000" b="1" dirty="0" smtClean="0"/>
              <a:t>4/2/2014)</a:t>
            </a:r>
            <a:r>
              <a:rPr lang="en-US" sz="2400" b="1" dirty="0"/>
              <a:t/>
            </a:r>
            <a:br>
              <a:rPr lang="en-US" sz="2400" b="1" dirty="0"/>
            </a:br>
            <a:endParaRPr lang="en-US" sz="2400" b="1" dirty="0"/>
          </a:p>
        </p:txBody>
      </p:sp>
      <p:sp>
        <p:nvSpPr>
          <p:cNvPr id="3" name="TextBox 2"/>
          <p:cNvSpPr txBox="1"/>
          <p:nvPr/>
        </p:nvSpPr>
        <p:spPr>
          <a:xfrm>
            <a:off x="1600200" y="4572000"/>
            <a:ext cx="1905000" cy="369332"/>
          </a:xfrm>
          <a:prstGeom prst="rect">
            <a:avLst/>
          </a:prstGeom>
          <a:noFill/>
        </p:spPr>
        <p:txBody>
          <a:bodyPr wrap="square" rtlCol="0">
            <a:spAutoFit/>
          </a:bodyPr>
          <a:lstStyle/>
          <a:p>
            <a:pPr algn="ctr"/>
            <a:r>
              <a:rPr lang="en-US" dirty="0" smtClean="0"/>
              <a:t>101 Grounds</a:t>
            </a:r>
            <a:endParaRPr lang="en-US" dirty="0"/>
          </a:p>
        </p:txBody>
      </p:sp>
      <p:sp>
        <p:nvSpPr>
          <p:cNvPr id="4" name="TextBox 3"/>
          <p:cNvSpPr txBox="1"/>
          <p:nvPr/>
        </p:nvSpPr>
        <p:spPr>
          <a:xfrm>
            <a:off x="5105400" y="4576638"/>
            <a:ext cx="1905000" cy="369332"/>
          </a:xfrm>
          <a:prstGeom prst="rect">
            <a:avLst/>
          </a:prstGeom>
          <a:noFill/>
        </p:spPr>
        <p:txBody>
          <a:bodyPr wrap="square" rtlCol="0">
            <a:spAutoFit/>
          </a:bodyPr>
          <a:lstStyle/>
          <a:p>
            <a:pPr algn="ctr"/>
            <a:r>
              <a:rPr lang="en-US" dirty="0" smtClean="0"/>
              <a:t>112 Grounds</a:t>
            </a:r>
            <a:endParaRPr lang="en-US" dirty="0"/>
          </a:p>
        </p:txBody>
      </p:sp>
      <p:sp>
        <p:nvSpPr>
          <p:cNvPr id="5"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14</a:t>
            </a:fld>
            <a:endParaRPr lang="en-US" dirty="0"/>
          </a:p>
        </p:txBody>
      </p:sp>
      <p:graphicFrame>
        <p:nvGraphicFramePr>
          <p:cNvPr id="7" name="Chart 6" descr="&quot;&quot;"/>
          <p:cNvGraphicFramePr/>
          <p:nvPr>
            <p:extLst>
              <p:ext uri="{D42A27DB-BD31-4B8C-83A1-F6EECF244321}">
                <p14:modId xmlns:p14="http://schemas.microsoft.com/office/powerpoint/2010/main" val="3004759056"/>
              </p:ext>
            </p:extLst>
          </p:nvPr>
        </p:nvGraphicFramePr>
        <p:xfrm>
          <a:off x="533400" y="1676400"/>
          <a:ext cx="3581400" cy="2870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descr="&quot;&quot;"/>
          <p:cNvGraphicFramePr/>
          <p:nvPr>
            <p:extLst>
              <p:ext uri="{D42A27DB-BD31-4B8C-83A1-F6EECF244321}">
                <p14:modId xmlns:p14="http://schemas.microsoft.com/office/powerpoint/2010/main" val="2951996982"/>
              </p:ext>
            </p:extLst>
          </p:nvPr>
        </p:nvGraphicFramePr>
        <p:xfrm>
          <a:off x="4343400" y="1676400"/>
          <a:ext cx="3657600" cy="29033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93139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bg1"/>
                </a:solidFill>
              </a:rPr>
              <a:t>Lessons Learned: Petitions</a:t>
            </a:r>
            <a:endParaRPr lang="en-US" sz="4000" b="1" dirty="0">
              <a:solidFill>
                <a:schemeClr val="bg1"/>
              </a:solidFill>
            </a:endParaRPr>
          </a:p>
        </p:txBody>
      </p:sp>
      <p:sp>
        <p:nvSpPr>
          <p:cNvPr id="3" name="Content Placeholder 2"/>
          <p:cNvSpPr>
            <a:spLocks noGrp="1"/>
          </p:cNvSpPr>
          <p:nvPr>
            <p:ph idx="1"/>
          </p:nvPr>
        </p:nvSpPr>
        <p:spPr>
          <a:xfrm>
            <a:off x="457200" y="1676400"/>
            <a:ext cx="8610600" cy="4648200"/>
          </a:xfrm>
        </p:spPr>
        <p:txBody>
          <a:bodyPr/>
          <a:lstStyle/>
          <a:p>
            <a:pPr>
              <a:spcBef>
                <a:spcPts val="0"/>
              </a:spcBef>
              <a:spcAft>
                <a:spcPts val="0"/>
              </a:spcAft>
            </a:pPr>
            <a:r>
              <a:rPr lang="en-US" sz="2400" dirty="0" smtClean="0"/>
              <a:t>Conclusions need to be supported by:</a:t>
            </a:r>
          </a:p>
          <a:p>
            <a:pPr lvl="1">
              <a:spcBef>
                <a:spcPts val="0"/>
              </a:spcBef>
              <a:spcAft>
                <a:spcPts val="0"/>
              </a:spcAft>
            </a:pPr>
            <a:r>
              <a:rPr lang="en-US" sz="2400" dirty="0" smtClean="0"/>
              <a:t>Sound legal analysis; and</a:t>
            </a:r>
          </a:p>
          <a:p>
            <a:pPr lvl="1">
              <a:spcBef>
                <a:spcPts val="0"/>
              </a:spcBef>
              <a:spcAft>
                <a:spcPts val="0"/>
              </a:spcAft>
            </a:pPr>
            <a:r>
              <a:rPr lang="en-US" sz="2400" dirty="0"/>
              <a:t>C</a:t>
            </a:r>
            <a:r>
              <a:rPr lang="en-US" sz="2400" dirty="0" smtClean="0"/>
              <a:t>itations </a:t>
            </a:r>
            <a:r>
              <a:rPr lang="en-US" sz="2400" dirty="0"/>
              <a:t>to evidentiary </a:t>
            </a:r>
            <a:r>
              <a:rPr lang="en-US" sz="2400" dirty="0" smtClean="0"/>
              <a:t>record</a:t>
            </a:r>
          </a:p>
          <a:p>
            <a:pPr marL="457200" lvl="1" indent="0">
              <a:spcBef>
                <a:spcPts val="0"/>
              </a:spcBef>
              <a:spcAft>
                <a:spcPts val="0"/>
              </a:spcAft>
              <a:buNone/>
            </a:pPr>
            <a:endParaRPr lang="en-US" sz="2400" dirty="0" smtClean="0"/>
          </a:p>
          <a:p>
            <a:pPr>
              <a:spcBef>
                <a:spcPts val="0"/>
              </a:spcBef>
              <a:spcAft>
                <a:spcPts val="0"/>
              </a:spcAft>
            </a:pPr>
            <a:r>
              <a:rPr lang="en-US" sz="2400" dirty="0" smtClean="0"/>
              <a:t>Analysis needs to appear in petition itself (no incorporation by reference from declaration)</a:t>
            </a:r>
          </a:p>
          <a:p>
            <a:pPr>
              <a:spcBef>
                <a:spcPts val="0"/>
              </a:spcBef>
              <a:spcAft>
                <a:spcPts val="0"/>
              </a:spcAft>
            </a:pPr>
            <a:endParaRPr lang="en-US" sz="2400" dirty="0" smtClean="0"/>
          </a:p>
          <a:p>
            <a:pPr>
              <a:spcBef>
                <a:spcPts val="0"/>
              </a:spcBef>
              <a:spcAft>
                <a:spcPts val="0"/>
              </a:spcAft>
            </a:pPr>
            <a:r>
              <a:rPr lang="en-US" sz="2400" dirty="0" smtClean="0"/>
              <a:t>Better to provide detailed analysis for limited number of challenges than identify large number of challenges for which little analysis is provided</a:t>
            </a:r>
          </a:p>
          <a:p>
            <a:pPr>
              <a:spcBef>
                <a:spcPts val="0"/>
              </a:spcBef>
              <a:spcAft>
                <a:spcPts val="0"/>
              </a:spcAft>
            </a:pPr>
            <a:endParaRPr lang="en-US" sz="2400" dirty="0" smtClean="0"/>
          </a:p>
          <a:p>
            <a:pPr>
              <a:spcBef>
                <a:spcPts val="0"/>
              </a:spcBef>
              <a:spcAft>
                <a:spcPts val="0"/>
              </a:spcAft>
            </a:pPr>
            <a:r>
              <a:rPr lang="en-US" sz="2400" i="1" dirty="0"/>
              <a:t>See</a:t>
            </a:r>
            <a:r>
              <a:rPr lang="en-US" sz="2400" dirty="0"/>
              <a:t> </a:t>
            </a:r>
            <a:r>
              <a:rPr lang="en-US" sz="2400" i="1" dirty="0"/>
              <a:t>Wowza Media v. Adobe</a:t>
            </a:r>
            <a:r>
              <a:rPr lang="en-US" sz="2400" dirty="0"/>
              <a:t>, IPR2013-00054 </a:t>
            </a:r>
            <a:br>
              <a:rPr lang="en-US" sz="2400" dirty="0"/>
            </a:br>
            <a:r>
              <a:rPr lang="en-US" sz="2400" dirty="0" smtClean="0"/>
              <a:t>(</a:t>
            </a:r>
            <a:r>
              <a:rPr lang="en-US" sz="2400" dirty="0"/>
              <a:t>Paper 12</a:t>
            </a:r>
            <a:r>
              <a:rPr lang="en-US" sz="2400" dirty="0" smtClean="0"/>
              <a:t>)(denying petition)</a:t>
            </a:r>
            <a:endParaRPr lang="en-US" sz="2400" dirty="0"/>
          </a:p>
          <a:p>
            <a:pPr>
              <a:spcBef>
                <a:spcPts val="0"/>
              </a:spcBef>
              <a:spcAft>
                <a:spcPts val="1200"/>
              </a:spcAft>
            </a:pPr>
            <a:endParaRPr lang="en-US" sz="2400" dirty="0" smtClean="0"/>
          </a:p>
        </p:txBody>
      </p:sp>
      <p:sp>
        <p:nvSpPr>
          <p:cNvPr id="4"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15</a:t>
            </a:fld>
            <a:endParaRPr lang="en-US" dirty="0"/>
          </a:p>
        </p:txBody>
      </p:sp>
    </p:spTree>
    <p:extLst>
      <p:ext uri="{BB962C8B-B14F-4D97-AF65-F5344CB8AC3E}">
        <p14:creationId xmlns:p14="http://schemas.microsoft.com/office/powerpoint/2010/main" val="3798320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bg1"/>
                </a:solidFill>
              </a:rPr>
              <a:t>Lessons Learned: Claim Charts</a:t>
            </a:r>
            <a:endParaRPr lang="en-US" sz="4000" b="1" dirty="0">
              <a:solidFill>
                <a:schemeClr val="bg1"/>
              </a:solidFill>
            </a:endParaRPr>
          </a:p>
        </p:txBody>
      </p:sp>
      <p:sp>
        <p:nvSpPr>
          <p:cNvPr id="3" name="Content Placeholder 2"/>
          <p:cNvSpPr>
            <a:spLocks noGrp="1"/>
          </p:cNvSpPr>
          <p:nvPr>
            <p:ph idx="1"/>
          </p:nvPr>
        </p:nvSpPr>
        <p:spPr>
          <a:xfrm>
            <a:off x="457200" y="1828800"/>
            <a:ext cx="8153400" cy="4495800"/>
          </a:xfrm>
        </p:spPr>
        <p:txBody>
          <a:bodyPr/>
          <a:lstStyle/>
          <a:p>
            <a:r>
              <a:rPr lang="en-US" dirty="0"/>
              <a:t>Use standard two-column </a:t>
            </a:r>
            <a:r>
              <a:rPr lang="en-US" dirty="0" smtClean="0"/>
              <a:t>format. </a:t>
            </a:r>
            <a:r>
              <a:rPr lang="en-US" i="1" dirty="0" smtClean="0"/>
              <a:t>See</a:t>
            </a:r>
            <a:r>
              <a:rPr lang="en-US" dirty="0" smtClean="0"/>
              <a:t> </a:t>
            </a:r>
            <a:r>
              <a:rPr lang="en-US" dirty="0"/>
              <a:t>FAQ </a:t>
            </a:r>
            <a:r>
              <a:rPr lang="en-US" dirty="0" smtClean="0"/>
              <a:t>D13</a:t>
            </a:r>
          </a:p>
          <a:p>
            <a:pPr marL="0" indent="0">
              <a:buNone/>
            </a:pPr>
            <a:endParaRPr lang="en-US" sz="2000" dirty="0"/>
          </a:p>
          <a:p>
            <a:r>
              <a:rPr lang="en-US" dirty="0"/>
              <a:t>Claim charts are not sufficient by </a:t>
            </a:r>
            <a:r>
              <a:rPr lang="en-US" dirty="0" smtClean="0"/>
              <a:t>themselves; </a:t>
            </a:r>
            <a:r>
              <a:rPr lang="en-US" dirty="0"/>
              <a:t>they must be </a:t>
            </a:r>
            <a:r>
              <a:rPr lang="en-US" dirty="0" smtClean="0"/>
              <a:t>explained.</a:t>
            </a:r>
          </a:p>
          <a:p>
            <a:pPr marL="0" indent="0">
              <a:buNone/>
            </a:pPr>
            <a:endParaRPr lang="en-US" dirty="0"/>
          </a:p>
          <a:p>
            <a:r>
              <a:rPr lang="en-US" dirty="0" smtClean="0"/>
              <a:t>Claim charts </a:t>
            </a:r>
            <a:r>
              <a:rPr lang="en-US" dirty="0"/>
              <a:t>should contain pinpoint references to the supporting </a:t>
            </a:r>
            <a:r>
              <a:rPr lang="en-US" dirty="0" smtClean="0"/>
              <a:t>evidence. </a:t>
            </a:r>
            <a:r>
              <a:rPr lang="en-US" i="1" dirty="0" smtClean="0"/>
              <a:t>See</a:t>
            </a:r>
            <a:r>
              <a:rPr lang="en-US" dirty="0" smtClean="0"/>
              <a:t> </a:t>
            </a:r>
            <a:r>
              <a:rPr lang="en-US" dirty="0"/>
              <a:t>FAQ </a:t>
            </a:r>
            <a:r>
              <a:rPr lang="en-US" dirty="0" smtClean="0"/>
              <a:t>D12</a:t>
            </a:r>
            <a:endParaRPr lang="en-US" dirty="0"/>
          </a:p>
        </p:txBody>
      </p:sp>
      <p:sp>
        <p:nvSpPr>
          <p:cNvPr id="4"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16</a:t>
            </a:fld>
            <a:endParaRPr lang="en-US" dirty="0"/>
          </a:p>
        </p:txBody>
      </p:sp>
    </p:spTree>
    <p:extLst>
      <p:ext uri="{BB962C8B-B14F-4D97-AF65-F5344CB8AC3E}">
        <p14:creationId xmlns:p14="http://schemas.microsoft.com/office/powerpoint/2010/main" val="3922621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315200" cy="1066800"/>
          </a:xfrm>
        </p:spPr>
        <p:txBody>
          <a:bodyPr/>
          <a:lstStyle/>
          <a:p>
            <a:r>
              <a:rPr lang="en-US" sz="4000" b="1" dirty="0" smtClean="0">
                <a:solidFill>
                  <a:schemeClr val="bg1"/>
                </a:solidFill>
              </a:rPr>
              <a:t>Lessons Learned: Claim Construction</a:t>
            </a:r>
            <a:endParaRPr lang="en-US" sz="4000" b="1" dirty="0">
              <a:solidFill>
                <a:schemeClr val="bg1"/>
              </a:solidFill>
            </a:endParaRPr>
          </a:p>
        </p:txBody>
      </p:sp>
      <p:sp>
        <p:nvSpPr>
          <p:cNvPr id="3" name="Content Placeholder 2"/>
          <p:cNvSpPr>
            <a:spLocks noGrp="1"/>
          </p:cNvSpPr>
          <p:nvPr>
            <p:ph idx="1"/>
          </p:nvPr>
        </p:nvSpPr>
        <p:spPr>
          <a:xfrm>
            <a:off x="457200" y="1828800"/>
            <a:ext cx="8458200" cy="4724400"/>
          </a:xfrm>
        </p:spPr>
        <p:txBody>
          <a:bodyPr/>
          <a:lstStyle/>
          <a:p>
            <a:pPr>
              <a:spcBef>
                <a:spcPts val="0"/>
              </a:spcBef>
              <a:spcAft>
                <a:spcPts val="0"/>
              </a:spcAft>
            </a:pPr>
            <a:r>
              <a:rPr lang="en-US" sz="2200" dirty="0" smtClean="0"/>
              <a:t>Claim constructions should be supported by citations to the record that justify the proffered construction and analysis provided as to why the claim construction is the broadest reasonable construction.  37 C.F.R. </a:t>
            </a:r>
            <a:r>
              <a:rPr lang="en-US" sz="2400" dirty="0"/>
              <a:t>§ </a:t>
            </a:r>
            <a:r>
              <a:rPr lang="en-US" sz="2200" dirty="0" smtClean="0"/>
              <a:t>42.104(b)(3).</a:t>
            </a:r>
          </a:p>
          <a:p>
            <a:pPr marL="0" indent="0">
              <a:spcBef>
                <a:spcPts val="0"/>
              </a:spcBef>
              <a:spcAft>
                <a:spcPts val="0"/>
              </a:spcAft>
              <a:buNone/>
            </a:pPr>
            <a:endParaRPr lang="en-US" sz="2200" dirty="0"/>
          </a:p>
          <a:p>
            <a:pPr>
              <a:spcBef>
                <a:spcPts val="0"/>
              </a:spcBef>
              <a:spcAft>
                <a:spcPts val="0"/>
              </a:spcAft>
            </a:pPr>
            <a:r>
              <a:rPr lang="en-US" sz="2200" dirty="0" smtClean="0"/>
              <a:t>An example of a failure to provide a sufficient claim construction occurs where claim terms are open to interpretation, but party merely restates claim construction standard to be used, e.g.,</a:t>
            </a:r>
          </a:p>
          <a:p>
            <a:pPr marL="0" indent="0">
              <a:spcBef>
                <a:spcPts val="0"/>
              </a:spcBef>
              <a:spcAft>
                <a:spcPts val="0"/>
              </a:spcAft>
              <a:buNone/>
            </a:pPr>
            <a:r>
              <a:rPr lang="en-US" sz="2400" dirty="0" smtClean="0"/>
              <a:t>  </a:t>
            </a:r>
          </a:p>
          <a:p>
            <a:pPr lvl="1">
              <a:spcBef>
                <a:spcPts val="0"/>
              </a:spcBef>
              <a:spcAft>
                <a:spcPts val="0"/>
              </a:spcAft>
            </a:pPr>
            <a:r>
              <a:rPr lang="en-US" sz="2000" dirty="0" smtClean="0"/>
              <a:t>A claim </a:t>
            </a:r>
            <a:r>
              <a:rPr lang="en-US" sz="2000" dirty="0"/>
              <a:t>subject to inter partes review receives the “broadest </a:t>
            </a:r>
            <a:r>
              <a:rPr lang="en-US" sz="2000" dirty="0" smtClean="0"/>
              <a:t>reasonable construction </a:t>
            </a:r>
            <a:r>
              <a:rPr lang="en-US" sz="2000" dirty="0"/>
              <a:t>in light of the specification of the patent in which it appears.” </a:t>
            </a:r>
            <a:r>
              <a:rPr lang="en-US" sz="2000" dirty="0" smtClean="0"/>
              <a:t>37 C.F.R</a:t>
            </a:r>
            <a:r>
              <a:rPr lang="en-US" sz="2000" dirty="0"/>
              <a:t>. § 42.100(b</a:t>
            </a:r>
            <a:r>
              <a:rPr lang="en-US" sz="2000" dirty="0" smtClean="0"/>
              <a:t>)</a:t>
            </a:r>
          </a:p>
          <a:p>
            <a:pPr>
              <a:spcBef>
                <a:spcPts val="0"/>
              </a:spcBef>
              <a:spcAft>
                <a:spcPts val="0"/>
              </a:spcAft>
            </a:pPr>
            <a:endParaRPr lang="en-US" sz="2400" dirty="0"/>
          </a:p>
        </p:txBody>
      </p:sp>
      <p:sp>
        <p:nvSpPr>
          <p:cNvPr id="4"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17</a:t>
            </a:fld>
            <a:endParaRPr lang="en-US" dirty="0"/>
          </a:p>
        </p:txBody>
      </p:sp>
    </p:spTree>
    <p:extLst>
      <p:ext uri="{BB962C8B-B14F-4D97-AF65-F5344CB8AC3E}">
        <p14:creationId xmlns:p14="http://schemas.microsoft.com/office/powerpoint/2010/main" val="383167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bg1"/>
                </a:solidFill>
              </a:rPr>
              <a:t>Lessons Learned: Experts</a:t>
            </a:r>
            <a:endParaRPr lang="en-US" sz="4000" b="1" dirty="0">
              <a:solidFill>
                <a:schemeClr val="bg1"/>
              </a:solidFill>
            </a:endParaRPr>
          </a:p>
        </p:txBody>
      </p:sp>
      <p:sp>
        <p:nvSpPr>
          <p:cNvPr id="3" name="Content Placeholder 2"/>
          <p:cNvSpPr>
            <a:spLocks noGrp="1"/>
          </p:cNvSpPr>
          <p:nvPr>
            <p:ph idx="1"/>
          </p:nvPr>
        </p:nvSpPr>
        <p:spPr>
          <a:xfrm>
            <a:off x="381000" y="1676400"/>
            <a:ext cx="8382000" cy="4572000"/>
          </a:xfrm>
        </p:spPr>
        <p:txBody>
          <a:bodyPr/>
          <a:lstStyle/>
          <a:p>
            <a:r>
              <a:rPr lang="en-US" dirty="0" smtClean="0"/>
              <a:t>Tutorials are helpful especially for complex technologies</a:t>
            </a:r>
          </a:p>
          <a:p>
            <a:endParaRPr lang="en-US" dirty="0" smtClean="0"/>
          </a:p>
          <a:p>
            <a:r>
              <a:rPr lang="en-US" dirty="0" smtClean="0"/>
              <a:t>Expert testimony without underlying facts or data is entitled to little or no weight. 37 C.F.R. </a:t>
            </a:r>
            <a:r>
              <a:rPr lang="en-US" dirty="0"/>
              <a:t>§ 42.65(a</a:t>
            </a:r>
            <a:r>
              <a:rPr lang="en-US" dirty="0" smtClean="0"/>
              <a:t>).  </a:t>
            </a:r>
            <a:r>
              <a:rPr lang="en-US" i="1" dirty="0" smtClean="0"/>
              <a:t>See</a:t>
            </a:r>
            <a:r>
              <a:rPr lang="en-US" dirty="0" smtClean="0"/>
              <a:t> </a:t>
            </a:r>
            <a:r>
              <a:rPr lang="en-US" i="1" dirty="0" smtClean="0"/>
              <a:t>Monsanto Co. v. Pioneer Hi-Breed Int’l, </a:t>
            </a:r>
            <a:r>
              <a:rPr lang="en-US" dirty="0" smtClean="0"/>
              <a:t>IPR2013-00022, Paper 43 (denying petition)</a:t>
            </a:r>
          </a:p>
          <a:p>
            <a:endParaRPr lang="en-US" dirty="0" smtClean="0"/>
          </a:p>
          <a:p>
            <a:r>
              <a:rPr lang="en-US" dirty="0" smtClean="0"/>
              <a:t>Avoid merely “expertizing” your claim charts</a:t>
            </a:r>
          </a:p>
          <a:p>
            <a:endParaRPr lang="en-US" dirty="0" smtClean="0"/>
          </a:p>
          <a:p>
            <a:pPr marL="0" indent="0">
              <a:buNone/>
            </a:pPr>
            <a:endParaRPr lang="en-US" dirty="0" smtClean="0"/>
          </a:p>
          <a:p>
            <a:endParaRPr lang="en-US" dirty="0"/>
          </a:p>
        </p:txBody>
      </p:sp>
      <p:sp>
        <p:nvSpPr>
          <p:cNvPr id="4"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18</a:t>
            </a:fld>
            <a:endParaRPr lang="en-US" dirty="0"/>
          </a:p>
        </p:txBody>
      </p:sp>
    </p:spTree>
    <p:extLst>
      <p:ext uri="{BB962C8B-B14F-4D97-AF65-F5344CB8AC3E}">
        <p14:creationId xmlns:p14="http://schemas.microsoft.com/office/powerpoint/2010/main" val="777081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543800" cy="1143000"/>
          </a:xfrm>
        </p:spPr>
        <p:txBody>
          <a:bodyPr/>
          <a:lstStyle/>
          <a:p>
            <a:r>
              <a:rPr lang="en-US" sz="4000" b="1" dirty="0" smtClean="0">
                <a:solidFill>
                  <a:schemeClr val="bg1"/>
                </a:solidFill>
              </a:rPr>
              <a:t>Lessons Learned:  Obviousness</a:t>
            </a:r>
            <a:endParaRPr lang="en-US" sz="4000" b="1" dirty="0">
              <a:solidFill>
                <a:schemeClr val="bg1"/>
              </a:solidFill>
            </a:endParaRPr>
          </a:p>
        </p:txBody>
      </p:sp>
      <p:sp>
        <p:nvSpPr>
          <p:cNvPr id="3" name="Content Placeholder 2"/>
          <p:cNvSpPr>
            <a:spLocks noGrp="1"/>
          </p:cNvSpPr>
          <p:nvPr>
            <p:ph idx="1"/>
          </p:nvPr>
        </p:nvSpPr>
        <p:spPr>
          <a:xfrm>
            <a:off x="457200" y="1828800"/>
            <a:ext cx="8001000" cy="4114800"/>
          </a:xfrm>
        </p:spPr>
        <p:txBody>
          <a:bodyPr/>
          <a:lstStyle/>
          <a:p>
            <a:pPr>
              <a:spcBef>
                <a:spcPts val="0"/>
              </a:spcBef>
              <a:spcAft>
                <a:spcPts val="0"/>
              </a:spcAft>
            </a:pPr>
            <a:r>
              <a:rPr lang="en-US" sz="2200" dirty="0"/>
              <a:t>Q</a:t>
            </a:r>
            <a:r>
              <a:rPr lang="en-US" sz="2200" dirty="0" smtClean="0"/>
              <a:t>uestion of obviousness is resolved based on underlying factual determinations identified in </a:t>
            </a:r>
            <a:r>
              <a:rPr lang="en-US" sz="2200" i="1" dirty="0" smtClean="0"/>
              <a:t>Graham</a:t>
            </a:r>
            <a:endParaRPr lang="en-US" sz="2200" dirty="0" smtClean="0"/>
          </a:p>
          <a:p>
            <a:pPr lvl="1">
              <a:spcBef>
                <a:spcPts val="0"/>
              </a:spcBef>
              <a:spcAft>
                <a:spcPts val="0"/>
              </a:spcAft>
            </a:pPr>
            <a:r>
              <a:rPr lang="en-US" sz="2200" dirty="0"/>
              <a:t>I</a:t>
            </a:r>
            <a:r>
              <a:rPr lang="en-US" sz="2200" dirty="0" smtClean="0"/>
              <a:t>ncludes addressing differences between claimed subject matter and the prior art </a:t>
            </a:r>
          </a:p>
          <a:p>
            <a:pPr marL="457200" lvl="1" indent="0">
              <a:spcBef>
                <a:spcPts val="0"/>
              </a:spcBef>
              <a:spcAft>
                <a:spcPts val="0"/>
              </a:spcAft>
              <a:buNone/>
            </a:pPr>
            <a:endParaRPr lang="en-US" sz="2200" dirty="0" smtClean="0"/>
          </a:p>
          <a:p>
            <a:pPr>
              <a:spcBef>
                <a:spcPts val="0"/>
              </a:spcBef>
              <a:spcAft>
                <a:spcPts val="0"/>
              </a:spcAft>
            </a:pPr>
            <a:r>
              <a:rPr lang="en-US" sz="2200" dirty="0" smtClean="0"/>
              <a:t>Address the specific teachings of the art relied upon rather than rely upon what others have said (e.g., examiners) </a:t>
            </a:r>
            <a:endParaRPr lang="en-US" sz="2200" dirty="0"/>
          </a:p>
          <a:p>
            <a:pPr lvl="1">
              <a:spcBef>
                <a:spcPts val="0"/>
              </a:spcBef>
              <a:spcAft>
                <a:spcPts val="0"/>
              </a:spcAft>
            </a:pPr>
            <a:r>
              <a:rPr lang="en-US" sz="2200" dirty="0" smtClean="0"/>
              <a:t>Parties </a:t>
            </a:r>
            <a:r>
              <a:rPr lang="en-US" sz="2200" dirty="0"/>
              <a:t>are to address whether there is a reason to combine art (</a:t>
            </a:r>
            <a:r>
              <a:rPr lang="en-US" sz="2200" i="1" dirty="0"/>
              <a:t>KSR</a:t>
            </a:r>
            <a:r>
              <a:rPr lang="en-US" sz="2200" dirty="0"/>
              <a:t>) and avoid conclusory </a:t>
            </a:r>
            <a:r>
              <a:rPr lang="en-US" sz="2200" dirty="0" smtClean="0"/>
              <a:t>statements</a:t>
            </a:r>
          </a:p>
          <a:p>
            <a:pPr lvl="1">
              <a:spcBef>
                <a:spcPts val="0"/>
              </a:spcBef>
              <a:spcAft>
                <a:spcPts val="0"/>
              </a:spcAft>
            </a:pPr>
            <a:endParaRPr lang="en-US" sz="2200" dirty="0"/>
          </a:p>
          <a:p>
            <a:pPr>
              <a:spcBef>
                <a:spcPts val="0"/>
              </a:spcBef>
              <a:spcAft>
                <a:spcPts val="0"/>
              </a:spcAft>
            </a:pPr>
            <a:r>
              <a:rPr lang="en-US" sz="2200" i="1" dirty="0"/>
              <a:t>See</a:t>
            </a:r>
            <a:r>
              <a:rPr lang="en-US" sz="2200" dirty="0"/>
              <a:t> </a:t>
            </a:r>
            <a:r>
              <a:rPr lang="en-US" sz="2200" i="1" dirty="0"/>
              <a:t>Veeam Software v. Symantec</a:t>
            </a:r>
            <a:r>
              <a:rPr lang="en-US" sz="2200" dirty="0"/>
              <a:t>, </a:t>
            </a:r>
            <a:r>
              <a:rPr lang="en-US" sz="2200" dirty="0" smtClean="0"/>
              <a:t>IPR2013-00145 </a:t>
            </a:r>
            <a:br>
              <a:rPr lang="en-US" sz="2200" dirty="0" smtClean="0"/>
            </a:br>
            <a:r>
              <a:rPr lang="en-US" sz="2200" dirty="0" smtClean="0"/>
              <a:t>(</a:t>
            </a:r>
            <a:r>
              <a:rPr lang="en-US" sz="2200" dirty="0"/>
              <a:t>Paper 12); </a:t>
            </a:r>
            <a:r>
              <a:rPr lang="en-US" sz="2200" i="1" dirty="0"/>
              <a:t>Heart Failure Tech. v. CardioKinetix</a:t>
            </a:r>
            <a:r>
              <a:rPr lang="en-US" sz="2200" dirty="0"/>
              <a:t>, IPR2013-00183 (Paper </a:t>
            </a:r>
            <a:r>
              <a:rPr lang="en-US" sz="2200" dirty="0" smtClean="0"/>
              <a:t>12) (denying petition)</a:t>
            </a:r>
            <a:endParaRPr lang="en-US" sz="2200" dirty="0"/>
          </a:p>
          <a:p>
            <a:pPr>
              <a:spcBef>
                <a:spcPts val="0"/>
              </a:spcBef>
              <a:spcAft>
                <a:spcPts val="0"/>
              </a:spcAft>
            </a:pPr>
            <a:endParaRPr lang="en-US" sz="2400" dirty="0"/>
          </a:p>
        </p:txBody>
      </p:sp>
      <p:sp>
        <p:nvSpPr>
          <p:cNvPr id="4"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19</a:t>
            </a:fld>
            <a:endParaRPr lang="en-US" dirty="0"/>
          </a:p>
        </p:txBody>
      </p:sp>
    </p:spTree>
    <p:extLst>
      <p:ext uri="{BB962C8B-B14F-4D97-AF65-F5344CB8AC3E}">
        <p14:creationId xmlns:p14="http://schemas.microsoft.com/office/powerpoint/2010/main" val="2772959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latin typeface="+mj-lt"/>
              </a:rPr>
              <a:t/>
            </a:r>
            <a:br>
              <a:rPr lang="en-US" b="1" dirty="0" smtClean="0">
                <a:latin typeface="+mj-lt"/>
              </a:rPr>
            </a:br>
            <a:r>
              <a:rPr lang="en-US" b="1" dirty="0" smtClean="0">
                <a:latin typeface="+mj-lt"/>
              </a:rPr>
              <a:t>Welcome</a:t>
            </a:r>
            <a:endParaRPr lang="en-US" b="1" dirty="0">
              <a:latin typeface="+mj-lt"/>
            </a:endParaRPr>
          </a:p>
        </p:txBody>
      </p:sp>
      <p:sp>
        <p:nvSpPr>
          <p:cNvPr id="2" name="Slide Number Placeholder 1"/>
          <p:cNvSpPr>
            <a:spLocks noGrp="1"/>
          </p:cNvSpPr>
          <p:nvPr>
            <p:ph type="sldNum" sz="quarter" idx="4"/>
          </p:nvPr>
        </p:nvSpPr>
        <p:spPr/>
        <p:txBody>
          <a:bodyPr/>
          <a:lstStyle/>
          <a:p>
            <a:fld id="{D19005DA-CEE5-436F-90EC-A6CF95D96852}" type="slidenum">
              <a:rPr lang="en-US" smtClean="0">
                <a:solidFill>
                  <a:srgbClr val="273C56"/>
                </a:solidFill>
              </a:rPr>
              <a:pPr/>
              <a:t>2</a:t>
            </a:fld>
            <a:endParaRPr lang="en-US" dirty="0">
              <a:solidFill>
                <a:srgbClr val="273C56"/>
              </a:solidFill>
            </a:endParaRPr>
          </a:p>
        </p:txBody>
      </p:sp>
    </p:spTree>
    <p:extLst>
      <p:ext uri="{BB962C8B-B14F-4D97-AF65-F5344CB8AC3E}">
        <p14:creationId xmlns:p14="http://schemas.microsoft.com/office/powerpoint/2010/main" val="34137862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772400" cy="914400"/>
          </a:xfrm>
          <a:noFill/>
        </p:spPr>
        <p:txBody>
          <a:bodyPr/>
          <a:lstStyle/>
          <a:p>
            <a:pPr lvl="0" algn="l">
              <a:spcBef>
                <a:spcPct val="20000"/>
              </a:spcBef>
            </a:pPr>
            <a:r>
              <a:rPr lang="en-US" sz="3200" dirty="0" smtClean="0">
                <a:ln cmpd="thickThin">
                  <a:noFill/>
                  <a:bevel/>
                </a:ln>
                <a:solidFill>
                  <a:schemeClr val="bg1"/>
                </a:solidFill>
              </a:rPr>
              <a:t>Patent Owner Preliminary Response</a:t>
            </a:r>
            <a:endParaRPr lang="en-US" sz="3200" dirty="0">
              <a:ln cmpd="thickThin">
                <a:noFill/>
                <a:bevel/>
              </a:ln>
              <a:solidFill>
                <a:schemeClr val="bg1"/>
              </a:solidFill>
            </a:endParaRPr>
          </a:p>
        </p:txBody>
      </p:sp>
      <p:sp>
        <p:nvSpPr>
          <p:cNvPr id="3"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20</a:t>
            </a:fld>
            <a:endParaRPr lang="en-US" dirty="0">
              <a:solidFill>
                <a:srgbClr val="273C56"/>
              </a:solidFill>
            </a:endParaRPr>
          </a:p>
        </p:txBody>
      </p:sp>
      <p:pic>
        <p:nvPicPr>
          <p:cNvPr id="4" name="Picture 2" descr="flowchart"/>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22738" y="1752600"/>
            <a:ext cx="8692662" cy="437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descr="arrow"/>
          <p:cNvSpPr/>
          <p:nvPr/>
        </p:nvSpPr>
        <p:spPr bwMode="auto">
          <a:xfrm>
            <a:off x="1676400" y="1981200"/>
            <a:ext cx="228600" cy="495300"/>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0000"/>
              </a:solidFill>
              <a:effectLst/>
              <a:latin typeface="Arial" charset="0"/>
            </a:endParaRPr>
          </a:p>
        </p:txBody>
      </p:sp>
    </p:spTree>
    <p:extLst>
      <p:ext uri="{BB962C8B-B14F-4D97-AF65-F5344CB8AC3E}">
        <p14:creationId xmlns:p14="http://schemas.microsoft.com/office/powerpoint/2010/main" val="2037730230"/>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p:transition>
        <p:fade thruBlk="1"/>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162800" cy="1066800"/>
          </a:xfrm>
        </p:spPr>
        <p:txBody>
          <a:bodyPr>
            <a:noAutofit/>
          </a:bodyPr>
          <a:lstStyle/>
          <a:p>
            <a:r>
              <a:rPr lang="en-US" sz="3600" b="1" dirty="0"/>
              <a:t>Patent Owner Preliminary </a:t>
            </a:r>
            <a:r>
              <a:rPr lang="en-US" sz="3600" b="1" dirty="0" smtClean="0"/>
              <a:t>Responses</a:t>
            </a:r>
            <a:r>
              <a:rPr lang="en-US" sz="3600" dirty="0" smtClean="0"/>
              <a:t> </a:t>
            </a:r>
            <a:r>
              <a:rPr lang="en-US" sz="2000" dirty="0" smtClean="0"/>
              <a:t>(As of 4/2/14)</a:t>
            </a:r>
            <a:endParaRPr lang="en-US" sz="2000" dirty="0"/>
          </a:p>
        </p:txBody>
      </p:sp>
      <p:graphicFrame>
        <p:nvGraphicFramePr>
          <p:cNvPr id="7" name="Table 6" descr="&quot;&quot;"/>
          <p:cNvGraphicFramePr>
            <a:graphicFrameLocks noGrp="1"/>
          </p:cNvGraphicFramePr>
          <p:nvPr>
            <p:extLst>
              <p:ext uri="{D42A27DB-BD31-4B8C-83A1-F6EECF244321}">
                <p14:modId xmlns:p14="http://schemas.microsoft.com/office/powerpoint/2010/main" val="1673552810"/>
              </p:ext>
            </p:extLst>
          </p:nvPr>
        </p:nvGraphicFramePr>
        <p:xfrm>
          <a:off x="609600" y="1905000"/>
          <a:ext cx="8001000" cy="3733800"/>
        </p:xfrm>
        <a:graphic>
          <a:graphicData uri="http://schemas.openxmlformats.org/drawingml/2006/table">
            <a:tbl>
              <a:tblPr firstRow="1" firstCol="1" bandRow="1">
                <a:tableStyleId>{5C22544A-7EE6-4342-B048-85BDC9FD1C3A}</a:tableStyleId>
              </a:tblPr>
              <a:tblGrid>
                <a:gridCol w="1295400"/>
                <a:gridCol w="3949700"/>
                <a:gridCol w="2755900"/>
              </a:tblGrid>
              <a:tr h="1676400">
                <a:tc>
                  <a:txBody>
                    <a:bodyPr/>
                    <a:lstStyle/>
                    <a:p>
                      <a:pPr marL="0" marR="0">
                        <a:spcBef>
                          <a:spcPts val="0"/>
                        </a:spcBef>
                        <a:spcAft>
                          <a:spcPts val="0"/>
                        </a:spcAft>
                      </a:pPr>
                      <a:r>
                        <a:rPr lang="en-US" sz="2800" dirty="0">
                          <a:solidFill>
                            <a:srgbClr val="FFFF00"/>
                          </a:solidFill>
                          <a:effectLst/>
                        </a:rPr>
                        <a:t> </a:t>
                      </a:r>
                      <a:endParaRPr lang="en-US" sz="2800" dirty="0">
                        <a:solidFill>
                          <a:srgbClr val="FFFF00"/>
                        </a:solidFill>
                        <a:effectLst/>
                        <a:latin typeface="Times New Roman"/>
                        <a:ea typeface="Calibri"/>
                      </a:endParaRPr>
                    </a:p>
                  </a:txBody>
                  <a:tcPr marL="68580" marR="68580" marT="0" marB="0"/>
                </a:tc>
                <a:tc>
                  <a:txBody>
                    <a:bodyPr/>
                    <a:lstStyle/>
                    <a:p>
                      <a:pPr marL="0" marR="0" algn="ctr">
                        <a:spcBef>
                          <a:spcPts val="0"/>
                        </a:spcBef>
                        <a:spcAft>
                          <a:spcPts val="0"/>
                        </a:spcAft>
                      </a:pPr>
                      <a:r>
                        <a:rPr lang="en-US" sz="2800" dirty="0">
                          <a:solidFill>
                            <a:srgbClr val="FFFF00"/>
                          </a:solidFill>
                          <a:effectLst/>
                        </a:rPr>
                        <a:t>Filed</a:t>
                      </a:r>
                      <a:endParaRPr lang="en-US" sz="2800" dirty="0">
                        <a:solidFill>
                          <a:srgbClr val="FFFF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US" sz="2800" dirty="0" smtClean="0">
                          <a:solidFill>
                            <a:srgbClr val="FFFF00"/>
                          </a:solidFill>
                          <a:effectLst/>
                        </a:rPr>
                        <a:t>Not Filed or </a:t>
                      </a:r>
                      <a:r>
                        <a:rPr lang="en-US" sz="2800" baseline="0" dirty="0" smtClean="0">
                          <a:solidFill>
                            <a:srgbClr val="FFFF00"/>
                          </a:solidFill>
                          <a:effectLst/>
                        </a:rPr>
                        <a:t/>
                      </a:r>
                      <a:br>
                        <a:rPr lang="en-US" sz="2800" baseline="0" dirty="0" smtClean="0">
                          <a:solidFill>
                            <a:srgbClr val="FFFF00"/>
                          </a:solidFill>
                          <a:effectLst/>
                        </a:rPr>
                      </a:br>
                      <a:r>
                        <a:rPr lang="en-US" sz="2800" baseline="0" dirty="0" smtClean="0">
                          <a:solidFill>
                            <a:srgbClr val="FFFF00"/>
                          </a:solidFill>
                          <a:effectLst/>
                        </a:rPr>
                        <a:t>Waived</a:t>
                      </a:r>
                      <a:endParaRPr lang="en-US" sz="2800" dirty="0">
                        <a:solidFill>
                          <a:srgbClr val="FFFF00"/>
                        </a:solidFill>
                        <a:effectLst/>
                        <a:latin typeface="Times New Roman"/>
                        <a:ea typeface="Calibri"/>
                      </a:endParaRPr>
                    </a:p>
                  </a:txBody>
                  <a:tcPr marL="68580" marR="68580" marT="0" marB="0" anchor="ctr"/>
                </a:tc>
              </a:tr>
              <a:tr h="1028700">
                <a:tc>
                  <a:txBody>
                    <a:bodyPr/>
                    <a:lstStyle/>
                    <a:p>
                      <a:pPr marL="0" marR="0" algn="ctr">
                        <a:spcBef>
                          <a:spcPts val="0"/>
                        </a:spcBef>
                        <a:spcAft>
                          <a:spcPts val="0"/>
                        </a:spcAft>
                      </a:pPr>
                      <a:r>
                        <a:rPr lang="en-US" sz="2800" dirty="0">
                          <a:solidFill>
                            <a:srgbClr val="FFFF00"/>
                          </a:solidFill>
                          <a:effectLst/>
                        </a:rPr>
                        <a:t>IPR</a:t>
                      </a:r>
                      <a:endParaRPr lang="en-US" sz="2800" dirty="0">
                        <a:solidFill>
                          <a:srgbClr val="FFFF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US" sz="2800" dirty="0" smtClean="0">
                          <a:solidFill>
                            <a:schemeClr val="tx1"/>
                          </a:solidFill>
                          <a:effectLst/>
                          <a:latin typeface="+mn-lt"/>
                          <a:ea typeface="Calibri"/>
                        </a:rPr>
                        <a:t>55%</a:t>
                      </a:r>
                      <a:endParaRPr lang="en-US" sz="2800" dirty="0">
                        <a:solidFill>
                          <a:schemeClr val="tx1"/>
                        </a:solidFill>
                        <a:effectLst/>
                        <a:latin typeface="+mn-lt"/>
                        <a:ea typeface="Calibri"/>
                      </a:endParaRPr>
                    </a:p>
                  </a:txBody>
                  <a:tcPr marL="68580" marR="68580" marT="0" marB="0" anchor="ctr"/>
                </a:tc>
                <a:tc>
                  <a:txBody>
                    <a:bodyPr/>
                    <a:lstStyle/>
                    <a:p>
                      <a:pPr marL="0" marR="0" algn="ctr">
                        <a:spcBef>
                          <a:spcPts val="0"/>
                        </a:spcBef>
                        <a:spcAft>
                          <a:spcPts val="0"/>
                        </a:spcAft>
                      </a:pPr>
                      <a:r>
                        <a:rPr lang="en-US" sz="2800" dirty="0" smtClean="0">
                          <a:solidFill>
                            <a:schemeClr val="tx1"/>
                          </a:solidFill>
                          <a:effectLst/>
                          <a:latin typeface="+mn-lt"/>
                          <a:ea typeface="Calibri"/>
                        </a:rPr>
                        <a:t>45</a:t>
                      </a:r>
                      <a:r>
                        <a:rPr lang="en-US" sz="2800" dirty="0" smtClean="0">
                          <a:effectLst/>
                          <a:latin typeface="+mn-lt"/>
                          <a:ea typeface="Calibri"/>
                        </a:rPr>
                        <a:t>%</a:t>
                      </a:r>
                      <a:endParaRPr lang="en-US" sz="2800" dirty="0">
                        <a:effectLst/>
                        <a:latin typeface="+mn-lt"/>
                        <a:ea typeface="Calibri"/>
                      </a:endParaRPr>
                    </a:p>
                  </a:txBody>
                  <a:tcPr marL="68580" marR="68580" marT="0" marB="0" anchor="ctr"/>
                </a:tc>
              </a:tr>
              <a:tr h="1028700">
                <a:tc>
                  <a:txBody>
                    <a:bodyPr/>
                    <a:lstStyle/>
                    <a:p>
                      <a:pPr marL="0" marR="0" algn="ctr">
                        <a:spcBef>
                          <a:spcPts val="0"/>
                        </a:spcBef>
                        <a:spcAft>
                          <a:spcPts val="0"/>
                        </a:spcAft>
                      </a:pPr>
                      <a:r>
                        <a:rPr lang="en-US" sz="2800" dirty="0">
                          <a:solidFill>
                            <a:srgbClr val="FFFF00"/>
                          </a:solidFill>
                          <a:effectLst/>
                        </a:rPr>
                        <a:t>CBM</a:t>
                      </a:r>
                      <a:endParaRPr lang="en-US" sz="2800" dirty="0">
                        <a:solidFill>
                          <a:srgbClr val="FFFF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US" sz="2800" dirty="0" smtClean="0">
                          <a:solidFill>
                            <a:schemeClr val="tx1"/>
                          </a:solidFill>
                          <a:effectLst/>
                          <a:latin typeface="+mn-lt"/>
                          <a:ea typeface="Calibri"/>
                        </a:rPr>
                        <a:t>57</a:t>
                      </a:r>
                      <a:r>
                        <a:rPr lang="en-US" sz="2800" dirty="0" smtClean="0">
                          <a:effectLst/>
                          <a:latin typeface="+mn-lt"/>
                          <a:ea typeface="Calibri"/>
                        </a:rPr>
                        <a:t>%</a:t>
                      </a:r>
                      <a:endParaRPr lang="en-US" sz="2800" dirty="0">
                        <a:effectLst/>
                        <a:latin typeface="+mn-lt"/>
                        <a:ea typeface="Calibri"/>
                      </a:endParaRPr>
                    </a:p>
                  </a:txBody>
                  <a:tcPr marL="68580" marR="68580" marT="0" marB="0" anchor="ctr"/>
                </a:tc>
                <a:tc>
                  <a:txBody>
                    <a:bodyPr/>
                    <a:lstStyle/>
                    <a:p>
                      <a:pPr marL="0" marR="0" algn="ctr">
                        <a:spcBef>
                          <a:spcPts val="0"/>
                        </a:spcBef>
                        <a:spcAft>
                          <a:spcPts val="0"/>
                        </a:spcAft>
                      </a:pPr>
                      <a:r>
                        <a:rPr lang="en-US" sz="2800" dirty="0" smtClean="0">
                          <a:solidFill>
                            <a:schemeClr val="tx1"/>
                          </a:solidFill>
                          <a:effectLst/>
                          <a:latin typeface="+mn-lt"/>
                          <a:ea typeface="Calibri"/>
                        </a:rPr>
                        <a:t>43</a:t>
                      </a:r>
                      <a:r>
                        <a:rPr lang="en-US" sz="2800" dirty="0" smtClean="0">
                          <a:effectLst/>
                          <a:latin typeface="+mn-lt"/>
                          <a:ea typeface="Calibri"/>
                        </a:rPr>
                        <a:t>%</a:t>
                      </a:r>
                      <a:endParaRPr lang="en-US" sz="2800" dirty="0">
                        <a:effectLst/>
                        <a:latin typeface="+mn-lt"/>
                        <a:ea typeface="Calibri"/>
                      </a:endParaRPr>
                    </a:p>
                  </a:txBody>
                  <a:tcPr marL="68580" marR="68580" marT="0" marB="0" anchor="ctr"/>
                </a:tc>
              </a:tr>
            </a:tbl>
          </a:graphicData>
        </a:graphic>
      </p:graphicFrame>
      <p:sp>
        <p:nvSpPr>
          <p:cNvPr id="5"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21</a:t>
            </a:fld>
            <a:endParaRPr lang="en-US" dirty="0"/>
          </a:p>
        </p:txBody>
      </p:sp>
    </p:spTree>
    <p:extLst>
      <p:ext uri="{BB962C8B-B14F-4D97-AF65-F5344CB8AC3E}">
        <p14:creationId xmlns:p14="http://schemas.microsoft.com/office/powerpoint/2010/main" val="1520240086"/>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p:transition>
        <p:fade thruBlk="1"/>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bg1"/>
                </a:solidFill>
              </a:rPr>
              <a:t>Lessons </a:t>
            </a:r>
            <a:r>
              <a:rPr lang="en-US" sz="3200" b="1" dirty="0" smtClean="0">
                <a:solidFill>
                  <a:schemeClr val="bg1"/>
                </a:solidFill>
              </a:rPr>
              <a:t>Learned: Patent Owner Preliminary Response</a:t>
            </a:r>
            <a:endParaRPr lang="en-US" sz="3200" b="1" cap="small" dirty="0">
              <a:solidFill>
                <a:schemeClr val="bg1"/>
              </a:solidFill>
            </a:endParaRPr>
          </a:p>
        </p:txBody>
      </p:sp>
      <p:sp>
        <p:nvSpPr>
          <p:cNvPr id="3" name="Content Placeholder 2"/>
          <p:cNvSpPr>
            <a:spLocks noGrp="1"/>
          </p:cNvSpPr>
          <p:nvPr>
            <p:ph idx="1"/>
          </p:nvPr>
        </p:nvSpPr>
        <p:spPr>
          <a:xfrm>
            <a:off x="381000" y="1676400"/>
            <a:ext cx="8305800" cy="4648200"/>
          </a:xfrm>
        </p:spPr>
        <p:txBody>
          <a:bodyPr/>
          <a:lstStyle/>
          <a:p>
            <a:pPr>
              <a:spcBef>
                <a:spcPts val="0"/>
              </a:spcBef>
            </a:pPr>
            <a:r>
              <a:rPr lang="en-US" sz="2400" dirty="0"/>
              <a:t>Clearly identify procedural and substantive reasons to deny p</a:t>
            </a:r>
            <a:r>
              <a:rPr lang="en-US" sz="2400" dirty="0" smtClean="0"/>
              <a:t>etition, e.g.,</a:t>
            </a:r>
            <a:endParaRPr lang="en-US" sz="2400" dirty="0"/>
          </a:p>
          <a:p>
            <a:pPr lvl="1">
              <a:spcBef>
                <a:spcPts val="0"/>
              </a:spcBef>
            </a:pPr>
            <a:r>
              <a:rPr lang="en-US" sz="2400" dirty="0"/>
              <a:t>Statutory bar under 35 U.S.C. § 315 or § 325?</a:t>
            </a:r>
          </a:p>
          <a:p>
            <a:pPr lvl="1">
              <a:spcBef>
                <a:spcPts val="0"/>
              </a:spcBef>
            </a:pPr>
            <a:r>
              <a:rPr lang="en-US" sz="2400" dirty="0"/>
              <a:t>Failure to identify real parties-in-interest/privies?</a:t>
            </a:r>
          </a:p>
          <a:p>
            <a:pPr lvl="1">
              <a:spcBef>
                <a:spcPts val="0"/>
              </a:spcBef>
            </a:pPr>
            <a:r>
              <a:rPr lang="en-US" sz="2400" dirty="0"/>
              <a:t>Weaknesses in Petitioner’s case?</a:t>
            </a:r>
          </a:p>
          <a:p>
            <a:pPr lvl="2">
              <a:spcBef>
                <a:spcPts val="0"/>
              </a:spcBef>
            </a:pPr>
            <a:r>
              <a:rPr lang="en-US" sz="2000" dirty="0"/>
              <a:t>Petitioner’s claim construction is improper</a:t>
            </a:r>
          </a:p>
          <a:p>
            <a:pPr lvl="2">
              <a:spcBef>
                <a:spcPts val="0"/>
              </a:spcBef>
            </a:pPr>
            <a:r>
              <a:rPr lang="en-US" sz="2000" dirty="0"/>
              <a:t>Cited references are not, in fact, prior art</a:t>
            </a:r>
          </a:p>
          <a:p>
            <a:pPr lvl="2">
              <a:spcBef>
                <a:spcPts val="0"/>
              </a:spcBef>
            </a:pPr>
            <a:r>
              <a:rPr lang="en-US" sz="2000" dirty="0"/>
              <a:t>Cited references lack material element(s</a:t>
            </a:r>
            <a:r>
              <a:rPr lang="en-US" sz="2000" dirty="0" smtClean="0"/>
              <a:t>)</a:t>
            </a:r>
          </a:p>
          <a:p>
            <a:pPr marL="914400" lvl="2" indent="0">
              <a:spcBef>
                <a:spcPts val="0"/>
              </a:spcBef>
              <a:buNone/>
            </a:pPr>
            <a:endParaRPr lang="en-US" sz="2000" dirty="0"/>
          </a:p>
          <a:p>
            <a:pPr>
              <a:spcBef>
                <a:spcPts val="0"/>
              </a:spcBef>
            </a:pPr>
            <a:r>
              <a:rPr lang="en-US" sz="2400" dirty="0"/>
              <a:t>Cannot present new </a:t>
            </a:r>
            <a:r>
              <a:rPr lang="en-US" sz="2400" dirty="0" smtClean="0"/>
              <a:t>testimonial </a:t>
            </a:r>
            <a:r>
              <a:rPr lang="en-US" sz="2400" dirty="0"/>
              <a:t>evidence</a:t>
            </a:r>
          </a:p>
          <a:p>
            <a:pPr lvl="1">
              <a:spcBef>
                <a:spcPts val="0"/>
              </a:spcBef>
            </a:pPr>
            <a:r>
              <a:rPr lang="en-US" sz="2400" dirty="0"/>
              <a:t>BUT can cite existing testimony and reports</a:t>
            </a:r>
          </a:p>
          <a:p>
            <a:pPr>
              <a:spcBef>
                <a:spcPts val="0"/>
              </a:spcBef>
            </a:pPr>
            <a:endParaRPr lang="en-US" sz="2400" dirty="0"/>
          </a:p>
        </p:txBody>
      </p:sp>
      <p:sp>
        <p:nvSpPr>
          <p:cNvPr id="4"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22</a:t>
            </a:fld>
            <a:endParaRPr lang="en-US" dirty="0">
              <a:solidFill>
                <a:srgbClr val="273C56"/>
              </a:solidFill>
            </a:endParaRPr>
          </a:p>
        </p:txBody>
      </p:sp>
    </p:spTree>
    <p:extLst>
      <p:ext uri="{BB962C8B-B14F-4D97-AF65-F5344CB8AC3E}">
        <p14:creationId xmlns:p14="http://schemas.microsoft.com/office/powerpoint/2010/main" val="2900056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7126287" cy="685800"/>
          </a:xfrm>
          <a:noFill/>
        </p:spPr>
        <p:txBody>
          <a:bodyPr/>
          <a:lstStyle/>
          <a:p>
            <a:pPr lvl="0" algn="l">
              <a:spcBef>
                <a:spcPct val="20000"/>
              </a:spcBef>
            </a:pPr>
            <a:r>
              <a:rPr lang="en-US" sz="3600" dirty="0" smtClean="0">
                <a:ln cmpd="thickThin">
                  <a:noFill/>
                  <a:bevel/>
                </a:ln>
                <a:solidFill>
                  <a:schemeClr val="bg1"/>
                </a:solidFill>
              </a:rPr>
              <a:t>Decision on Petition</a:t>
            </a:r>
            <a:endParaRPr lang="en-US" sz="2000" dirty="0">
              <a:ln cmpd="thickThin">
                <a:noFill/>
                <a:bevel/>
              </a:ln>
              <a:solidFill>
                <a:schemeClr val="bg1"/>
              </a:solidFill>
            </a:endParaRPr>
          </a:p>
        </p:txBody>
      </p:sp>
      <p:sp>
        <p:nvSpPr>
          <p:cNvPr id="3"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23</a:t>
            </a:fld>
            <a:endParaRPr lang="en-US" dirty="0">
              <a:solidFill>
                <a:srgbClr val="273C56"/>
              </a:solidFill>
            </a:endParaRPr>
          </a:p>
        </p:txBody>
      </p:sp>
      <p:pic>
        <p:nvPicPr>
          <p:cNvPr id="4" name="Picture 2" descr="&quot;&quot;"/>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28600" y="1828800"/>
            <a:ext cx="8645768"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descr="arrow"/>
          <p:cNvSpPr/>
          <p:nvPr/>
        </p:nvSpPr>
        <p:spPr bwMode="auto">
          <a:xfrm>
            <a:off x="2667000" y="2095500"/>
            <a:ext cx="228600" cy="495300"/>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0000"/>
              </a:solidFill>
              <a:effectLst/>
              <a:latin typeface="Arial" charset="0"/>
            </a:endParaRPr>
          </a:p>
        </p:txBody>
      </p:sp>
    </p:spTree>
    <p:extLst>
      <p:ext uri="{BB962C8B-B14F-4D97-AF65-F5344CB8AC3E}">
        <p14:creationId xmlns:p14="http://schemas.microsoft.com/office/powerpoint/2010/main" val="1664580681"/>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p:transition>
        <p:fade thruBlk="1"/>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315200" cy="1066800"/>
          </a:xfrm>
        </p:spPr>
        <p:txBody>
          <a:bodyPr/>
          <a:lstStyle/>
          <a:p>
            <a:r>
              <a:rPr lang="en-US" sz="4000" b="1" dirty="0" smtClean="0"/>
              <a:t>Institutions</a:t>
            </a:r>
            <a:r>
              <a:rPr lang="en-US" dirty="0" smtClean="0"/>
              <a:t> </a:t>
            </a:r>
            <a:r>
              <a:rPr lang="en-US" sz="2000" b="1" dirty="0" smtClean="0"/>
              <a:t>(As </a:t>
            </a:r>
            <a:r>
              <a:rPr lang="en-US" sz="2000" b="1" dirty="0"/>
              <a:t>of </a:t>
            </a:r>
            <a:r>
              <a:rPr lang="en-US" sz="2000" b="1" dirty="0" smtClean="0"/>
              <a:t>4/2/2014)</a:t>
            </a:r>
            <a:r>
              <a:rPr lang="en-US" sz="2000" b="1" dirty="0"/>
              <a:t/>
            </a:r>
            <a:br>
              <a:rPr lang="en-US" sz="2000" b="1" dirty="0"/>
            </a:br>
            <a:endParaRPr lang="en-US" sz="2000" b="1" dirty="0"/>
          </a:p>
        </p:txBody>
      </p:sp>
      <p:graphicFrame>
        <p:nvGraphicFramePr>
          <p:cNvPr id="8" name="Chart 7" descr="&quot;&quot;"/>
          <p:cNvGraphicFramePr/>
          <p:nvPr>
            <p:extLst>
              <p:ext uri="{D42A27DB-BD31-4B8C-83A1-F6EECF244321}">
                <p14:modId xmlns:p14="http://schemas.microsoft.com/office/powerpoint/2010/main" val="774996028"/>
              </p:ext>
            </p:extLst>
          </p:nvPr>
        </p:nvGraphicFramePr>
        <p:xfrm>
          <a:off x="532754" y="1828800"/>
          <a:ext cx="38100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quot;&quot;"/>
          <p:cNvGraphicFramePr/>
          <p:nvPr>
            <p:extLst>
              <p:ext uri="{D42A27DB-BD31-4B8C-83A1-F6EECF244321}">
                <p14:modId xmlns:p14="http://schemas.microsoft.com/office/powerpoint/2010/main" val="1737457115"/>
              </p:ext>
            </p:extLst>
          </p:nvPr>
        </p:nvGraphicFramePr>
        <p:xfrm>
          <a:off x="4799954" y="1828799"/>
          <a:ext cx="3810000" cy="322360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447154" y="4867737"/>
            <a:ext cx="1905000" cy="369332"/>
          </a:xfrm>
          <a:prstGeom prst="rect">
            <a:avLst/>
          </a:prstGeom>
          <a:noFill/>
        </p:spPr>
        <p:txBody>
          <a:bodyPr wrap="square" rtlCol="0">
            <a:spAutoFit/>
          </a:bodyPr>
          <a:lstStyle/>
          <a:p>
            <a:pPr algn="ctr"/>
            <a:r>
              <a:rPr lang="en-US" dirty="0" smtClean="0"/>
              <a:t>CBM</a:t>
            </a:r>
            <a:endParaRPr lang="en-US" dirty="0"/>
          </a:p>
        </p:txBody>
      </p:sp>
      <p:sp>
        <p:nvSpPr>
          <p:cNvPr id="11" name="TextBox 10"/>
          <p:cNvSpPr txBox="1"/>
          <p:nvPr/>
        </p:nvSpPr>
        <p:spPr>
          <a:xfrm>
            <a:off x="5789908" y="4867737"/>
            <a:ext cx="1905000" cy="369332"/>
          </a:xfrm>
          <a:prstGeom prst="rect">
            <a:avLst/>
          </a:prstGeom>
          <a:noFill/>
        </p:spPr>
        <p:txBody>
          <a:bodyPr wrap="square" rtlCol="0">
            <a:spAutoFit/>
          </a:bodyPr>
          <a:lstStyle/>
          <a:p>
            <a:pPr algn="ctr"/>
            <a:r>
              <a:rPr lang="en-US" dirty="0" smtClean="0"/>
              <a:t>IPR</a:t>
            </a:r>
            <a:endParaRPr lang="en-US" dirty="0"/>
          </a:p>
        </p:txBody>
      </p:sp>
      <p:sp>
        <p:nvSpPr>
          <p:cNvPr id="13"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24</a:t>
            </a:fld>
            <a:endParaRPr lang="en-US" dirty="0"/>
          </a:p>
        </p:txBody>
      </p:sp>
    </p:spTree>
    <p:extLst>
      <p:ext uri="{BB962C8B-B14F-4D97-AF65-F5344CB8AC3E}">
        <p14:creationId xmlns:p14="http://schemas.microsoft.com/office/powerpoint/2010/main" val="293968853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752600" y="381000"/>
            <a:ext cx="7162800" cy="914400"/>
          </a:xfrm>
        </p:spPr>
        <p:txBody>
          <a:bodyPr/>
          <a:lstStyle/>
          <a:p>
            <a:r>
              <a:rPr lang="en-US" sz="4800" b="1" dirty="0" smtClean="0"/>
              <a:t>Institutions</a:t>
            </a:r>
            <a:r>
              <a:rPr lang="en-US" b="1" dirty="0" smtClean="0"/>
              <a:t> </a:t>
            </a:r>
            <a:r>
              <a:rPr lang="en-US" sz="2000" b="1" dirty="0" smtClean="0"/>
              <a:t>(As </a:t>
            </a:r>
            <a:r>
              <a:rPr lang="en-US" sz="2000" b="1" dirty="0"/>
              <a:t>of </a:t>
            </a:r>
            <a:r>
              <a:rPr lang="en-US" sz="2000" b="1" dirty="0" smtClean="0"/>
              <a:t>4/2/2014)</a:t>
            </a:r>
            <a:r>
              <a:rPr lang="en-US" sz="2000" b="1" dirty="0"/>
              <a:t/>
            </a:r>
            <a:br>
              <a:rPr lang="en-US" sz="2000" b="1" dirty="0"/>
            </a:br>
            <a:endParaRPr lang="en-US" sz="2000" b="1" dirty="0"/>
          </a:p>
        </p:txBody>
      </p:sp>
      <p:graphicFrame>
        <p:nvGraphicFramePr>
          <p:cNvPr id="4" name="Chart 3" descr="&quot;&quot;"/>
          <p:cNvGraphicFramePr/>
          <p:nvPr>
            <p:extLst>
              <p:ext uri="{D42A27DB-BD31-4B8C-83A1-F6EECF244321}">
                <p14:modId xmlns:p14="http://schemas.microsoft.com/office/powerpoint/2010/main" val="165307798"/>
              </p:ext>
            </p:extLst>
          </p:nvPr>
        </p:nvGraphicFramePr>
        <p:xfrm>
          <a:off x="532754" y="1828800"/>
          <a:ext cx="38100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descr="&quot;&quot;"/>
          <p:cNvGraphicFramePr/>
          <p:nvPr>
            <p:extLst>
              <p:ext uri="{D42A27DB-BD31-4B8C-83A1-F6EECF244321}">
                <p14:modId xmlns:p14="http://schemas.microsoft.com/office/powerpoint/2010/main" val="2061050747"/>
              </p:ext>
            </p:extLst>
          </p:nvPr>
        </p:nvGraphicFramePr>
        <p:xfrm>
          <a:off x="4799954" y="1828799"/>
          <a:ext cx="3810000" cy="3505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449142" y="5105400"/>
            <a:ext cx="1905000" cy="369332"/>
          </a:xfrm>
          <a:prstGeom prst="rect">
            <a:avLst/>
          </a:prstGeom>
          <a:noFill/>
        </p:spPr>
        <p:txBody>
          <a:bodyPr wrap="square" rtlCol="0">
            <a:spAutoFit/>
          </a:bodyPr>
          <a:lstStyle/>
          <a:p>
            <a:pPr algn="ctr"/>
            <a:r>
              <a:rPr lang="en-US" dirty="0" smtClean="0"/>
              <a:t>CBM</a:t>
            </a:r>
            <a:endParaRPr lang="en-US" dirty="0"/>
          </a:p>
        </p:txBody>
      </p:sp>
      <p:sp>
        <p:nvSpPr>
          <p:cNvPr id="7" name="TextBox 6"/>
          <p:cNvSpPr txBox="1"/>
          <p:nvPr/>
        </p:nvSpPr>
        <p:spPr>
          <a:xfrm>
            <a:off x="5789908" y="5181600"/>
            <a:ext cx="1905000" cy="369332"/>
          </a:xfrm>
          <a:prstGeom prst="rect">
            <a:avLst/>
          </a:prstGeom>
          <a:noFill/>
        </p:spPr>
        <p:txBody>
          <a:bodyPr wrap="square" rtlCol="0">
            <a:spAutoFit/>
          </a:bodyPr>
          <a:lstStyle/>
          <a:p>
            <a:pPr algn="ctr"/>
            <a:r>
              <a:rPr lang="en-US" dirty="0" smtClean="0"/>
              <a:t>IPR</a:t>
            </a:r>
            <a:endParaRPr lang="en-US" dirty="0"/>
          </a:p>
        </p:txBody>
      </p:sp>
      <p:sp>
        <p:nvSpPr>
          <p:cNvPr id="8"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25</a:t>
            </a:fld>
            <a:endParaRPr lang="en-US" dirty="0"/>
          </a:p>
        </p:txBody>
      </p:sp>
    </p:spTree>
    <p:extLst>
      <p:ext uri="{BB962C8B-B14F-4D97-AF65-F5344CB8AC3E}">
        <p14:creationId xmlns:p14="http://schemas.microsoft.com/office/powerpoint/2010/main" val="362931397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Petition Dispositions </a:t>
            </a:r>
            <a:r>
              <a:rPr lang="en-US" sz="2000" b="1" dirty="0" smtClean="0"/>
              <a:t>(As of 4/2/14)</a:t>
            </a:r>
            <a:endParaRPr lang="en-US" sz="2000" b="1" dirty="0"/>
          </a:p>
        </p:txBody>
      </p:sp>
      <p:graphicFrame>
        <p:nvGraphicFramePr>
          <p:cNvPr id="5" name="Table 4" descr="&quot;&quot;"/>
          <p:cNvGraphicFramePr>
            <a:graphicFrameLocks noGrp="1"/>
          </p:cNvGraphicFramePr>
          <p:nvPr>
            <p:extLst>
              <p:ext uri="{D42A27DB-BD31-4B8C-83A1-F6EECF244321}">
                <p14:modId xmlns:p14="http://schemas.microsoft.com/office/powerpoint/2010/main" val="1281070335"/>
              </p:ext>
            </p:extLst>
          </p:nvPr>
        </p:nvGraphicFramePr>
        <p:xfrm>
          <a:off x="304800" y="1752600"/>
          <a:ext cx="8153400" cy="3810000"/>
        </p:xfrm>
        <a:graphic>
          <a:graphicData uri="http://schemas.openxmlformats.org/drawingml/2006/table">
            <a:tbl>
              <a:tblPr firstRow="1" firstCol="1" bandRow="1">
                <a:tableStyleId>{5C22544A-7EE6-4342-B048-85BDC9FD1C3A}</a:tableStyleId>
              </a:tblPr>
              <a:tblGrid>
                <a:gridCol w="1419938"/>
                <a:gridCol w="1396380"/>
                <a:gridCol w="1396380"/>
                <a:gridCol w="1319898"/>
                <a:gridCol w="1397173"/>
                <a:gridCol w="1223631"/>
              </a:tblGrid>
              <a:tr h="1668244">
                <a:tc>
                  <a:txBody>
                    <a:bodyPr/>
                    <a:lstStyle/>
                    <a:p>
                      <a:pPr marL="0" marR="0">
                        <a:spcBef>
                          <a:spcPts val="0"/>
                        </a:spcBef>
                        <a:spcAft>
                          <a:spcPts val="0"/>
                        </a:spcAft>
                      </a:pP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endParaRPr lang="en-US" sz="1600" dirty="0" smtClean="0">
                        <a:solidFill>
                          <a:srgbClr val="FFFF00"/>
                        </a:solidFill>
                        <a:effectLst/>
                      </a:endParaRPr>
                    </a:p>
                    <a:p>
                      <a:pPr marL="0" marR="0" algn="ctr">
                        <a:spcBef>
                          <a:spcPts val="0"/>
                        </a:spcBef>
                        <a:spcAft>
                          <a:spcPts val="0"/>
                        </a:spcAft>
                      </a:pPr>
                      <a:r>
                        <a:rPr lang="en-US" sz="1600" dirty="0" smtClean="0">
                          <a:solidFill>
                            <a:srgbClr val="FFFF00"/>
                          </a:solidFill>
                          <a:effectLst/>
                        </a:rPr>
                        <a:t>Total </a:t>
                      </a:r>
                      <a:r>
                        <a:rPr lang="en-US" sz="1600" dirty="0">
                          <a:solidFill>
                            <a:srgbClr val="FFFF00"/>
                          </a:solidFill>
                          <a:effectLst/>
                        </a:rPr>
                        <a:t>No. of Decisions on Institution</a:t>
                      </a:r>
                      <a:endParaRPr lang="en-US" sz="1600" dirty="0">
                        <a:solidFill>
                          <a:srgbClr val="FFFF00"/>
                        </a:solidFill>
                        <a:effectLst/>
                        <a:latin typeface="Times New Roman"/>
                        <a:ea typeface="Calibri"/>
                      </a:endParaRPr>
                    </a:p>
                  </a:txBody>
                  <a:tcPr marL="68580" marR="68580" marT="0" marB="0"/>
                </a:tc>
                <a:tc>
                  <a:txBody>
                    <a:bodyPr/>
                    <a:lstStyle/>
                    <a:p>
                      <a:pPr marL="0" marR="0" algn="ctr">
                        <a:spcBef>
                          <a:spcPts val="0"/>
                        </a:spcBef>
                        <a:spcAft>
                          <a:spcPts val="0"/>
                        </a:spcAft>
                      </a:pPr>
                      <a:r>
                        <a:rPr lang="en-US" sz="1600" dirty="0">
                          <a:solidFill>
                            <a:srgbClr val="FFFF00"/>
                          </a:solidFill>
                          <a:effectLst/>
                        </a:rPr>
                        <a:t>Trials Instituted</a:t>
                      </a:r>
                      <a:endParaRPr lang="en-US" sz="1600" dirty="0">
                        <a:solidFill>
                          <a:srgbClr val="FFFF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a:solidFill>
                            <a:srgbClr val="FFFF00"/>
                          </a:solidFill>
                          <a:effectLst/>
                        </a:rPr>
                        <a:t>Joinders</a:t>
                      </a:r>
                      <a:endParaRPr lang="en-US" sz="1600" dirty="0">
                        <a:solidFill>
                          <a:srgbClr val="FFFF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US" sz="1600" dirty="0" smtClean="0">
                          <a:solidFill>
                            <a:srgbClr val="FFFF00"/>
                          </a:solidFill>
                          <a:effectLst/>
                          <a:latin typeface="+mn-lt"/>
                          <a:ea typeface="Calibri"/>
                        </a:rPr>
                        <a:t>Denials</a:t>
                      </a:r>
                      <a:endParaRPr lang="en-US" sz="1600" dirty="0">
                        <a:solidFill>
                          <a:srgbClr val="FFFF00"/>
                        </a:solidFill>
                        <a:effectLst/>
                        <a:latin typeface="+mn-lt"/>
                        <a:ea typeface="Calibri"/>
                      </a:endParaRPr>
                    </a:p>
                  </a:txBody>
                  <a:tcPr marL="68580" marR="68580" marT="0" marB="0" anchor="ctr"/>
                </a:tc>
                <a:tc>
                  <a:txBody>
                    <a:bodyPr/>
                    <a:lstStyle/>
                    <a:p>
                      <a:pPr marL="0" marR="0" algn="ctr">
                        <a:spcBef>
                          <a:spcPts val="0"/>
                        </a:spcBef>
                        <a:spcAft>
                          <a:spcPts val="0"/>
                        </a:spcAft>
                      </a:pPr>
                      <a:r>
                        <a:rPr lang="en-US" sz="1600" dirty="0" smtClean="0">
                          <a:solidFill>
                            <a:srgbClr val="FFFF00"/>
                          </a:solidFill>
                          <a:effectLst/>
                        </a:rPr>
                        <a:t>Percent Instituted</a:t>
                      </a:r>
                      <a:endParaRPr lang="en-US" sz="1600" dirty="0">
                        <a:solidFill>
                          <a:srgbClr val="FFFF00"/>
                        </a:solidFill>
                        <a:effectLst/>
                        <a:latin typeface="Times New Roman"/>
                        <a:ea typeface="Calibri"/>
                      </a:endParaRPr>
                    </a:p>
                  </a:txBody>
                  <a:tcPr marL="68580" marR="68580" marT="0" marB="0" anchor="ctr"/>
                </a:tc>
              </a:tr>
              <a:tr h="1073346">
                <a:tc>
                  <a:txBody>
                    <a:bodyPr/>
                    <a:lstStyle/>
                    <a:p>
                      <a:pPr marL="0" marR="0" algn="ctr">
                        <a:spcBef>
                          <a:spcPts val="0"/>
                        </a:spcBef>
                        <a:spcAft>
                          <a:spcPts val="0"/>
                        </a:spcAft>
                      </a:pPr>
                      <a:r>
                        <a:rPr lang="en-US" sz="2800" dirty="0">
                          <a:solidFill>
                            <a:srgbClr val="FFFF00"/>
                          </a:solidFill>
                          <a:effectLst/>
                        </a:rPr>
                        <a:t>IPR</a:t>
                      </a:r>
                      <a:endParaRPr lang="en-US" sz="2800" dirty="0">
                        <a:solidFill>
                          <a:srgbClr val="FFFF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rPr>
                        <a:t>506</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rPr>
                        <a:t>405</a:t>
                      </a:r>
                      <a:endParaRPr lang="en-US" sz="2000" dirty="0">
                        <a:effectLst/>
                        <a:latin typeface="Times New Roman"/>
                        <a:ea typeface="Calibri"/>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mn-ea"/>
                        </a:rPr>
                        <a:t>11+</a:t>
                      </a:r>
                      <a:endParaRPr lang="en-US" sz="2000" dirty="0" smtClean="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rPr>
                        <a:t>90</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80%</a:t>
                      </a:r>
                      <a:endParaRPr lang="en-US" sz="2000" dirty="0">
                        <a:effectLst/>
                        <a:latin typeface="+mn-lt"/>
                        <a:ea typeface="Calibri"/>
                      </a:endParaRPr>
                    </a:p>
                  </a:txBody>
                  <a:tcPr marL="68580" marR="68580" marT="0" marB="0" anchor="ctr"/>
                </a:tc>
              </a:tr>
              <a:tr h="1068410">
                <a:tc>
                  <a:txBody>
                    <a:bodyPr/>
                    <a:lstStyle/>
                    <a:p>
                      <a:pPr marL="0" marR="0" algn="ctr">
                        <a:spcBef>
                          <a:spcPts val="0"/>
                        </a:spcBef>
                        <a:spcAft>
                          <a:spcPts val="0"/>
                        </a:spcAft>
                      </a:pPr>
                      <a:r>
                        <a:rPr lang="en-US" sz="2800" dirty="0">
                          <a:solidFill>
                            <a:srgbClr val="FFFF00"/>
                          </a:solidFill>
                          <a:effectLst/>
                        </a:rPr>
                        <a:t>CBM</a:t>
                      </a:r>
                      <a:endParaRPr lang="en-US" sz="2800" dirty="0">
                        <a:solidFill>
                          <a:srgbClr val="FFFF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rPr>
                        <a:t>62</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rPr>
                        <a:t>52</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Times New Roman"/>
                          <a:ea typeface="Calibri"/>
                        </a:rPr>
                        <a:t>-</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rPr>
                        <a:t>10</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Calibri"/>
                        </a:rPr>
                        <a:t>84%</a:t>
                      </a:r>
                      <a:endParaRPr lang="en-US" sz="2000" dirty="0">
                        <a:effectLst/>
                        <a:latin typeface="+mn-lt"/>
                        <a:ea typeface="Calibri"/>
                      </a:endParaRPr>
                    </a:p>
                  </a:txBody>
                  <a:tcPr marL="68580" marR="68580" marT="0" marB="0" anchor="ctr"/>
                </a:tc>
              </a:tr>
            </a:tbl>
          </a:graphicData>
        </a:graphic>
      </p:graphicFrame>
      <p:sp>
        <p:nvSpPr>
          <p:cNvPr id="6"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26</a:t>
            </a:fld>
            <a:endParaRPr lang="en-US" dirty="0"/>
          </a:p>
        </p:txBody>
      </p:sp>
      <p:sp>
        <p:nvSpPr>
          <p:cNvPr id="4" name="TextBox 3"/>
          <p:cNvSpPr txBox="1"/>
          <p:nvPr/>
        </p:nvSpPr>
        <p:spPr>
          <a:xfrm>
            <a:off x="304800" y="5410200"/>
            <a:ext cx="8153400" cy="646331"/>
          </a:xfrm>
          <a:prstGeom prst="rect">
            <a:avLst/>
          </a:prstGeom>
          <a:noFill/>
        </p:spPr>
        <p:txBody>
          <a:bodyPr wrap="square" rtlCol="0">
            <a:spAutoFit/>
          </a:bodyPr>
          <a:lstStyle/>
          <a:p>
            <a:endParaRPr lang="en-US" dirty="0"/>
          </a:p>
          <a:p>
            <a:r>
              <a:rPr lang="en-US" dirty="0"/>
              <a:t> +11 cases joined to 10 base trials for a total of 21 cases involved in joinder. </a:t>
            </a:r>
          </a:p>
        </p:txBody>
      </p:sp>
    </p:spTree>
    <p:extLst>
      <p:ext uri="{BB962C8B-B14F-4D97-AF65-F5344CB8AC3E}">
        <p14:creationId xmlns:p14="http://schemas.microsoft.com/office/powerpoint/2010/main" val="3903922018"/>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p:transition>
        <p:fade thruBlk="1"/>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7126287" cy="685800"/>
          </a:xfrm>
          <a:noFill/>
        </p:spPr>
        <p:txBody>
          <a:bodyPr/>
          <a:lstStyle/>
          <a:p>
            <a:pPr lvl="0" algn="l">
              <a:spcBef>
                <a:spcPct val="20000"/>
              </a:spcBef>
            </a:pPr>
            <a:r>
              <a:rPr lang="en-US" sz="4000" dirty="0" smtClean="0">
                <a:ln cmpd="thickThin">
                  <a:noFill/>
                  <a:bevel/>
                </a:ln>
                <a:solidFill>
                  <a:schemeClr val="bg1"/>
                </a:solidFill>
              </a:rPr>
              <a:t>Joinder</a:t>
            </a:r>
            <a:endParaRPr lang="en-US" sz="4000" dirty="0">
              <a:ln cmpd="thickThin">
                <a:noFill/>
                <a:bevel/>
              </a:ln>
              <a:solidFill>
                <a:schemeClr val="bg1"/>
              </a:solidFill>
            </a:endParaRPr>
          </a:p>
        </p:txBody>
      </p:sp>
      <p:sp>
        <p:nvSpPr>
          <p:cNvPr id="3"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27</a:t>
            </a:fld>
            <a:endParaRPr lang="en-US" dirty="0">
              <a:solidFill>
                <a:srgbClr val="273C56"/>
              </a:solidFill>
            </a:endParaRPr>
          </a:p>
        </p:txBody>
      </p:sp>
      <p:pic>
        <p:nvPicPr>
          <p:cNvPr id="4" name="Picture 2" descr="&quot;&quot;"/>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28600" y="1828800"/>
            <a:ext cx="8645768"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descr="arrow"/>
          <p:cNvSpPr/>
          <p:nvPr/>
        </p:nvSpPr>
        <p:spPr bwMode="auto">
          <a:xfrm>
            <a:off x="3124200" y="2286000"/>
            <a:ext cx="228600" cy="495300"/>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0000"/>
              </a:solidFill>
              <a:effectLst/>
              <a:latin typeface="Arial" charset="0"/>
            </a:endParaRPr>
          </a:p>
        </p:txBody>
      </p:sp>
    </p:spTree>
    <p:extLst>
      <p:ext uri="{BB962C8B-B14F-4D97-AF65-F5344CB8AC3E}">
        <p14:creationId xmlns:p14="http://schemas.microsoft.com/office/powerpoint/2010/main" val="1748566844"/>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p:transition>
        <p:fade thruBlk="1"/>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Joinders</a:t>
            </a:r>
            <a:r>
              <a:rPr lang="en-US" sz="4900" b="1" dirty="0" smtClean="0"/>
              <a:t> </a:t>
            </a:r>
            <a:r>
              <a:rPr lang="en-US" sz="2000" b="1" dirty="0" smtClean="0"/>
              <a:t>(As of 4/2/14)</a:t>
            </a:r>
            <a:endParaRPr lang="en-US" sz="2000" b="1" dirty="0"/>
          </a:p>
        </p:txBody>
      </p:sp>
      <p:graphicFrame>
        <p:nvGraphicFramePr>
          <p:cNvPr id="5" name="Table 4" descr="&quot;&quot;"/>
          <p:cNvGraphicFramePr>
            <a:graphicFrameLocks noGrp="1"/>
          </p:cNvGraphicFramePr>
          <p:nvPr>
            <p:extLst>
              <p:ext uri="{D42A27DB-BD31-4B8C-83A1-F6EECF244321}">
                <p14:modId xmlns:p14="http://schemas.microsoft.com/office/powerpoint/2010/main" val="3874839977"/>
              </p:ext>
            </p:extLst>
          </p:nvPr>
        </p:nvGraphicFramePr>
        <p:xfrm>
          <a:off x="533400" y="1752601"/>
          <a:ext cx="8381999" cy="3886200"/>
        </p:xfrm>
        <a:graphic>
          <a:graphicData uri="http://schemas.openxmlformats.org/drawingml/2006/table">
            <a:tbl>
              <a:tblPr firstRow="1" firstCol="1" bandRow="1">
                <a:tableStyleId>{5C22544A-7EE6-4342-B048-85BDC9FD1C3A}</a:tableStyleId>
              </a:tblPr>
              <a:tblGrid>
                <a:gridCol w="1295400"/>
                <a:gridCol w="3657600"/>
                <a:gridCol w="3428999"/>
              </a:tblGrid>
              <a:tr h="1365000">
                <a:tc>
                  <a:txBody>
                    <a:bodyPr/>
                    <a:lstStyle/>
                    <a:p>
                      <a:pPr marL="0" marR="0">
                        <a:spcBef>
                          <a:spcPts val="0"/>
                        </a:spcBef>
                        <a:spcAft>
                          <a:spcPts val="0"/>
                        </a:spcAft>
                      </a:pPr>
                      <a:endParaRPr lang="en-US" sz="16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800" dirty="0">
                          <a:solidFill>
                            <a:srgbClr val="FFFF00"/>
                          </a:solidFill>
                          <a:effectLst/>
                        </a:rPr>
                        <a:t>Trials Instituted</a:t>
                      </a:r>
                      <a:endParaRPr lang="en-US" sz="2800" dirty="0">
                        <a:solidFill>
                          <a:srgbClr val="FFFF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US" sz="2800" dirty="0">
                          <a:solidFill>
                            <a:srgbClr val="FFFF00"/>
                          </a:solidFill>
                          <a:effectLst/>
                        </a:rPr>
                        <a:t>Joinders</a:t>
                      </a:r>
                      <a:endParaRPr lang="en-US" sz="2800" dirty="0">
                        <a:solidFill>
                          <a:srgbClr val="FFFF00"/>
                        </a:solidFill>
                        <a:effectLst/>
                        <a:latin typeface="Times New Roman"/>
                        <a:ea typeface="Calibri"/>
                      </a:endParaRPr>
                    </a:p>
                  </a:txBody>
                  <a:tcPr marL="68580" marR="68580" marT="0" marB="0" anchor="ctr"/>
                </a:tc>
              </a:tr>
              <a:tr h="1263505">
                <a:tc>
                  <a:txBody>
                    <a:bodyPr/>
                    <a:lstStyle/>
                    <a:p>
                      <a:pPr marL="0" marR="0" algn="ctr">
                        <a:spcBef>
                          <a:spcPts val="0"/>
                        </a:spcBef>
                        <a:spcAft>
                          <a:spcPts val="0"/>
                        </a:spcAft>
                      </a:pPr>
                      <a:r>
                        <a:rPr lang="en-US" sz="2800" dirty="0">
                          <a:solidFill>
                            <a:srgbClr val="FFFF00"/>
                          </a:solidFill>
                          <a:effectLst/>
                        </a:rPr>
                        <a:t>IPR</a:t>
                      </a:r>
                      <a:endParaRPr lang="en-US" sz="2800" dirty="0">
                        <a:solidFill>
                          <a:srgbClr val="FFFF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rPr>
                        <a:t>405</a:t>
                      </a:r>
                      <a:endParaRPr lang="en-US" sz="2000" dirty="0">
                        <a:effectLst/>
                        <a:latin typeface="Times New Roman"/>
                        <a:ea typeface="Calibri"/>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mn-ea"/>
                        </a:rPr>
                        <a:t>11+</a:t>
                      </a:r>
                      <a:endParaRPr lang="en-US" sz="2000" dirty="0" smtClean="0">
                        <a:effectLst/>
                        <a:latin typeface="Times New Roman"/>
                        <a:ea typeface="Calibri"/>
                      </a:endParaRPr>
                    </a:p>
                  </a:txBody>
                  <a:tcPr marL="68580" marR="68580" marT="0" marB="0" anchor="ctr"/>
                </a:tc>
              </a:tr>
              <a:tr h="1257695">
                <a:tc>
                  <a:txBody>
                    <a:bodyPr/>
                    <a:lstStyle/>
                    <a:p>
                      <a:pPr marL="0" marR="0" algn="ctr">
                        <a:spcBef>
                          <a:spcPts val="0"/>
                        </a:spcBef>
                        <a:spcAft>
                          <a:spcPts val="0"/>
                        </a:spcAft>
                      </a:pPr>
                      <a:r>
                        <a:rPr lang="en-US" sz="2800" dirty="0">
                          <a:solidFill>
                            <a:srgbClr val="FFFF00"/>
                          </a:solidFill>
                          <a:effectLst/>
                        </a:rPr>
                        <a:t>CBM</a:t>
                      </a:r>
                      <a:endParaRPr lang="en-US" sz="2800" dirty="0">
                        <a:solidFill>
                          <a:srgbClr val="FFFF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rPr>
                        <a:t>52</a:t>
                      </a:r>
                      <a:endParaRPr lang="en-US" sz="2000" dirty="0">
                        <a:effectLst/>
                        <a:latin typeface="Times New Roman"/>
                        <a:ea typeface="Calibri"/>
                      </a:endParaRPr>
                    </a:p>
                  </a:txBody>
                  <a:tcPr marL="68580" marR="68580" marT="0" marB="0" anchor="ctr"/>
                </a:tc>
                <a:tc>
                  <a:txBody>
                    <a:bodyPr/>
                    <a:lstStyle/>
                    <a:p>
                      <a:pPr marL="0" marR="0" algn="ctr">
                        <a:spcBef>
                          <a:spcPts val="0"/>
                        </a:spcBef>
                        <a:spcAft>
                          <a:spcPts val="0"/>
                        </a:spcAft>
                      </a:pPr>
                      <a:r>
                        <a:rPr lang="en-US" sz="2000" dirty="0" smtClean="0">
                          <a:effectLst/>
                          <a:latin typeface="Times New Roman"/>
                          <a:ea typeface="Calibri"/>
                        </a:rPr>
                        <a:t>-</a:t>
                      </a:r>
                      <a:endParaRPr lang="en-US" sz="2000" dirty="0">
                        <a:effectLst/>
                        <a:latin typeface="Times New Roman"/>
                        <a:ea typeface="Calibri"/>
                      </a:endParaRPr>
                    </a:p>
                  </a:txBody>
                  <a:tcPr marL="68580" marR="68580" marT="0" marB="0" anchor="ctr"/>
                </a:tc>
              </a:tr>
            </a:tbl>
          </a:graphicData>
        </a:graphic>
      </p:graphicFrame>
      <p:sp>
        <p:nvSpPr>
          <p:cNvPr id="6"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28</a:t>
            </a:fld>
            <a:endParaRPr lang="en-US" dirty="0"/>
          </a:p>
        </p:txBody>
      </p:sp>
      <p:sp>
        <p:nvSpPr>
          <p:cNvPr id="4" name="TextBox 3"/>
          <p:cNvSpPr txBox="1"/>
          <p:nvPr/>
        </p:nvSpPr>
        <p:spPr>
          <a:xfrm>
            <a:off x="533400" y="5638800"/>
            <a:ext cx="8458200" cy="369332"/>
          </a:xfrm>
          <a:prstGeom prst="rect">
            <a:avLst/>
          </a:prstGeom>
          <a:noFill/>
        </p:spPr>
        <p:txBody>
          <a:bodyPr wrap="square" rtlCol="0">
            <a:spAutoFit/>
          </a:bodyPr>
          <a:lstStyle/>
          <a:p>
            <a:r>
              <a:rPr lang="en-US" dirty="0" smtClean="0"/>
              <a:t> </a:t>
            </a:r>
            <a:r>
              <a:rPr lang="en-US" dirty="0"/>
              <a:t>+11 cases joined to 10 base trials for a total of 21 cases involved in joinder. </a:t>
            </a:r>
          </a:p>
        </p:txBody>
      </p:sp>
    </p:spTree>
    <p:extLst>
      <p:ext uri="{BB962C8B-B14F-4D97-AF65-F5344CB8AC3E}">
        <p14:creationId xmlns:p14="http://schemas.microsoft.com/office/powerpoint/2010/main" val="3195013431"/>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p:transition>
        <p:fade thruBlk="1"/>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solidFill>
              </a:rPr>
              <a:t>Lessons </a:t>
            </a:r>
            <a:r>
              <a:rPr lang="en-US" sz="4000" b="1" dirty="0" smtClean="0">
                <a:solidFill>
                  <a:schemeClr val="bg1"/>
                </a:solidFill>
              </a:rPr>
              <a:t>Learned: Joinder</a:t>
            </a:r>
            <a:endParaRPr lang="en-US" sz="4000" b="1" cap="small" dirty="0">
              <a:solidFill>
                <a:schemeClr val="bg1"/>
              </a:solidFill>
            </a:endParaRPr>
          </a:p>
        </p:txBody>
      </p:sp>
      <p:sp>
        <p:nvSpPr>
          <p:cNvPr id="3" name="Content Placeholder 2"/>
          <p:cNvSpPr>
            <a:spLocks noGrp="1"/>
          </p:cNvSpPr>
          <p:nvPr>
            <p:ph idx="1"/>
          </p:nvPr>
        </p:nvSpPr>
        <p:spPr>
          <a:xfrm>
            <a:off x="228600" y="1600200"/>
            <a:ext cx="8991600" cy="4876800"/>
          </a:xfrm>
        </p:spPr>
        <p:txBody>
          <a:bodyPr/>
          <a:lstStyle/>
          <a:p>
            <a:pPr>
              <a:spcBef>
                <a:spcPts val="0"/>
              </a:spcBef>
            </a:pPr>
            <a:r>
              <a:rPr lang="en-US" sz="2400" dirty="0"/>
              <a:t>Must be a like review </a:t>
            </a:r>
            <a:r>
              <a:rPr lang="en-US" sz="2400" dirty="0" smtClean="0"/>
              <a:t>proceeding</a:t>
            </a:r>
          </a:p>
          <a:p>
            <a:pPr>
              <a:spcBef>
                <a:spcPts val="0"/>
              </a:spcBef>
            </a:pPr>
            <a:endParaRPr lang="en-US" sz="2400" dirty="0" smtClean="0"/>
          </a:p>
          <a:p>
            <a:pPr>
              <a:spcBef>
                <a:spcPts val="0"/>
              </a:spcBef>
            </a:pPr>
            <a:r>
              <a:rPr lang="en-US" sz="2400" dirty="0" smtClean="0"/>
              <a:t>Requires filing a motion and petition</a:t>
            </a:r>
          </a:p>
          <a:p>
            <a:pPr>
              <a:spcBef>
                <a:spcPts val="0"/>
              </a:spcBef>
            </a:pPr>
            <a:endParaRPr lang="en-US" sz="2400" dirty="0" smtClean="0"/>
          </a:p>
          <a:p>
            <a:pPr>
              <a:spcBef>
                <a:spcPts val="0"/>
              </a:spcBef>
            </a:pPr>
            <a:r>
              <a:rPr lang="en-US" sz="2400" dirty="0" smtClean="0"/>
              <a:t>File within one month of institution</a:t>
            </a:r>
          </a:p>
          <a:p>
            <a:pPr>
              <a:spcBef>
                <a:spcPts val="0"/>
              </a:spcBef>
            </a:pPr>
            <a:endParaRPr lang="en-US" sz="2400" dirty="0" smtClean="0"/>
          </a:p>
          <a:p>
            <a:pPr>
              <a:spcBef>
                <a:spcPts val="0"/>
              </a:spcBef>
            </a:pPr>
            <a:r>
              <a:rPr lang="en-US" sz="2400" dirty="0" smtClean="0"/>
              <a:t>Impact on schedule important</a:t>
            </a:r>
          </a:p>
          <a:p>
            <a:pPr>
              <a:spcBef>
                <a:spcPts val="0"/>
              </a:spcBef>
            </a:pPr>
            <a:endParaRPr lang="en-US" sz="2400" dirty="0" smtClean="0"/>
          </a:p>
          <a:p>
            <a:pPr>
              <a:spcBef>
                <a:spcPts val="0"/>
              </a:spcBef>
            </a:pPr>
            <a:r>
              <a:rPr lang="en-US" sz="2400" i="1" dirty="0"/>
              <a:t>Dell v. Network-1</a:t>
            </a:r>
            <a:r>
              <a:rPr lang="en-US" sz="2400" dirty="0"/>
              <a:t>, IPR2013-00385 (Paper 17</a:t>
            </a:r>
            <a:r>
              <a:rPr lang="en-US" sz="2400" dirty="0" smtClean="0"/>
              <a:t>)(joinder granted)</a:t>
            </a:r>
          </a:p>
          <a:p>
            <a:pPr>
              <a:spcBef>
                <a:spcPts val="0"/>
              </a:spcBef>
            </a:pPr>
            <a:endParaRPr lang="en-US" sz="2400" dirty="0"/>
          </a:p>
          <a:p>
            <a:pPr>
              <a:spcBef>
                <a:spcPts val="0"/>
              </a:spcBef>
            </a:pPr>
            <a:r>
              <a:rPr lang="en-US" sz="2400" i="1" dirty="0"/>
              <a:t>Sony v. Network-1</a:t>
            </a:r>
            <a:r>
              <a:rPr lang="en-US" sz="2400" dirty="0"/>
              <a:t>, IPR2013-00386 </a:t>
            </a:r>
            <a:r>
              <a:rPr lang="en-US" sz="2400" dirty="0" smtClean="0"/>
              <a:t>(</a:t>
            </a:r>
            <a:r>
              <a:rPr lang="en-US" sz="2400" dirty="0"/>
              <a:t>Paper </a:t>
            </a:r>
            <a:r>
              <a:rPr lang="en-US" sz="2400" dirty="0" smtClean="0"/>
              <a:t>16)(joinder denied)</a:t>
            </a:r>
            <a:endParaRPr lang="en-US" sz="2400" dirty="0"/>
          </a:p>
          <a:p>
            <a:endParaRPr lang="en-US" sz="2400" dirty="0"/>
          </a:p>
        </p:txBody>
      </p:sp>
      <p:sp>
        <p:nvSpPr>
          <p:cNvPr id="4"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29</a:t>
            </a:fld>
            <a:endParaRPr lang="en-US" dirty="0"/>
          </a:p>
        </p:txBody>
      </p:sp>
    </p:spTree>
    <p:extLst>
      <p:ext uri="{BB962C8B-B14F-4D97-AF65-F5344CB8AC3E}">
        <p14:creationId xmlns:p14="http://schemas.microsoft.com/office/powerpoint/2010/main" val="2163165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752600" y="0"/>
            <a:ext cx="7162800" cy="1524000"/>
          </a:xfrm>
        </p:spPr>
        <p:txBody>
          <a:bodyPr/>
          <a:lstStyle/>
          <a:p>
            <a:r>
              <a:rPr lang="en-US" sz="4000" b="1" dirty="0" smtClean="0">
                <a:solidFill>
                  <a:schemeClr val="bg1"/>
                </a:solidFill>
                <a:latin typeface="+mj-lt"/>
              </a:rPr>
              <a:t>Agenda</a:t>
            </a:r>
          </a:p>
        </p:txBody>
      </p:sp>
      <p:graphicFrame>
        <p:nvGraphicFramePr>
          <p:cNvPr id="5" name="Content Placeholder 4" descr="&quot;&quot;"/>
          <p:cNvGraphicFramePr>
            <a:graphicFrameLocks noGrp="1"/>
          </p:cNvGraphicFramePr>
          <p:nvPr>
            <p:ph idx="1"/>
            <p:extLst>
              <p:ext uri="{D42A27DB-BD31-4B8C-83A1-F6EECF244321}">
                <p14:modId xmlns:p14="http://schemas.microsoft.com/office/powerpoint/2010/main" val="912642341"/>
              </p:ext>
            </p:extLst>
          </p:nvPr>
        </p:nvGraphicFramePr>
        <p:xfrm>
          <a:off x="228600" y="1676400"/>
          <a:ext cx="8686800" cy="4642477"/>
        </p:xfrm>
        <a:graphic>
          <a:graphicData uri="http://schemas.openxmlformats.org/drawingml/2006/table">
            <a:tbl>
              <a:tblPr firstRow="1" bandRow="1">
                <a:tableStyleId>{21E4AEA4-8DFA-4A89-87EB-49C32662AFE0}</a:tableStyleId>
              </a:tblPr>
              <a:tblGrid>
                <a:gridCol w="1676400"/>
                <a:gridCol w="7010400"/>
              </a:tblGrid>
              <a:tr h="420161">
                <a:tc>
                  <a:txBody>
                    <a:bodyPr/>
                    <a:lstStyle/>
                    <a:p>
                      <a:pPr algn="ctr"/>
                      <a:r>
                        <a:rPr lang="en-US" sz="1800" dirty="0" smtClean="0">
                          <a:solidFill>
                            <a:srgbClr val="FFFF00"/>
                          </a:solidFill>
                          <a:latin typeface="+mn-lt"/>
                        </a:rPr>
                        <a:t>Time</a:t>
                      </a:r>
                      <a:endParaRPr lang="en-US" sz="1800" dirty="0">
                        <a:solidFill>
                          <a:srgbClr val="FFFF00"/>
                        </a:solidFill>
                        <a:latin typeface="+mn-lt"/>
                      </a:endParaRPr>
                    </a:p>
                  </a:txBody>
                  <a:tcPr marT="45715" marB="45715"/>
                </a:tc>
                <a:tc>
                  <a:txBody>
                    <a:bodyPr/>
                    <a:lstStyle/>
                    <a:p>
                      <a:pPr algn="ctr"/>
                      <a:r>
                        <a:rPr lang="en-US" sz="1800" dirty="0" smtClean="0">
                          <a:solidFill>
                            <a:srgbClr val="FFFF00"/>
                          </a:solidFill>
                          <a:latin typeface="+mn-lt"/>
                        </a:rPr>
                        <a:t>Topic</a:t>
                      </a:r>
                      <a:endParaRPr lang="en-US" sz="1800" dirty="0">
                        <a:solidFill>
                          <a:srgbClr val="FFFF00"/>
                        </a:solidFill>
                        <a:latin typeface="+mn-lt"/>
                      </a:endParaRPr>
                    </a:p>
                  </a:txBody>
                  <a:tcPr marT="45715" marB="45715"/>
                </a:tc>
              </a:tr>
              <a:tr h="503764">
                <a:tc>
                  <a:txBody>
                    <a:bodyPr/>
                    <a:lstStyle/>
                    <a:p>
                      <a:pPr algn="ctr" fontAlgn="t"/>
                      <a:r>
                        <a:rPr lang="en-US" sz="1800" dirty="0" smtClean="0">
                          <a:effectLst/>
                          <a:latin typeface="+mn-lt"/>
                        </a:rPr>
                        <a:t>1:00 PM</a:t>
                      </a:r>
                      <a:endParaRPr lang="en-US" sz="1800" dirty="0">
                        <a:effectLst/>
                        <a:latin typeface="+mn-lt"/>
                      </a:endParaRPr>
                    </a:p>
                  </a:txBody>
                  <a:tcPr marL="0" marR="0" marT="0" marB="0"/>
                </a:tc>
                <a:tc>
                  <a:txBody>
                    <a:bodyPr/>
                    <a:lstStyle/>
                    <a:p>
                      <a:r>
                        <a:rPr lang="en-US" sz="1800" kern="1200" dirty="0" smtClean="0">
                          <a:solidFill>
                            <a:schemeClr val="dk1"/>
                          </a:solidFill>
                          <a:effectLst/>
                          <a:latin typeface="+mn-lt"/>
                          <a:ea typeface="+mn-ea"/>
                          <a:cs typeface="+mn-cs"/>
                        </a:rPr>
                        <a:t>Welcome</a:t>
                      </a:r>
                    </a:p>
                  </a:txBody>
                  <a:tcPr marT="45715" marB="45715"/>
                </a:tc>
              </a:tr>
              <a:tr h="990600">
                <a:tc>
                  <a:txBody>
                    <a:bodyPr/>
                    <a:lstStyle/>
                    <a:p>
                      <a:pPr algn="ctr"/>
                      <a:r>
                        <a:rPr lang="en-US" sz="1800" dirty="0" smtClean="0">
                          <a:latin typeface="+mn-lt"/>
                        </a:rPr>
                        <a:t>1:10 PM</a:t>
                      </a:r>
                      <a:endParaRPr lang="en-US" sz="1800" dirty="0">
                        <a:latin typeface="+mn-lt"/>
                      </a:endParaRPr>
                    </a:p>
                  </a:txBody>
                  <a:tcPr marT="45715" marB="45715"/>
                </a:tc>
                <a:tc>
                  <a:txBody>
                    <a:bodyPr/>
                    <a:lstStyle/>
                    <a:p>
                      <a:pPr marL="0" lvl="0" indent="0">
                        <a:buFont typeface="Arial" pitchFamily="34" charset="0"/>
                        <a:buNone/>
                      </a:pPr>
                      <a:r>
                        <a:rPr lang="en-US" sz="1800" kern="1200" dirty="0" smtClean="0">
                          <a:solidFill>
                            <a:schemeClr val="dk1"/>
                          </a:solidFill>
                          <a:effectLst/>
                          <a:latin typeface="+mn-lt"/>
                          <a:ea typeface="+mn-ea"/>
                          <a:cs typeface="+mn-cs"/>
                        </a:rPr>
                        <a:t>Presentation</a:t>
                      </a:r>
                      <a:endParaRPr lang="en-US" sz="1800" kern="1200" baseline="0" dirty="0" smtClean="0">
                        <a:solidFill>
                          <a:schemeClr val="dk1"/>
                        </a:solidFill>
                        <a:effectLst/>
                        <a:latin typeface="+mn-lt"/>
                        <a:ea typeface="+mn-ea"/>
                        <a:cs typeface="+mn-cs"/>
                      </a:endParaRPr>
                    </a:p>
                    <a:p>
                      <a:pPr marL="285750" lvl="0" indent="-285750">
                        <a:buFont typeface="Arial" pitchFamily="34" charset="0"/>
                        <a:buChar char="•"/>
                      </a:pPr>
                      <a:r>
                        <a:rPr lang="en-US" sz="1800" kern="1200" baseline="0" dirty="0" smtClean="0">
                          <a:solidFill>
                            <a:schemeClr val="dk1"/>
                          </a:solidFill>
                          <a:effectLst/>
                          <a:latin typeface="+mn-lt"/>
                          <a:ea typeface="+mn-ea"/>
                          <a:cs typeface="+mn-cs"/>
                        </a:rPr>
                        <a:t>Overview of trials, statistics, and lessons learned (30 minutes)</a:t>
                      </a:r>
                    </a:p>
                    <a:p>
                      <a:pPr marL="285750" lvl="0" indent="-285750">
                        <a:buFont typeface="Arial" pitchFamily="34" charset="0"/>
                        <a:buChar char="•"/>
                      </a:pPr>
                      <a:r>
                        <a:rPr lang="en-US" sz="1800" kern="1200" baseline="0" dirty="0" smtClean="0">
                          <a:solidFill>
                            <a:schemeClr val="dk1"/>
                          </a:solidFill>
                          <a:effectLst/>
                          <a:latin typeface="+mn-lt"/>
                          <a:ea typeface="+mn-ea"/>
                          <a:cs typeface="+mn-cs"/>
                        </a:rPr>
                        <a:t>Audience Questions/Comments (20 minutes)</a:t>
                      </a:r>
                      <a:endParaRPr lang="en-US" sz="1800" kern="1200" dirty="0" smtClean="0">
                        <a:solidFill>
                          <a:schemeClr val="dk1"/>
                        </a:solidFill>
                        <a:effectLst/>
                        <a:latin typeface="+mn-lt"/>
                        <a:ea typeface="+mn-ea"/>
                        <a:cs typeface="+mn-cs"/>
                      </a:endParaRPr>
                    </a:p>
                  </a:txBody>
                  <a:tcPr marT="45715" marB="45715"/>
                </a:tc>
              </a:tr>
              <a:tr h="1371600">
                <a:tc>
                  <a:txBody>
                    <a:bodyPr/>
                    <a:lstStyle/>
                    <a:p>
                      <a:pPr algn="ctr"/>
                      <a:r>
                        <a:rPr lang="en-US" sz="1800" dirty="0" smtClean="0">
                          <a:latin typeface="+mn-lt"/>
                        </a:rPr>
                        <a:t>2</a:t>
                      </a:r>
                      <a:r>
                        <a:rPr lang="en-US" sz="1800" dirty="0" smtClean="0">
                          <a:latin typeface="+mn-lt"/>
                          <a:sym typeface="Wingdings" pitchFamily="2" charset="2"/>
                        </a:rPr>
                        <a:t>:00</a:t>
                      </a:r>
                      <a:r>
                        <a:rPr lang="en-US" sz="1800" dirty="0" smtClean="0">
                          <a:latin typeface="+mn-lt"/>
                        </a:rPr>
                        <a:t> PM</a:t>
                      </a:r>
                      <a:endParaRPr lang="en-US" sz="1800" dirty="0">
                        <a:latin typeface="+mn-lt"/>
                      </a:endParaRPr>
                    </a:p>
                  </a:txBody>
                  <a:tcPr marT="45715" marB="45715"/>
                </a:tc>
                <a:tc>
                  <a:txBody>
                    <a:bodyPr/>
                    <a:lstStyle/>
                    <a:p>
                      <a:pPr marL="0" marR="0">
                        <a:lnSpc>
                          <a:spcPct val="115000"/>
                        </a:lnSpc>
                        <a:spcBef>
                          <a:spcPts val="0"/>
                        </a:spcBef>
                        <a:spcAft>
                          <a:spcPts val="0"/>
                        </a:spcAft>
                      </a:pPr>
                      <a:r>
                        <a:rPr lang="en-US" sz="1800" dirty="0" smtClean="0">
                          <a:effectLst/>
                          <a:latin typeface="+mn-lt"/>
                          <a:ea typeface="Calibri"/>
                          <a:cs typeface="Times New Roman"/>
                        </a:rPr>
                        <a:t>Mock Conference</a:t>
                      </a:r>
                      <a:r>
                        <a:rPr lang="en-US" sz="1800" baseline="0" dirty="0" smtClean="0">
                          <a:effectLst/>
                          <a:latin typeface="+mn-lt"/>
                          <a:ea typeface="Calibri"/>
                          <a:cs typeface="Times New Roman"/>
                        </a:rPr>
                        <a:t> Call</a:t>
                      </a:r>
                    </a:p>
                    <a:p>
                      <a:pPr marL="285750" marR="0" indent="-285750">
                        <a:lnSpc>
                          <a:spcPct val="115000"/>
                        </a:lnSpc>
                        <a:spcBef>
                          <a:spcPts val="0"/>
                        </a:spcBef>
                        <a:spcAft>
                          <a:spcPts val="0"/>
                        </a:spcAft>
                        <a:buFont typeface="Arial" pitchFamily="34" charset="0"/>
                        <a:buChar char="•"/>
                      </a:pPr>
                      <a:r>
                        <a:rPr lang="en-US" sz="1800" baseline="0" dirty="0" smtClean="0">
                          <a:effectLst/>
                          <a:latin typeface="+mn-lt"/>
                          <a:ea typeface="Calibri"/>
                          <a:cs typeface="Times New Roman"/>
                        </a:rPr>
                        <a:t>Topics include motion to amend and motion for additional discovery (30 minutes)</a:t>
                      </a:r>
                    </a:p>
                    <a:p>
                      <a:pPr marL="285750" marR="0" indent="-285750">
                        <a:lnSpc>
                          <a:spcPct val="115000"/>
                        </a:lnSpc>
                        <a:spcBef>
                          <a:spcPts val="0"/>
                        </a:spcBef>
                        <a:spcAft>
                          <a:spcPts val="0"/>
                        </a:spcAft>
                        <a:buFont typeface="Arial" pitchFamily="34" charset="0"/>
                        <a:buChar char="•"/>
                      </a:pPr>
                      <a:r>
                        <a:rPr lang="en-US" sz="1800" baseline="0" dirty="0" smtClean="0">
                          <a:effectLst/>
                          <a:latin typeface="+mn-lt"/>
                          <a:ea typeface="Calibri"/>
                          <a:cs typeface="Times New Roman"/>
                        </a:rPr>
                        <a:t>Audience Questions/Comments (20 minutes)</a:t>
                      </a:r>
                    </a:p>
                  </a:txBody>
                  <a:tcPr marL="68580" marR="68580" marT="0" marB="0"/>
                </a:tc>
              </a:tr>
              <a:tr h="446458">
                <a:tc>
                  <a:txBody>
                    <a:bodyPr/>
                    <a:lstStyle/>
                    <a:p>
                      <a:pPr algn="ctr"/>
                      <a:r>
                        <a:rPr lang="en-US" sz="1800" dirty="0" smtClean="0">
                          <a:latin typeface="+mn-lt"/>
                        </a:rPr>
                        <a:t>2:50 PM</a:t>
                      </a:r>
                      <a:endParaRPr lang="en-US" sz="1800" dirty="0">
                        <a:latin typeface="+mn-lt"/>
                      </a:endParaRPr>
                    </a:p>
                  </a:txBody>
                  <a:tcPr marT="45715" marB="45715"/>
                </a:tc>
                <a:tc>
                  <a:txBody>
                    <a:bodyPr/>
                    <a:lstStyle/>
                    <a:p>
                      <a:r>
                        <a:rPr lang="en-US" sz="1800" kern="1200" dirty="0" smtClean="0">
                          <a:solidFill>
                            <a:schemeClr val="dk1"/>
                          </a:solidFill>
                          <a:effectLst/>
                          <a:latin typeface="+mn-lt"/>
                          <a:ea typeface="+mn-ea"/>
                          <a:cs typeface="+mn-cs"/>
                        </a:rPr>
                        <a:t>BREAK (10 minutes)</a:t>
                      </a:r>
                    </a:p>
                  </a:txBody>
                  <a:tcPr marT="45715" marB="45715"/>
                </a:tc>
              </a:tr>
              <a:tr h="544142">
                <a:tc>
                  <a:txBody>
                    <a:bodyPr/>
                    <a:lstStyle/>
                    <a:p>
                      <a:pPr algn="ctr"/>
                      <a:r>
                        <a:rPr lang="en-US" sz="1800" dirty="0" smtClean="0">
                          <a:latin typeface="+mn-lt"/>
                        </a:rPr>
                        <a:t>3:00 PM</a:t>
                      </a:r>
                      <a:endParaRPr lang="en-US" sz="1800" dirty="0">
                        <a:latin typeface="+mn-lt"/>
                      </a:endParaRPr>
                    </a:p>
                  </a:txBody>
                  <a:tcPr marT="45715" marB="45715"/>
                </a:tc>
                <a:tc>
                  <a:txBody>
                    <a:bodyPr/>
                    <a:lstStyle/>
                    <a:p>
                      <a:r>
                        <a:rPr lang="en-US" sz="1800" dirty="0" smtClean="0">
                          <a:latin typeface="+mn-lt"/>
                        </a:rPr>
                        <a:t>Panel</a:t>
                      </a:r>
                      <a:r>
                        <a:rPr lang="en-US" sz="1800" baseline="0" dirty="0" smtClean="0">
                          <a:latin typeface="+mn-lt"/>
                        </a:rPr>
                        <a:t> Discussion</a:t>
                      </a:r>
                      <a:endParaRPr lang="en-US" sz="1800" dirty="0" smtClean="0">
                        <a:latin typeface="+mn-lt"/>
                      </a:endParaRPr>
                    </a:p>
                  </a:txBody>
                  <a:tcPr marT="45715" marB="45715"/>
                </a:tc>
              </a:tr>
              <a:tr h="365752">
                <a:tc>
                  <a:txBody>
                    <a:bodyPr/>
                    <a:lstStyle/>
                    <a:p>
                      <a:pPr algn="ctr"/>
                      <a:r>
                        <a:rPr lang="en-US" sz="1800" dirty="0" smtClean="0">
                          <a:latin typeface="+mn-lt"/>
                        </a:rPr>
                        <a:t>5:00 PM</a:t>
                      </a:r>
                      <a:endParaRPr lang="en-US" sz="1800" dirty="0">
                        <a:latin typeface="+mn-lt"/>
                      </a:endParaRPr>
                    </a:p>
                  </a:txBody>
                  <a:tcPr marT="45715" marB="45715"/>
                </a:tc>
                <a:tc>
                  <a:txBody>
                    <a:bodyPr/>
                    <a:lstStyle/>
                    <a:p>
                      <a:r>
                        <a:rPr lang="en-US" sz="1800" dirty="0" smtClean="0">
                          <a:latin typeface="+mn-lt"/>
                        </a:rPr>
                        <a:t>Closing Remarks</a:t>
                      </a:r>
                      <a:endParaRPr lang="en-US" sz="1800" dirty="0">
                        <a:latin typeface="+mn-lt"/>
                      </a:endParaRPr>
                    </a:p>
                  </a:txBody>
                  <a:tcPr marT="45715" marB="45715"/>
                </a:tc>
              </a:tr>
            </a:tbl>
          </a:graphicData>
        </a:graphic>
      </p:graphicFrame>
      <p:sp>
        <p:nvSpPr>
          <p:cNvPr id="2" name="Slide Number Placeholder 1"/>
          <p:cNvSpPr>
            <a:spLocks noGrp="1"/>
          </p:cNvSpPr>
          <p:nvPr>
            <p:ph type="sldNum" sz="quarter" idx="12"/>
          </p:nvPr>
        </p:nvSpPr>
        <p:spPr/>
        <p:txBody>
          <a:bodyPr/>
          <a:lstStyle/>
          <a:p>
            <a:fld id="{D19005DA-CEE5-436F-90EC-A6CF95D96852}" type="slidenum">
              <a:rPr lang="en-US" smtClean="0">
                <a:solidFill>
                  <a:srgbClr val="273C56"/>
                </a:solidFill>
              </a:rPr>
              <a:pPr/>
              <a:t>3</a:t>
            </a:fld>
            <a:endParaRPr lang="en-US" dirty="0">
              <a:solidFill>
                <a:srgbClr val="273C56"/>
              </a:solidFill>
            </a:endParaRPr>
          </a:p>
        </p:txBody>
      </p:sp>
    </p:spTree>
    <p:extLst>
      <p:ext uri="{BB962C8B-B14F-4D97-AF65-F5344CB8AC3E}">
        <p14:creationId xmlns:p14="http://schemas.microsoft.com/office/powerpoint/2010/main" val="180457399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440487" cy="914403"/>
          </a:xfrm>
          <a:noFill/>
        </p:spPr>
        <p:txBody>
          <a:bodyPr/>
          <a:lstStyle/>
          <a:p>
            <a:pPr lvl="0" algn="l">
              <a:spcBef>
                <a:spcPct val="20000"/>
              </a:spcBef>
            </a:pPr>
            <a:r>
              <a:rPr lang="en-US" sz="4000" dirty="0" smtClean="0">
                <a:ln cmpd="thickThin">
                  <a:noFill/>
                  <a:bevel/>
                </a:ln>
                <a:solidFill>
                  <a:schemeClr val="bg1"/>
                </a:solidFill>
              </a:rPr>
              <a:t>Discovery</a:t>
            </a:r>
            <a:endParaRPr lang="en-US" sz="4000" dirty="0">
              <a:ln cmpd="thickThin">
                <a:noFill/>
                <a:bevel/>
              </a:ln>
              <a:solidFill>
                <a:schemeClr val="bg1"/>
              </a:solidFill>
            </a:endParaRPr>
          </a:p>
        </p:txBody>
      </p:sp>
      <p:sp>
        <p:nvSpPr>
          <p:cNvPr id="3"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30</a:t>
            </a:fld>
            <a:endParaRPr lang="en-US" dirty="0">
              <a:solidFill>
                <a:srgbClr val="273C56"/>
              </a:solidFill>
            </a:endParaRPr>
          </a:p>
        </p:txBody>
      </p:sp>
      <p:pic>
        <p:nvPicPr>
          <p:cNvPr id="4" name="Picture 2" descr="&quot;&quot;"/>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39273" y="1992184"/>
            <a:ext cx="8423727" cy="448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Brace 6" descr="&quot;&quot;"/>
          <p:cNvSpPr/>
          <p:nvPr/>
        </p:nvSpPr>
        <p:spPr bwMode="auto">
          <a:xfrm rot="5400000">
            <a:off x="4434831" y="376756"/>
            <a:ext cx="883937" cy="3962400"/>
          </a:xfrm>
          <a:prstGeom prst="leftBrace">
            <a:avLst>
              <a:gd name="adj1" fmla="val 8333"/>
              <a:gd name="adj2" fmla="val 51158"/>
            </a:avLst>
          </a:prstGeom>
          <a:noFill/>
          <a:ln w="22225" cap="flat" cmpd="sng" algn="ctr">
            <a:solidFill>
              <a:srgbClr val="FF0000"/>
            </a:solidFill>
            <a:prstDash val="solid"/>
            <a:round/>
            <a:headEnd type="none" w="med" len="med"/>
            <a:tailEnd type="none" w="med" len="med"/>
          </a:ln>
          <a:effectLst/>
          <a:scene3d>
            <a:camera prst="orthographicFront">
              <a:rot lat="0" lon="0" rev="0"/>
            </a:camera>
            <a:lightRig rig="threePt" dir="t"/>
          </a:scene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0000"/>
              </a:solidFill>
              <a:effectLst/>
              <a:latin typeface="Arial" charset="0"/>
            </a:endParaRPr>
          </a:p>
        </p:txBody>
      </p:sp>
      <p:sp>
        <p:nvSpPr>
          <p:cNvPr id="5" name="TextBox 4"/>
          <p:cNvSpPr txBox="1"/>
          <p:nvPr/>
        </p:nvSpPr>
        <p:spPr>
          <a:xfrm>
            <a:off x="3886200" y="1524000"/>
            <a:ext cx="2069797" cy="369332"/>
          </a:xfrm>
          <a:prstGeom prst="rect">
            <a:avLst/>
          </a:prstGeom>
          <a:noFill/>
        </p:spPr>
        <p:txBody>
          <a:bodyPr wrap="none" rtlCol="0">
            <a:spAutoFit/>
          </a:bodyPr>
          <a:lstStyle/>
          <a:p>
            <a:r>
              <a:rPr lang="en-US" b="1" dirty="0" smtClean="0"/>
              <a:t>Discovery Period</a:t>
            </a:r>
            <a:endParaRPr lang="en-US" b="1" dirty="0"/>
          </a:p>
        </p:txBody>
      </p:sp>
    </p:spTree>
    <p:extLst>
      <p:ext uri="{BB962C8B-B14F-4D97-AF65-F5344CB8AC3E}">
        <p14:creationId xmlns:p14="http://schemas.microsoft.com/office/powerpoint/2010/main" val="1166926204"/>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p:transition>
        <p:fade thruBlk="1"/>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bg1"/>
                </a:solidFill>
              </a:rPr>
              <a:t>Types of Discovery</a:t>
            </a:r>
            <a:endParaRPr lang="en-US" sz="4000" b="1" dirty="0">
              <a:solidFill>
                <a:schemeClr val="bg1"/>
              </a:solidFill>
            </a:endParaRPr>
          </a:p>
        </p:txBody>
      </p:sp>
      <p:sp>
        <p:nvSpPr>
          <p:cNvPr id="3" name="Content Placeholder 2"/>
          <p:cNvSpPr>
            <a:spLocks noGrp="1"/>
          </p:cNvSpPr>
          <p:nvPr>
            <p:ph idx="1"/>
          </p:nvPr>
        </p:nvSpPr>
        <p:spPr>
          <a:xfrm>
            <a:off x="304800" y="1676400"/>
            <a:ext cx="8382000" cy="4648200"/>
          </a:xfrm>
        </p:spPr>
        <p:txBody>
          <a:bodyPr/>
          <a:lstStyle/>
          <a:p>
            <a:r>
              <a:rPr lang="en-US" dirty="0" smtClean="0"/>
              <a:t>Initial disclosures (Trial Practice Guide, 77 Fed. Reg. 48756, 48761-62 (Aug. 14, 2012)</a:t>
            </a:r>
          </a:p>
          <a:p>
            <a:pPr marL="0" indent="0">
              <a:buNone/>
            </a:pPr>
            <a:endParaRPr lang="en-US" dirty="0"/>
          </a:p>
          <a:p>
            <a:r>
              <a:rPr lang="en-US" dirty="0" smtClean="0"/>
              <a:t>Routine Discovery</a:t>
            </a:r>
          </a:p>
          <a:p>
            <a:pPr lvl="1"/>
            <a:r>
              <a:rPr lang="en-US" dirty="0" smtClean="0"/>
              <a:t>Cited exhibits</a:t>
            </a:r>
          </a:p>
          <a:p>
            <a:pPr lvl="1"/>
            <a:r>
              <a:rPr lang="en-US" dirty="0" smtClean="0"/>
              <a:t>Cross-examination of witnesses</a:t>
            </a:r>
          </a:p>
          <a:p>
            <a:pPr lvl="1"/>
            <a:r>
              <a:rPr lang="en-US" dirty="0" smtClean="0"/>
              <a:t>Inconsistent information</a:t>
            </a:r>
          </a:p>
          <a:p>
            <a:pPr marL="457200" lvl="1" indent="0">
              <a:buNone/>
            </a:pPr>
            <a:endParaRPr lang="en-US" dirty="0" smtClean="0"/>
          </a:p>
          <a:p>
            <a:r>
              <a:rPr lang="en-US" dirty="0" smtClean="0"/>
              <a:t>Additional Discovery</a:t>
            </a:r>
          </a:p>
          <a:p>
            <a:pPr lvl="1"/>
            <a:endParaRPr lang="en-US" dirty="0"/>
          </a:p>
        </p:txBody>
      </p:sp>
      <p:sp>
        <p:nvSpPr>
          <p:cNvPr id="4"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31</a:t>
            </a:fld>
            <a:endParaRPr lang="en-US" dirty="0"/>
          </a:p>
        </p:txBody>
      </p:sp>
    </p:spTree>
    <p:extLst>
      <p:ext uri="{BB962C8B-B14F-4D97-AF65-F5344CB8AC3E}">
        <p14:creationId xmlns:p14="http://schemas.microsoft.com/office/powerpoint/2010/main" val="357232573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bg1"/>
                </a:solidFill>
              </a:rPr>
              <a:t>Lessons Learned: Additional Discovery</a:t>
            </a:r>
            <a:endParaRPr lang="en-US" sz="4000" b="1" dirty="0">
              <a:solidFill>
                <a:schemeClr val="bg1"/>
              </a:solidFill>
            </a:endParaRPr>
          </a:p>
        </p:txBody>
      </p:sp>
      <p:sp>
        <p:nvSpPr>
          <p:cNvPr id="3" name="Content Placeholder 2"/>
          <p:cNvSpPr>
            <a:spLocks noGrp="1"/>
          </p:cNvSpPr>
          <p:nvPr>
            <p:ph idx="1"/>
          </p:nvPr>
        </p:nvSpPr>
        <p:spPr>
          <a:xfrm>
            <a:off x="228600" y="1600200"/>
            <a:ext cx="8458200" cy="4876800"/>
          </a:xfrm>
        </p:spPr>
        <p:txBody>
          <a:bodyPr/>
          <a:lstStyle/>
          <a:p>
            <a:pPr>
              <a:spcBef>
                <a:spcPts val="0"/>
              </a:spcBef>
              <a:spcAft>
                <a:spcPts val="0"/>
              </a:spcAft>
            </a:pPr>
            <a:r>
              <a:rPr lang="en-US" sz="2200" dirty="0" smtClean="0"/>
              <a:t>Five factor test used in evaluating additional discovery requests (IPR2012-00001, </a:t>
            </a:r>
            <a:r>
              <a:rPr lang="en-US" sz="2200" i="1" dirty="0" smtClean="0"/>
              <a:t>Garmin v. Cuozzo (</a:t>
            </a:r>
            <a:r>
              <a:rPr lang="en-US" sz="2200" dirty="0" smtClean="0"/>
              <a:t>Paper 26)):</a:t>
            </a:r>
          </a:p>
          <a:p>
            <a:pPr marL="914400" lvl="1" indent="-457200">
              <a:spcBef>
                <a:spcPts val="0"/>
              </a:spcBef>
              <a:spcAft>
                <a:spcPts val="0"/>
              </a:spcAft>
              <a:buFont typeface="+mj-lt"/>
              <a:buAutoNum type="arabicPeriod"/>
            </a:pPr>
            <a:r>
              <a:rPr lang="en-US" sz="2000" dirty="0" smtClean="0"/>
              <a:t>More than a possibility and mere allegation must exist that something useful might be found.</a:t>
            </a:r>
          </a:p>
          <a:p>
            <a:pPr marL="914400" lvl="1" indent="-457200">
              <a:spcBef>
                <a:spcPts val="0"/>
              </a:spcBef>
              <a:spcAft>
                <a:spcPts val="0"/>
              </a:spcAft>
              <a:buFont typeface="+mj-lt"/>
              <a:buAutoNum type="arabicPeriod"/>
            </a:pPr>
            <a:r>
              <a:rPr lang="en-US" sz="2000" dirty="0" smtClean="0"/>
              <a:t>Is the request merely seeking early identification of opponent’s litigation position?</a:t>
            </a:r>
          </a:p>
          <a:p>
            <a:pPr marL="914400" lvl="1" indent="-457200">
              <a:spcBef>
                <a:spcPts val="0"/>
              </a:spcBef>
              <a:spcAft>
                <a:spcPts val="0"/>
              </a:spcAft>
              <a:buFont typeface="+mj-lt"/>
              <a:buAutoNum type="arabicPeriod"/>
            </a:pPr>
            <a:r>
              <a:rPr lang="en-US" sz="2000" dirty="0" smtClean="0"/>
              <a:t>Can party requesting discovery generate the information?</a:t>
            </a:r>
          </a:p>
          <a:p>
            <a:pPr marL="914400" lvl="1" indent="-457200">
              <a:spcBef>
                <a:spcPts val="0"/>
              </a:spcBef>
              <a:spcAft>
                <a:spcPts val="0"/>
              </a:spcAft>
              <a:buFont typeface="+mj-lt"/>
              <a:buAutoNum type="arabicPeriod"/>
            </a:pPr>
            <a:r>
              <a:rPr lang="en-US" sz="2000" dirty="0" smtClean="0"/>
              <a:t>Interrogatory questions must be clear.</a:t>
            </a:r>
          </a:p>
          <a:p>
            <a:pPr marL="914400" lvl="1" indent="-457200">
              <a:spcBef>
                <a:spcPts val="0"/>
              </a:spcBef>
              <a:spcAft>
                <a:spcPts val="0"/>
              </a:spcAft>
              <a:buFont typeface="+mj-lt"/>
              <a:buAutoNum type="arabicPeriod"/>
            </a:pPr>
            <a:r>
              <a:rPr lang="en-US" sz="2000" dirty="0" smtClean="0"/>
              <a:t>Are requests overly burdensome to answer?</a:t>
            </a:r>
          </a:p>
          <a:p>
            <a:pPr>
              <a:spcBef>
                <a:spcPts val="0"/>
              </a:spcBef>
              <a:spcAft>
                <a:spcPts val="0"/>
              </a:spcAft>
            </a:pPr>
            <a:endParaRPr lang="en-US" sz="2200" dirty="0" smtClean="0"/>
          </a:p>
          <a:p>
            <a:pPr>
              <a:spcBef>
                <a:spcPts val="0"/>
              </a:spcBef>
              <a:spcAft>
                <a:spcPts val="0"/>
              </a:spcAft>
            </a:pPr>
            <a:r>
              <a:rPr lang="en-US" sz="2200" dirty="0" smtClean="0"/>
              <a:t>Requests </a:t>
            </a:r>
            <a:r>
              <a:rPr lang="en-US" sz="2200" dirty="0"/>
              <a:t>for specific documents with a sufficient showing of relevance are more likely to be granted whereas requests for general classes of documents are typically </a:t>
            </a:r>
            <a:r>
              <a:rPr lang="en-US" sz="2200" dirty="0" smtClean="0"/>
              <a:t>denied</a:t>
            </a:r>
            <a:endParaRPr lang="en-US" sz="2200" dirty="0"/>
          </a:p>
          <a:p>
            <a:pPr>
              <a:spcBef>
                <a:spcPts val="0"/>
              </a:spcBef>
              <a:spcAft>
                <a:spcPts val="1200"/>
              </a:spcAft>
            </a:pPr>
            <a:endParaRPr lang="en-US" sz="2200" dirty="0" smtClean="0"/>
          </a:p>
          <a:p>
            <a:pPr marL="0" indent="0">
              <a:spcBef>
                <a:spcPts val="0"/>
              </a:spcBef>
              <a:spcAft>
                <a:spcPts val="1200"/>
              </a:spcAft>
              <a:buNone/>
            </a:pPr>
            <a:endParaRPr lang="en-US" sz="2200" dirty="0" smtClean="0"/>
          </a:p>
          <a:p>
            <a:pPr marL="0" indent="0">
              <a:spcBef>
                <a:spcPts val="0"/>
              </a:spcBef>
              <a:spcAft>
                <a:spcPts val="1200"/>
              </a:spcAft>
              <a:buNone/>
            </a:pPr>
            <a:r>
              <a:rPr lang="en-US" sz="2200" dirty="0" smtClean="0"/>
              <a:t>  </a:t>
            </a:r>
          </a:p>
          <a:p>
            <a:pPr>
              <a:spcBef>
                <a:spcPts val="0"/>
              </a:spcBef>
              <a:spcAft>
                <a:spcPts val="1200"/>
              </a:spcAft>
            </a:pPr>
            <a:endParaRPr lang="en-US" sz="2400" dirty="0"/>
          </a:p>
        </p:txBody>
      </p:sp>
      <p:sp>
        <p:nvSpPr>
          <p:cNvPr id="4"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32</a:t>
            </a:fld>
            <a:endParaRPr lang="en-US" dirty="0"/>
          </a:p>
        </p:txBody>
      </p:sp>
    </p:spTree>
    <p:extLst>
      <p:ext uri="{BB962C8B-B14F-4D97-AF65-F5344CB8AC3E}">
        <p14:creationId xmlns:p14="http://schemas.microsoft.com/office/powerpoint/2010/main" val="731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467600" cy="1066800"/>
          </a:xfrm>
        </p:spPr>
        <p:txBody>
          <a:bodyPr/>
          <a:lstStyle/>
          <a:p>
            <a:r>
              <a:rPr lang="en-US" sz="3900" b="1" dirty="0">
                <a:solidFill>
                  <a:schemeClr val="bg1"/>
                </a:solidFill>
              </a:rPr>
              <a:t>Lessons </a:t>
            </a:r>
            <a:r>
              <a:rPr lang="en-US" sz="3900" b="1" dirty="0" smtClean="0">
                <a:solidFill>
                  <a:schemeClr val="bg1"/>
                </a:solidFill>
              </a:rPr>
              <a:t>Learned: Depositions</a:t>
            </a:r>
            <a:endParaRPr lang="en-US" sz="3900" b="1" dirty="0">
              <a:solidFill>
                <a:schemeClr val="bg1"/>
              </a:solidFill>
            </a:endParaRPr>
          </a:p>
        </p:txBody>
      </p:sp>
      <p:sp>
        <p:nvSpPr>
          <p:cNvPr id="3" name="Content Placeholder 2"/>
          <p:cNvSpPr>
            <a:spLocks noGrp="1"/>
          </p:cNvSpPr>
          <p:nvPr>
            <p:ph idx="1"/>
          </p:nvPr>
        </p:nvSpPr>
        <p:spPr>
          <a:xfrm>
            <a:off x="381000" y="1676400"/>
            <a:ext cx="8458200" cy="4724400"/>
          </a:xfrm>
        </p:spPr>
        <p:txBody>
          <a:bodyPr/>
          <a:lstStyle/>
          <a:p>
            <a:pPr>
              <a:spcBef>
                <a:spcPts val="0"/>
              </a:spcBef>
            </a:pPr>
            <a:r>
              <a:rPr lang="en-US" dirty="0" smtClean="0"/>
              <a:t>Federal Rules of Evidence apply</a:t>
            </a:r>
          </a:p>
          <a:p>
            <a:pPr>
              <a:spcBef>
                <a:spcPts val="0"/>
              </a:spcBef>
            </a:pPr>
            <a:endParaRPr lang="en-US" dirty="0" smtClean="0"/>
          </a:p>
          <a:p>
            <a:pPr>
              <a:spcBef>
                <a:spcPts val="0"/>
              </a:spcBef>
            </a:pPr>
            <a:r>
              <a:rPr lang="en-US" dirty="0" smtClean="0"/>
              <a:t>Objections to admissibility waived</a:t>
            </a:r>
          </a:p>
          <a:p>
            <a:pPr>
              <a:spcBef>
                <a:spcPts val="0"/>
              </a:spcBef>
            </a:pPr>
            <a:endParaRPr lang="en-US" dirty="0" smtClean="0"/>
          </a:p>
          <a:p>
            <a:pPr>
              <a:spcBef>
                <a:spcPts val="0"/>
              </a:spcBef>
            </a:pPr>
            <a:r>
              <a:rPr lang="en-US" dirty="0" smtClean="0"/>
              <a:t>Follow the Testimony Guidelines (Practice Guide Appendix D)</a:t>
            </a:r>
          </a:p>
          <a:p>
            <a:pPr lvl="1">
              <a:spcBef>
                <a:spcPts val="0"/>
              </a:spcBef>
            </a:pPr>
            <a:r>
              <a:rPr lang="en-US" dirty="0" smtClean="0"/>
              <a:t>No “speaking” objections or coaching</a:t>
            </a:r>
          </a:p>
          <a:p>
            <a:pPr lvl="1">
              <a:spcBef>
                <a:spcPts val="0"/>
              </a:spcBef>
            </a:pPr>
            <a:r>
              <a:rPr lang="en-US" dirty="0" smtClean="0"/>
              <a:t>Instructions not to answer are limited</a:t>
            </a:r>
          </a:p>
          <a:p>
            <a:pPr marL="457200" lvl="1" indent="0">
              <a:spcBef>
                <a:spcPts val="0"/>
              </a:spcBef>
              <a:buNone/>
            </a:pPr>
            <a:endParaRPr lang="en-US" dirty="0" smtClean="0"/>
          </a:p>
          <a:p>
            <a:pPr>
              <a:spcBef>
                <a:spcPts val="0"/>
              </a:spcBef>
            </a:pPr>
            <a:r>
              <a:rPr lang="en-US" dirty="0"/>
              <a:t>Foreign </a:t>
            </a:r>
            <a:r>
              <a:rPr lang="en-US" dirty="0" smtClean="0"/>
              <a:t>language/country. </a:t>
            </a:r>
            <a:r>
              <a:rPr lang="en-US" i="1" dirty="0"/>
              <a:t>S</a:t>
            </a:r>
            <a:r>
              <a:rPr lang="en-US" i="1" dirty="0" smtClean="0"/>
              <a:t>ee</a:t>
            </a:r>
            <a:r>
              <a:rPr lang="en-US" dirty="0" smtClean="0"/>
              <a:t> </a:t>
            </a:r>
            <a:r>
              <a:rPr lang="en-US" i="1" dirty="0"/>
              <a:t>Ariosa v. Isis</a:t>
            </a:r>
            <a:r>
              <a:rPr lang="en-US" dirty="0"/>
              <a:t>, IPR2013-00022 (Papers 55</a:t>
            </a:r>
            <a:r>
              <a:rPr lang="en-US" dirty="0" smtClean="0"/>
              <a:t>, 67</a:t>
            </a:r>
            <a:r>
              <a:rPr lang="en-US" dirty="0"/>
              <a:t>)</a:t>
            </a:r>
          </a:p>
          <a:p>
            <a:endParaRPr lang="en-US" dirty="0"/>
          </a:p>
        </p:txBody>
      </p:sp>
      <p:sp>
        <p:nvSpPr>
          <p:cNvPr id="4"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33</a:t>
            </a:fld>
            <a:endParaRPr lang="en-US" dirty="0"/>
          </a:p>
        </p:txBody>
      </p:sp>
    </p:spTree>
    <p:extLst>
      <p:ext uri="{BB962C8B-B14F-4D97-AF65-F5344CB8AC3E}">
        <p14:creationId xmlns:p14="http://schemas.microsoft.com/office/powerpoint/2010/main" val="164549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913" y="457200"/>
            <a:ext cx="4459287" cy="685800"/>
          </a:xfrm>
          <a:noFill/>
        </p:spPr>
        <p:txBody>
          <a:bodyPr/>
          <a:lstStyle/>
          <a:p>
            <a:pPr lvl="0" algn="l">
              <a:spcBef>
                <a:spcPct val="20000"/>
              </a:spcBef>
            </a:pPr>
            <a:r>
              <a:rPr lang="en-US" sz="4000" dirty="0" smtClean="0">
                <a:ln cmpd="thickThin">
                  <a:noFill/>
                  <a:bevel/>
                </a:ln>
                <a:solidFill>
                  <a:schemeClr val="bg1"/>
                </a:solidFill>
              </a:rPr>
              <a:t>Motion to Amend</a:t>
            </a:r>
            <a:endParaRPr lang="en-US" sz="4000" dirty="0">
              <a:ln cmpd="thickThin">
                <a:noFill/>
                <a:bevel/>
              </a:ln>
              <a:solidFill>
                <a:schemeClr val="bg1"/>
              </a:solidFill>
            </a:endParaRPr>
          </a:p>
        </p:txBody>
      </p:sp>
      <p:sp>
        <p:nvSpPr>
          <p:cNvPr id="3"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34</a:t>
            </a:fld>
            <a:endParaRPr lang="en-US" dirty="0">
              <a:solidFill>
                <a:srgbClr val="273C56"/>
              </a:solidFill>
            </a:endParaRPr>
          </a:p>
        </p:txBody>
      </p:sp>
      <p:pic>
        <p:nvPicPr>
          <p:cNvPr id="4" name="Picture 2" descr="&quot;&quot;"/>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81000" y="2057400"/>
            <a:ext cx="854095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Brace 4" descr="&quot;&quot;"/>
          <p:cNvSpPr/>
          <p:nvPr/>
        </p:nvSpPr>
        <p:spPr bwMode="auto">
          <a:xfrm rot="5400000">
            <a:off x="4457699" y="1257303"/>
            <a:ext cx="990601" cy="2133600"/>
          </a:xfrm>
          <a:prstGeom prst="leftBrace">
            <a:avLst>
              <a:gd name="adj1" fmla="val 8333"/>
              <a:gd name="adj2" fmla="val 51158"/>
            </a:avLst>
          </a:prstGeom>
          <a:noFill/>
          <a:ln w="22225" cap="flat" cmpd="sng" algn="ctr">
            <a:solidFill>
              <a:srgbClr val="FF0000"/>
            </a:solidFill>
            <a:prstDash val="solid"/>
            <a:round/>
            <a:headEnd type="none" w="med" len="med"/>
            <a:tailEnd type="none" w="med" len="med"/>
          </a:ln>
          <a:effectLst/>
          <a:scene3d>
            <a:camera prst="orthographicFront">
              <a:rot lat="0" lon="0" rev="0"/>
            </a:camera>
            <a:lightRig rig="threePt" dir="t"/>
          </a:scene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0000"/>
              </a:solidFill>
              <a:effectLst/>
              <a:latin typeface="Arial" charset="0"/>
            </a:endParaRPr>
          </a:p>
        </p:txBody>
      </p:sp>
      <p:sp>
        <p:nvSpPr>
          <p:cNvPr id="6" name="TextBox 5"/>
          <p:cNvSpPr txBox="1"/>
          <p:nvPr/>
        </p:nvSpPr>
        <p:spPr>
          <a:xfrm>
            <a:off x="3886200" y="1524000"/>
            <a:ext cx="2061205" cy="369332"/>
          </a:xfrm>
          <a:prstGeom prst="rect">
            <a:avLst/>
          </a:prstGeom>
          <a:noFill/>
        </p:spPr>
        <p:txBody>
          <a:bodyPr wrap="none" rtlCol="0">
            <a:spAutoFit/>
          </a:bodyPr>
          <a:lstStyle/>
          <a:p>
            <a:r>
              <a:rPr lang="en-US" b="1" dirty="0" smtClean="0"/>
              <a:t>Motion to </a:t>
            </a:r>
            <a:r>
              <a:rPr lang="en-US" b="1" dirty="0"/>
              <a:t>A</a:t>
            </a:r>
            <a:r>
              <a:rPr lang="en-US" b="1" dirty="0" smtClean="0"/>
              <a:t>mend</a:t>
            </a:r>
            <a:endParaRPr lang="en-US" b="1" dirty="0"/>
          </a:p>
        </p:txBody>
      </p:sp>
    </p:spTree>
    <p:extLst>
      <p:ext uri="{BB962C8B-B14F-4D97-AF65-F5344CB8AC3E}">
        <p14:creationId xmlns:p14="http://schemas.microsoft.com/office/powerpoint/2010/main" val="3520347014"/>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p:transition>
        <p:fade thruBlk="1"/>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bg1"/>
                </a:solidFill>
              </a:rPr>
              <a:t>Motions to Amend</a:t>
            </a:r>
            <a:endParaRPr lang="en-US" sz="4000" b="1" dirty="0">
              <a:solidFill>
                <a:schemeClr val="bg1"/>
              </a:solidFill>
            </a:endParaRPr>
          </a:p>
        </p:txBody>
      </p:sp>
      <p:sp>
        <p:nvSpPr>
          <p:cNvPr id="3" name="Content Placeholder 2"/>
          <p:cNvSpPr>
            <a:spLocks noGrp="1"/>
          </p:cNvSpPr>
          <p:nvPr>
            <p:ph idx="1"/>
          </p:nvPr>
        </p:nvSpPr>
        <p:spPr>
          <a:xfrm>
            <a:off x="228600" y="1600200"/>
            <a:ext cx="8839200" cy="5029200"/>
          </a:xfrm>
        </p:spPr>
        <p:txBody>
          <a:bodyPr/>
          <a:lstStyle/>
          <a:p>
            <a:pPr>
              <a:spcBef>
                <a:spcPts val="0"/>
              </a:spcBef>
            </a:pPr>
            <a:r>
              <a:rPr lang="en-US" sz="2400" dirty="0" smtClean="0"/>
              <a:t>Board conference required</a:t>
            </a:r>
          </a:p>
          <a:p>
            <a:pPr>
              <a:spcBef>
                <a:spcPts val="0"/>
              </a:spcBef>
            </a:pPr>
            <a:endParaRPr lang="en-US" sz="2400" dirty="0" smtClean="0"/>
          </a:p>
          <a:p>
            <a:pPr>
              <a:spcBef>
                <a:spcPts val="0"/>
              </a:spcBef>
            </a:pPr>
            <a:r>
              <a:rPr lang="en-US" sz="2400" dirty="0" smtClean="0"/>
              <a:t>Normally one-for-one claim substitution</a:t>
            </a:r>
          </a:p>
          <a:p>
            <a:pPr>
              <a:spcBef>
                <a:spcPts val="0"/>
              </a:spcBef>
            </a:pPr>
            <a:endParaRPr lang="en-US" sz="2400" dirty="0" smtClean="0"/>
          </a:p>
          <a:p>
            <a:pPr>
              <a:spcBef>
                <a:spcPts val="0"/>
              </a:spcBef>
            </a:pPr>
            <a:r>
              <a:rPr lang="en-US" sz="2400" dirty="0" smtClean="0"/>
              <a:t>Must narrow scope </a:t>
            </a:r>
          </a:p>
          <a:p>
            <a:pPr>
              <a:spcBef>
                <a:spcPts val="0"/>
              </a:spcBef>
            </a:pPr>
            <a:endParaRPr lang="en-US" sz="2400" dirty="0" smtClean="0"/>
          </a:p>
          <a:p>
            <a:pPr>
              <a:spcBef>
                <a:spcPts val="0"/>
              </a:spcBef>
            </a:pPr>
            <a:r>
              <a:rPr lang="en-US" sz="2400" dirty="0" smtClean="0"/>
              <a:t>Need to show patentable distinction</a:t>
            </a:r>
          </a:p>
          <a:p>
            <a:pPr>
              <a:spcBef>
                <a:spcPts val="0"/>
              </a:spcBef>
            </a:pPr>
            <a:endParaRPr lang="en-US" sz="2400" dirty="0" smtClean="0"/>
          </a:p>
          <a:p>
            <a:pPr>
              <a:spcBef>
                <a:spcPts val="0"/>
              </a:spcBef>
            </a:pPr>
            <a:r>
              <a:rPr lang="en-US" sz="2400" dirty="0" smtClean="0"/>
              <a:t>Clearly state the contingency of substitution</a:t>
            </a:r>
          </a:p>
          <a:p>
            <a:pPr>
              <a:spcBef>
                <a:spcPts val="0"/>
              </a:spcBef>
            </a:pPr>
            <a:endParaRPr lang="en-US" sz="2400" dirty="0" smtClean="0"/>
          </a:p>
          <a:p>
            <a:pPr>
              <a:spcBef>
                <a:spcPts val="0"/>
              </a:spcBef>
            </a:pPr>
            <a:r>
              <a:rPr lang="en-US" sz="2400" i="1" dirty="0"/>
              <a:t>See Idle Free v. Bergstrom</a:t>
            </a:r>
            <a:r>
              <a:rPr lang="en-US" sz="2400" dirty="0"/>
              <a:t>, IPR2012-00027 (Paper 26)</a:t>
            </a:r>
          </a:p>
        </p:txBody>
      </p:sp>
      <p:sp>
        <p:nvSpPr>
          <p:cNvPr id="4"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35</a:t>
            </a:fld>
            <a:endParaRPr lang="en-US" dirty="0"/>
          </a:p>
        </p:txBody>
      </p:sp>
    </p:spTree>
    <p:extLst>
      <p:ext uri="{BB962C8B-B14F-4D97-AF65-F5344CB8AC3E}">
        <p14:creationId xmlns:p14="http://schemas.microsoft.com/office/powerpoint/2010/main" val="190357468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bg1"/>
                </a:solidFill>
              </a:rPr>
              <a:t>Motions to Amend</a:t>
            </a:r>
            <a:endParaRPr lang="en-US" sz="4000" b="1" dirty="0">
              <a:solidFill>
                <a:schemeClr val="bg1"/>
              </a:solidFill>
            </a:endParaRPr>
          </a:p>
        </p:txBody>
      </p:sp>
      <p:sp>
        <p:nvSpPr>
          <p:cNvPr id="3" name="Content Placeholder 2"/>
          <p:cNvSpPr>
            <a:spLocks noGrp="1"/>
          </p:cNvSpPr>
          <p:nvPr>
            <p:ph idx="1"/>
          </p:nvPr>
        </p:nvSpPr>
        <p:spPr>
          <a:xfrm>
            <a:off x="533400" y="1752600"/>
            <a:ext cx="8077200" cy="4114800"/>
          </a:xfrm>
        </p:spPr>
        <p:txBody>
          <a:bodyPr/>
          <a:lstStyle/>
          <a:p>
            <a:r>
              <a:rPr lang="en-US" dirty="0" smtClean="0"/>
              <a:t>Unlike during examination, PTAB does not “examine” amended claims during an AIA proceeding</a:t>
            </a:r>
          </a:p>
          <a:p>
            <a:pPr lvl="1"/>
            <a:r>
              <a:rPr lang="en-US" dirty="0" smtClean="0"/>
              <a:t>No search is conducted</a:t>
            </a:r>
          </a:p>
          <a:p>
            <a:pPr lvl="1"/>
            <a:r>
              <a:rPr lang="en-US" dirty="0" smtClean="0"/>
              <a:t>No claim rejections made</a:t>
            </a:r>
          </a:p>
          <a:p>
            <a:pPr marL="457200" lvl="1" indent="0">
              <a:buNone/>
            </a:pPr>
            <a:endParaRPr lang="en-US" dirty="0" smtClean="0"/>
          </a:p>
          <a:p>
            <a:r>
              <a:rPr lang="en-US" dirty="0"/>
              <a:t>B</a:t>
            </a:r>
            <a:r>
              <a:rPr lang="en-US" dirty="0" smtClean="0"/>
              <a:t>urden is on the movant (i.e., the patent owner) to show the patentable distinction of the proposed amended claim</a:t>
            </a:r>
            <a:endParaRPr lang="en-US" dirty="0"/>
          </a:p>
        </p:txBody>
      </p:sp>
      <p:sp>
        <p:nvSpPr>
          <p:cNvPr id="4"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36</a:t>
            </a:fld>
            <a:endParaRPr lang="en-US" dirty="0"/>
          </a:p>
        </p:txBody>
      </p:sp>
    </p:spTree>
    <p:extLst>
      <p:ext uri="{BB962C8B-B14F-4D97-AF65-F5344CB8AC3E}">
        <p14:creationId xmlns:p14="http://schemas.microsoft.com/office/powerpoint/2010/main" val="219514302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6248400" cy="914400"/>
          </a:xfrm>
          <a:noFill/>
        </p:spPr>
        <p:txBody>
          <a:bodyPr/>
          <a:lstStyle/>
          <a:p>
            <a:pPr lvl="0" algn="l">
              <a:spcBef>
                <a:spcPct val="20000"/>
              </a:spcBef>
            </a:pPr>
            <a:r>
              <a:rPr lang="en-US" sz="4000" dirty="0" smtClean="0">
                <a:ln cmpd="thickThin">
                  <a:noFill/>
                  <a:bevel/>
                </a:ln>
                <a:solidFill>
                  <a:schemeClr val="bg1"/>
                </a:solidFill>
              </a:rPr>
              <a:t>Oral Hearing</a:t>
            </a:r>
            <a:endParaRPr lang="en-US" sz="2400" dirty="0">
              <a:ln cmpd="thickThin">
                <a:noFill/>
                <a:bevel/>
              </a:ln>
              <a:solidFill>
                <a:schemeClr val="bg1"/>
              </a:solidFill>
            </a:endParaRPr>
          </a:p>
        </p:txBody>
      </p:sp>
      <p:sp>
        <p:nvSpPr>
          <p:cNvPr id="3"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37</a:t>
            </a:fld>
            <a:endParaRPr lang="en-US" dirty="0">
              <a:solidFill>
                <a:srgbClr val="273C56"/>
              </a:solidFill>
            </a:endParaRPr>
          </a:p>
        </p:txBody>
      </p:sp>
      <p:pic>
        <p:nvPicPr>
          <p:cNvPr id="4" name="Picture 2" descr="&quot;&quot;"/>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457200" y="1676400"/>
            <a:ext cx="8305800"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descr="&quot;&quot;"/>
          <p:cNvSpPr/>
          <p:nvPr/>
        </p:nvSpPr>
        <p:spPr bwMode="auto">
          <a:xfrm>
            <a:off x="7124700" y="2133600"/>
            <a:ext cx="228600" cy="495300"/>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0000"/>
              </a:solidFill>
              <a:effectLst/>
              <a:latin typeface="Arial" charset="0"/>
            </a:endParaRPr>
          </a:p>
        </p:txBody>
      </p:sp>
    </p:spTree>
    <p:extLst>
      <p:ext uri="{BB962C8B-B14F-4D97-AF65-F5344CB8AC3E}">
        <p14:creationId xmlns:p14="http://schemas.microsoft.com/office/powerpoint/2010/main" val="3915411726"/>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p:transition>
        <p:fade thruBlk="1"/>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467600" cy="1143000"/>
          </a:xfrm>
        </p:spPr>
        <p:txBody>
          <a:bodyPr/>
          <a:lstStyle/>
          <a:p>
            <a:r>
              <a:rPr lang="en-US" sz="3600" b="1" dirty="0">
                <a:solidFill>
                  <a:schemeClr val="bg1"/>
                </a:solidFill>
              </a:rPr>
              <a:t>Lessons </a:t>
            </a:r>
            <a:r>
              <a:rPr lang="en-US" sz="3600" b="1" dirty="0" smtClean="0">
                <a:solidFill>
                  <a:schemeClr val="bg1"/>
                </a:solidFill>
              </a:rPr>
              <a:t>Learned: Oral Hearing</a:t>
            </a:r>
            <a:endParaRPr lang="en-US" sz="3600" b="1" cap="small" dirty="0">
              <a:solidFill>
                <a:schemeClr val="bg1"/>
              </a:solidFill>
            </a:endParaRPr>
          </a:p>
        </p:txBody>
      </p:sp>
      <p:sp>
        <p:nvSpPr>
          <p:cNvPr id="3" name="Content Placeholder 2"/>
          <p:cNvSpPr>
            <a:spLocks noGrp="1"/>
          </p:cNvSpPr>
          <p:nvPr>
            <p:ph idx="1"/>
          </p:nvPr>
        </p:nvSpPr>
        <p:spPr>
          <a:xfrm>
            <a:off x="228600" y="1600200"/>
            <a:ext cx="8763000" cy="4953000"/>
          </a:xfrm>
        </p:spPr>
        <p:txBody>
          <a:bodyPr/>
          <a:lstStyle/>
          <a:p>
            <a:r>
              <a:rPr lang="en-US" sz="2000" dirty="0" smtClean="0"/>
              <a:t>Attorneys should bear in mind that:</a:t>
            </a:r>
          </a:p>
          <a:p>
            <a:pPr lvl="1"/>
            <a:r>
              <a:rPr lang="en-US" sz="2000" dirty="0"/>
              <a:t>P</a:t>
            </a:r>
            <a:r>
              <a:rPr lang="en-US" sz="2000" dirty="0" smtClean="0"/>
              <a:t>anel </a:t>
            </a:r>
            <a:r>
              <a:rPr lang="en-US" sz="2000" dirty="0"/>
              <a:t>may have more than three </a:t>
            </a:r>
            <a:r>
              <a:rPr lang="en-US" sz="2000" dirty="0" smtClean="0"/>
              <a:t>judges;</a:t>
            </a:r>
            <a:endParaRPr lang="en-US" sz="2000" dirty="0"/>
          </a:p>
          <a:p>
            <a:pPr lvl="1"/>
            <a:r>
              <a:rPr lang="en-US" sz="2000" dirty="0" smtClean="0"/>
              <a:t>Some panel members </a:t>
            </a:r>
            <a:r>
              <a:rPr lang="en-US" sz="2000" dirty="0"/>
              <a:t>may </a:t>
            </a:r>
            <a:r>
              <a:rPr lang="en-US" sz="2000" dirty="0" smtClean="0"/>
              <a:t>participate by video; and</a:t>
            </a:r>
            <a:endParaRPr lang="en-US" sz="2000" dirty="0"/>
          </a:p>
          <a:p>
            <a:pPr lvl="1"/>
            <a:r>
              <a:rPr lang="en-US" sz="2000" dirty="0"/>
              <a:t>All questions from the judges are based on the written record, including arguments made in the parties’ briefs and expert testimony filed in support of the parties’ briefs</a:t>
            </a:r>
          </a:p>
          <a:p>
            <a:endParaRPr lang="en-US" sz="2000" dirty="0" smtClean="0"/>
          </a:p>
          <a:p>
            <a:r>
              <a:rPr lang="en-US" sz="2000" dirty="0" smtClean="0"/>
              <a:t>Attorneys </a:t>
            </a:r>
            <a:r>
              <a:rPr lang="en-US" sz="2000" dirty="0"/>
              <a:t>should be prepared to answer questions about the entire record, including claim construction, motion to amend, priority, secondary consideration and swearing-behind issues</a:t>
            </a:r>
          </a:p>
          <a:p>
            <a:pPr lvl="1"/>
            <a:r>
              <a:rPr lang="en-US" sz="2000" dirty="0" smtClean="0"/>
              <a:t>Have sufficient </a:t>
            </a:r>
            <a:r>
              <a:rPr lang="en-US" sz="2000" dirty="0"/>
              <a:t>familiarity with </a:t>
            </a:r>
            <a:r>
              <a:rPr lang="en-US" sz="2000" dirty="0" smtClean="0"/>
              <a:t>the record </a:t>
            </a:r>
            <a:r>
              <a:rPr lang="en-US" sz="2000" dirty="0"/>
              <a:t>to answer questions </a:t>
            </a:r>
            <a:r>
              <a:rPr lang="en-US" sz="2000" dirty="0" smtClean="0"/>
              <a:t>effectively; and</a:t>
            </a:r>
            <a:endParaRPr lang="en-US" sz="2000" dirty="0"/>
          </a:p>
          <a:p>
            <a:pPr lvl="1"/>
            <a:r>
              <a:rPr lang="en-US" sz="2000" dirty="0" smtClean="0"/>
              <a:t>Be ready </a:t>
            </a:r>
            <a:r>
              <a:rPr lang="en-US" sz="2000" dirty="0"/>
              <a:t>to deviate from a prepared presentation to answer </a:t>
            </a:r>
            <a:r>
              <a:rPr lang="en-US" sz="2000" dirty="0" smtClean="0"/>
              <a:t>questions</a:t>
            </a:r>
            <a:endParaRPr lang="en-US" sz="2000" dirty="0"/>
          </a:p>
          <a:p>
            <a:pPr marL="457200" lvl="1" indent="0">
              <a:buNone/>
            </a:pPr>
            <a:endParaRPr lang="en-US" sz="1800" dirty="0"/>
          </a:p>
          <a:p>
            <a:endParaRPr lang="en-US" dirty="0"/>
          </a:p>
        </p:txBody>
      </p:sp>
      <p:sp>
        <p:nvSpPr>
          <p:cNvPr id="4"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38</a:t>
            </a:fld>
            <a:endParaRPr lang="en-US" dirty="0">
              <a:solidFill>
                <a:srgbClr val="273C56"/>
              </a:solidFill>
            </a:endParaRPr>
          </a:p>
        </p:txBody>
      </p:sp>
    </p:spTree>
    <p:extLst>
      <p:ext uri="{BB962C8B-B14F-4D97-AF65-F5344CB8AC3E}">
        <p14:creationId xmlns:p14="http://schemas.microsoft.com/office/powerpoint/2010/main" val="143967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bg1"/>
                </a:solidFill>
              </a:rPr>
              <a:t>Lessons </a:t>
            </a:r>
            <a:r>
              <a:rPr lang="en-US" sz="3600" b="1" dirty="0" smtClean="0">
                <a:solidFill>
                  <a:schemeClr val="bg1"/>
                </a:solidFill>
              </a:rPr>
              <a:t>Learned: Oral Hearing</a:t>
            </a:r>
            <a:endParaRPr lang="en-US" sz="3600" b="1" cap="small" dirty="0">
              <a:solidFill>
                <a:schemeClr val="bg1"/>
              </a:solidFill>
            </a:endParaRPr>
          </a:p>
        </p:txBody>
      </p:sp>
      <p:sp>
        <p:nvSpPr>
          <p:cNvPr id="3" name="Content Placeholder 2"/>
          <p:cNvSpPr>
            <a:spLocks noGrp="1"/>
          </p:cNvSpPr>
          <p:nvPr>
            <p:ph idx="1"/>
          </p:nvPr>
        </p:nvSpPr>
        <p:spPr>
          <a:xfrm>
            <a:off x="381000" y="1752600"/>
            <a:ext cx="8458200" cy="4724400"/>
          </a:xfrm>
        </p:spPr>
        <p:txBody>
          <a:bodyPr/>
          <a:lstStyle/>
          <a:p>
            <a:r>
              <a:rPr lang="en-US" sz="2400" dirty="0"/>
              <a:t>Attorneys should focus on the best argument and not try to cover every </a:t>
            </a:r>
            <a:r>
              <a:rPr lang="en-US" sz="2400" dirty="0" smtClean="0"/>
              <a:t>argument made during the course of the trial</a:t>
            </a:r>
          </a:p>
          <a:p>
            <a:endParaRPr lang="en-US" sz="2400" dirty="0"/>
          </a:p>
          <a:p>
            <a:r>
              <a:rPr lang="en-US" sz="2400" dirty="0"/>
              <a:t>No new evidence or argument is </a:t>
            </a:r>
            <a:r>
              <a:rPr lang="en-US" sz="2400" dirty="0" smtClean="0"/>
              <a:t>permitted</a:t>
            </a:r>
          </a:p>
          <a:p>
            <a:endParaRPr lang="en-US" sz="2400" dirty="0"/>
          </a:p>
          <a:p>
            <a:r>
              <a:rPr lang="en-US" sz="2400" dirty="0"/>
              <a:t>Demonstrative exhibits should serve </a:t>
            </a:r>
            <a:r>
              <a:rPr lang="en-US" sz="2400" dirty="0" smtClean="0"/>
              <a:t>merely as </a:t>
            </a:r>
            <a:r>
              <a:rPr lang="en-US" sz="2400" dirty="0"/>
              <a:t>visual aids</a:t>
            </a:r>
          </a:p>
          <a:p>
            <a:pPr lvl="1"/>
            <a:r>
              <a:rPr lang="en-US" sz="2400" dirty="0"/>
              <a:t>Pages of the record, with appropriate highlighting (e.g., highlighted figures), are effective and could be very helpful</a:t>
            </a:r>
          </a:p>
          <a:p>
            <a:pPr lvl="1"/>
            <a:r>
              <a:rPr lang="en-US" sz="2400" dirty="0"/>
              <a:t>When referring to slides, identify the number of the slide rather than say “this slide” or “next slide”</a:t>
            </a:r>
          </a:p>
          <a:p>
            <a:pPr marL="457200" lvl="1" indent="0">
              <a:buNone/>
            </a:pPr>
            <a:endParaRPr lang="en-US" sz="1800" dirty="0"/>
          </a:p>
          <a:p>
            <a:endParaRPr lang="en-US" dirty="0"/>
          </a:p>
        </p:txBody>
      </p:sp>
      <p:sp>
        <p:nvSpPr>
          <p:cNvPr id="4"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39</a:t>
            </a:fld>
            <a:endParaRPr lang="en-US" dirty="0">
              <a:solidFill>
                <a:srgbClr val="273C56"/>
              </a:solidFill>
            </a:endParaRPr>
          </a:p>
        </p:txBody>
      </p:sp>
    </p:spTree>
    <p:extLst>
      <p:ext uri="{BB962C8B-B14F-4D97-AF65-F5344CB8AC3E}">
        <p14:creationId xmlns:p14="http://schemas.microsoft.com/office/powerpoint/2010/main" val="4149288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Roundtable Materials</a:t>
            </a:r>
            <a:endParaRPr lang="en-US" sz="4000" b="1" dirty="0"/>
          </a:p>
        </p:txBody>
      </p:sp>
      <p:sp>
        <p:nvSpPr>
          <p:cNvPr id="3" name="Content Placeholder 2"/>
          <p:cNvSpPr>
            <a:spLocks noGrp="1"/>
          </p:cNvSpPr>
          <p:nvPr>
            <p:ph idx="1"/>
          </p:nvPr>
        </p:nvSpPr>
        <p:spPr/>
        <p:txBody>
          <a:bodyPr/>
          <a:lstStyle/>
          <a:p>
            <a:r>
              <a:rPr lang="en-US" dirty="0" smtClean="0"/>
              <a:t>Available at:</a:t>
            </a:r>
          </a:p>
          <a:p>
            <a:endParaRPr lang="en-US" dirty="0"/>
          </a:p>
          <a:p>
            <a:pPr marL="0" indent="0">
              <a:buNone/>
            </a:pPr>
            <a:r>
              <a:rPr lang="en-US" dirty="0"/>
              <a:t>http://www.uspto.gov/ip/boards/bpai/ptab_aia_trial_roundtables_2014.jsp</a:t>
            </a:r>
          </a:p>
        </p:txBody>
      </p:sp>
      <p:sp>
        <p:nvSpPr>
          <p:cNvPr id="4" name="Slide Number Placeholder 3"/>
          <p:cNvSpPr>
            <a:spLocks noGrp="1"/>
          </p:cNvSpPr>
          <p:nvPr>
            <p:ph type="sldNum" sz="quarter" idx="12"/>
          </p:nvPr>
        </p:nvSpPr>
        <p:spPr/>
        <p:txBody>
          <a:bodyPr/>
          <a:lstStyle/>
          <a:p>
            <a:fld id="{D19005DA-CEE5-436F-90EC-A6CF95D96852}" type="slidenum">
              <a:rPr lang="en-US" smtClean="0">
                <a:solidFill>
                  <a:srgbClr val="273C56"/>
                </a:solidFill>
              </a:rPr>
              <a:pPr/>
              <a:t>4</a:t>
            </a:fld>
            <a:endParaRPr lang="en-US" dirty="0">
              <a:solidFill>
                <a:srgbClr val="273C56"/>
              </a:solidFill>
            </a:endParaRPr>
          </a:p>
        </p:txBody>
      </p:sp>
    </p:spTree>
    <p:extLst>
      <p:ext uri="{BB962C8B-B14F-4D97-AF65-F5344CB8AC3E}">
        <p14:creationId xmlns:p14="http://schemas.microsoft.com/office/powerpoint/2010/main" val="113752000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840" y="381000"/>
            <a:ext cx="7620000" cy="610250"/>
          </a:xfrm>
          <a:noFill/>
        </p:spPr>
        <p:txBody>
          <a:bodyPr/>
          <a:lstStyle/>
          <a:p>
            <a:pPr lvl="0" algn="l">
              <a:spcBef>
                <a:spcPct val="20000"/>
              </a:spcBef>
            </a:pPr>
            <a:r>
              <a:rPr lang="en-US" sz="4000" dirty="0" smtClean="0">
                <a:ln cmpd="thickThin">
                  <a:noFill/>
                  <a:bevel/>
                </a:ln>
                <a:solidFill>
                  <a:schemeClr val="bg1"/>
                </a:solidFill>
              </a:rPr>
              <a:t>Settlement and Termination</a:t>
            </a:r>
            <a:endParaRPr lang="en-US" sz="4000" dirty="0">
              <a:ln cmpd="thickThin">
                <a:noFill/>
                <a:bevel/>
              </a:ln>
              <a:solidFill>
                <a:schemeClr val="bg1"/>
              </a:solidFill>
            </a:endParaRPr>
          </a:p>
        </p:txBody>
      </p:sp>
      <p:sp>
        <p:nvSpPr>
          <p:cNvPr id="3"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40</a:t>
            </a:fld>
            <a:endParaRPr lang="en-US" dirty="0">
              <a:solidFill>
                <a:srgbClr val="273C56"/>
              </a:solidFill>
            </a:endParaRPr>
          </a:p>
        </p:txBody>
      </p:sp>
      <p:pic>
        <p:nvPicPr>
          <p:cNvPr id="4" name="Picture 2" descr="&quot;&quot;"/>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152400" y="2286000"/>
            <a:ext cx="8763000" cy="411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Brace 4" descr="&quot;&quot;"/>
          <p:cNvSpPr/>
          <p:nvPr/>
        </p:nvSpPr>
        <p:spPr bwMode="auto">
          <a:xfrm rot="5400000">
            <a:off x="4076700" y="-1409698"/>
            <a:ext cx="914401" cy="7848602"/>
          </a:xfrm>
          <a:prstGeom prst="leftBrace">
            <a:avLst>
              <a:gd name="adj1" fmla="val 8333"/>
              <a:gd name="adj2" fmla="val 51158"/>
            </a:avLst>
          </a:prstGeom>
          <a:noFill/>
          <a:ln w="22225" cap="flat" cmpd="sng" algn="ctr">
            <a:solidFill>
              <a:srgbClr val="FF0000"/>
            </a:solidFill>
            <a:prstDash val="solid"/>
            <a:round/>
            <a:headEnd type="none" w="med" len="med"/>
            <a:tailEnd type="none" w="med" len="med"/>
          </a:ln>
          <a:effectLst/>
          <a:scene3d>
            <a:camera prst="orthographicFront">
              <a:rot lat="0" lon="0" rev="0"/>
            </a:camera>
            <a:lightRig rig="threePt" dir="t"/>
          </a:scene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0000"/>
              </a:solidFill>
              <a:effectLst/>
              <a:latin typeface="Arial" charset="0"/>
            </a:endParaRPr>
          </a:p>
        </p:txBody>
      </p:sp>
      <p:sp>
        <p:nvSpPr>
          <p:cNvPr id="6" name="TextBox 5"/>
          <p:cNvSpPr txBox="1"/>
          <p:nvPr/>
        </p:nvSpPr>
        <p:spPr>
          <a:xfrm>
            <a:off x="2286000" y="1688068"/>
            <a:ext cx="3206840" cy="369332"/>
          </a:xfrm>
          <a:prstGeom prst="rect">
            <a:avLst/>
          </a:prstGeom>
          <a:noFill/>
        </p:spPr>
        <p:txBody>
          <a:bodyPr wrap="none" rtlCol="0">
            <a:spAutoFit/>
          </a:bodyPr>
          <a:lstStyle/>
          <a:p>
            <a:r>
              <a:rPr lang="en-US" b="1" dirty="0" smtClean="0"/>
              <a:t>Settlement and Termination</a:t>
            </a:r>
            <a:endParaRPr lang="en-US" b="1" dirty="0"/>
          </a:p>
        </p:txBody>
      </p:sp>
    </p:spTree>
    <p:extLst>
      <p:ext uri="{BB962C8B-B14F-4D97-AF65-F5344CB8AC3E}">
        <p14:creationId xmlns:p14="http://schemas.microsoft.com/office/powerpoint/2010/main" val="1297267058"/>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p:transition>
        <p:fade thruBlk="1"/>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6781800" cy="1066800"/>
          </a:xfrm>
        </p:spPr>
        <p:txBody>
          <a:bodyPr/>
          <a:lstStyle/>
          <a:p>
            <a:r>
              <a:rPr lang="en-US" sz="4000" b="1" dirty="0" smtClean="0"/>
              <a:t>Settlements</a:t>
            </a:r>
            <a:r>
              <a:rPr lang="en-US" sz="4000" b="1" baseline="30000" dirty="0" smtClean="0"/>
              <a:t>*</a:t>
            </a:r>
            <a:r>
              <a:rPr lang="en-US" sz="4000" b="1" dirty="0" smtClean="0"/>
              <a:t> </a:t>
            </a:r>
            <a:r>
              <a:rPr lang="en-US" sz="2000" b="1" dirty="0" smtClean="0"/>
              <a:t>(As </a:t>
            </a:r>
            <a:r>
              <a:rPr lang="en-US" sz="2000" b="1" dirty="0"/>
              <a:t>of </a:t>
            </a:r>
            <a:r>
              <a:rPr lang="en-US" sz="2000" b="1" dirty="0" smtClean="0"/>
              <a:t>4/2/2014)</a:t>
            </a:r>
            <a:r>
              <a:rPr lang="en-US" sz="2000" b="1" dirty="0"/>
              <a:t/>
            </a:r>
            <a:br>
              <a:rPr lang="en-US" sz="2000" b="1" dirty="0"/>
            </a:br>
            <a:endParaRPr lang="en-US" sz="2000" b="1" dirty="0"/>
          </a:p>
        </p:txBody>
      </p:sp>
      <p:sp>
        <p:nvSpPr>
          <p:cNvPr id="3" name="TextBox 2"/>
          <p:cNvSpPr txBox="1"/>
          <p:nvPr/>
        </p:nvSpPr>
        <p:spPr>
          <a:xfrm>
            <a:off x="1447154" y="4867737"/>
            <a:ext cx="1905000" cy="369332"/>
          </a:xfrm>
          <a:prstGeom prst="rect">
            <a:avLst/>
          </a:prstGeom>
          <a:noFill/>
        </p:spPr>
        <p:txBody>
          <a:bodyPr wrap="square" rtlCol="0">
            <a:spAutoFit/>
          </a:bodyPr>
          <a:lstStyle/>
          <a:p>
            <a:pPr algn="ctr"/>
            <a:r>
              <a:rPr lang="en-US" dirty="0" smtClean="0"/>
              <a:t>CBM</a:t>
            </a:r>
            <a:endParaRPr lang="en-US" dirty="0"/>
          </a:p>
        </p:txBody>
      </p:sp>
      <p:sp>
        <p:nvSpPr>
          <p:cNvPr id="4" name="TextBox 3"/>
          <p:cNvSpPr txBox="1"/>
          <p:nvPr/>
        </p:nvSpPr>
        <p:spPr>
          <a:xfrm>
            <a:off x="5789908" y="4867737"/>
            <a:ext cx="1905000" cy="369332"/>
          </a:xfrm>
          <a:prstGeom prst="rect">
            <a:avLst/>
          </a:prstGeom>
          <a:noFill/>
        </p:spPr>
        <p:txBody>
          <a:bodyPr wrap="square" rtlCol="0">
            <a:spAutoFit/>
          </a:bodyPr>
          <a:lstStyle/>
          <a:p>
            <a:pPr algn="ctr"/>
            <a:r>
              <a:rPr lang="en-US" dirty="0" smtClean="0"/>
              <a:t>IPR</a:t>
            </a:r>
            <a:endParaRPr lang="en-US" dirty="0"/>
          </a:p>
        </p:txBody>
      </p:sp>
      <p:sp>
        <p:nvSpPr>
          <p:cNvPr id="5"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41</a:t>
            </a:fld>
            <a:endParaRPr lang="en-US" dirty="0"/>
          </a:p>
        </p:txBody>
      </p:sp>
      <p:graphicFrame>
        <p:nvGraphicFramePr>
          <p:cNvPr id="7" name="Chart 6" descr="&quot;&quot;"/>
          <p:cNvGraphicFramePr/>
          <p:nvPr>
            <p:extLst>
              <p:ext uri="{D42A27DB-BD31-4B8C-83A1-F6EECF244321}">
                <p14:modId xmlns:p14="http://schemas.microsoft.com/office/powerpoint/2010/main" val="1874155937"/>
              </p:ext>
            </p:extLst>
          </p:nvPr>
        </p:nvGraphicFramePr>
        <p:xfrm>
          <a:off x="532754" y="1828799"/>
          <a:ext cx="3810000" cy="32236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descr="&quot;&quot;"/>
          <p:cNvGraphicFramePr/>
          <p:nvPr>
            <p:extLst>
              <p:ext uri="{D42A27DB-BD31-4B8C-83A1-F6EECF244321}">
                <p14:modId xmlns:p14="http://schemas.microsoft.com/office/powerpoint/2010/main" val="1005922275"/>
              </p:ext>
            </p:extLst>
          </p:nvPr>
        </p:nvGraphicFramePr>
        <p:xfrm>
          <a:off x="4799954" y="1828799"/>
          <a:ext cx="3810000" cy="322360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295400" y="5334000"/>
            <a:ext cx="6647974" cy="369332"/>
          </a:xfrm>
          <a:prstGeom prst="rect">
            <a:avLst/>
          </a:prstGeom>
          <a:noFill/>
        </p:spPr>
        <p:txBody>
          <a:bodyPr wrap="none" rtlCol="0">
            <a:spAutoFit/>
          </a:bodyPr>
          <a:lstStyle/>
          <a:p>
            <a:r>
              <a:rPr lang="en-US" dirty="0" smtClean="0"/>
              <a:t>* Pool is taken from 128 cases that have settled since inception.</a:t>
            </a:r>
            <a:endParaRPr lang="en-US" dirty="0"/>
          </a:p>
        </p:txBody>
      </p:sp>
    </p:spTree>
    <p:extLst>
      <p:ext uri="{BB962C8B-B14F-4D97-AF65-F5344CB8AC3E}">
        <p14:creationId xmlns:p14="http://schemas.microsoft.com/office/powerpoint/2010/main" val="362931397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Settlements and Adverse Judgments </a:t>
            </a:r>
            <a:r>
              <a:rPr lang="en-US" sz="2200" b="1" dirty="0" smtClean="0"/>
              <a:t>(As of 4/2/14)</a:t>
            </a:r>
            <a:endParaRPr lang="en-US" sz="2200" b="1" dirty="0"/>
          </a:p>
        </p:txBody>
      </p:sp>
      <p:graphicFrame>
        <p:nvGraphicFramePr>
          <p:cNvPr id="7" name="Table 6" descr="&quot;&quot;"/>
          <p:cNvGraphicFramePr>
            <a:graphicFrameLocks noGrp="1"/>
          </p:cNvGraphicFramePr>
          <p:nvPr>
            <p:extLst>
              <p:ext uri="{D42A27DB-BD31-4B8C-83A1-F6EECF244321}">
                <p14:modId xmlns:p14="http://schemas.microsoft.com/office/powerpoint/2010/main" val="2887789632"/>
              </p:ext>
            </p:extLst>
          </p:nvPr>
        </p:nvGraphicFramePr>
        <p:xfrm>
          <a:off x="533400" y="1905000"/>
          <a:ext cx="7620000" cy="3886200"/>
        </p:xfrm>
        <a:graphic>
          <a:graphicData uri="http://schemas.openxmlformats.org/drawingml/2006/table">
            <a:tbl>
              <a:tblPr firstRow="1" firstCol="1" bandRow="1">
                <a:tableStyleId>{5C22544A-7EE6-4342-B048-85BDC9FD1C3A}</a:tableStyleId>
              </a:tblPr>
              <a:tblGrid>
                <a:gridCol w="1627001"/>
                <a:gridCol w="3172764"/>
                <a:gridCol w="2820235"/>
              </a:tblGrid>
              <a:tr h="1199444">
                <a:tc>
                  <a:txBody>
                    <a:bodyPr/>
                    <a:lstStyle/>
                    <a:p>
                      <a:pPr marL="0" marR="0">
                        <a:spcBef>
                          <a:spcPts val="0"/>
                        </a:spcBef>
                        <a:spcAft>
                          <a:spcPts val="0"/>
                        </a:spcAft>
                      </a:pPr>
                      <a:r>
                        <a:rPr lang="en-US" sz="2800" dirty="0">
                          <a:effectLst/>
                        </a:rPr>
                        <a:t> </a:t>
                      </a:r>
                      <a:endParaRPr lang="en-US" sz="2800" dirty="0">
                        <a:effectLst/>
                        <a:latin typeface="Times New Roman"/>
                        <a:ea typeface="Calibri"/>
                      </a:endParaRPr>
                    </a:p>
                  </a:txBody>
                  <a:tcPr marL="68580" marR="68580" marT="0" marB="0"/>
                </a:tc>
                <a:tc>
                  <a:txBody>
                    <a:bodyPr/>
                    <a:lstStyle/>
                    <a:p>
                      <a:pPr marL="0" marR="0" algn="ctr">
                        <a:spcBef>
                          <a:spcPts val="0"/>
                        </a:spcBef>
                        <a:spcAft>
                          <a:spcPts val="0"/>
                        </a:spcAft>
                      </a:pPr>
                      <a:r>
                        <a:rPr lang="en-US" sz="2800" dirty="0" smtClean="0">
                          <a:solidFill>
                            <a:srgbClr val="FFFF00"/>
                          </a:solidFill>
                          <a:effectLst/>
                        </a:rPr>
                        <a:t>Settlements</a:t>
                      </a:r>
                      <a:endParaRPr lang="en-US" sz="2800" dirty="0">
                        <a:solidFill>
                          <a:srgbClr val="FFFF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US" sz="2800" dirty="0" smtClean="0">
                          <a:solidFill>
                            <a:srgbClr val="FFFF00"/>
                          </a:solidFill>
                          <a:effectLst/>
                          <a:latin typeface="+mn-lt"/>
                          <a:ea typeface="Calibri"/>
                        </a:rPr>
                        <a:t>Adverse</a:t>
                      </a:r>
                      <a:r>
                        <a:rPr lang="en-US" sz="2800" baseline="0" dirty="0" smtClean="0">
                          <a:solidFill>
                            <a:srgbClr val="FFFF00"/>
                          </a:solidFill>
                          <a:effectLst/>
                          <a:latin typeface="+mn-lt"/>
                          <a:ea typeface="Calibri"/>
                        </a:rPr>
                        <a:t> Judgments</a:t>
                      </a:r>
                      <a:endParaRPr lang="en-US" sz="2800" dirty="0">
                        <a:solidFill>
                          <a:srgbClr val="FFFF00"/>
                        </a:solidFill>
                        <a:effectLst/>
                        <a:latin typeface="+mn-lt"/>
                        <a:ea typeface="Calibri"/>
                      </a:endParaRPr>
                    </a:p>
                  </a:txBody>
                  <a:tcPr marL="68580" marR="68580" marT="0" marB="0" anchor="ctr"/>
                </a:tc>
              </a:tr>
              <a:tr h="1343378">
                <a:tc>
                  <a:txBody>
                    <a:bodyPr/>
                    <a:lstStyle/>
                    <a:p>
                      <a:pPr marL="0" marR="0" algn="ctr">
                        <a:spcBef>
                          <a:spcPts val="0"/>
                        </a:spcBef>
                        <a:spcAft>
                          <a:spcPts val="0"/>
                        </a:spcAft>
                      </a:pPr>
                      <a:r>
                        <a:rPr lang="en-US" sz="2800" dirty="0">
                          <a:solidFill>
                            <a:srgbClr val="FFFF00"/>
                          </a:solidFill>
                          <a:effectLst/>
                        </a:rPr>
                        <a:t>IPR</a:t>
                      </a:r>
                      <a:endParaRPr lang="en-US" sz="2800" dirty="0">
                        <a:solidFill>
                          <a:srgbClr val="FFFF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US" sz="2800" dirty="0" smtClean="0">
                          <a:effectLst/>
                          <a:latin typeface="+mn-lt"/>
                        </a:rPr>
                        <a:t>117</a:t>
                      </a:r>
                      <a:endParaRPr lang="en-US" sz="2800" dirty="0">
                        <a:effectLst/>
                        <a:latin typeface="+mn-lt"/>
                        <a:ea typeface="Calibri"/>
                      </a:endParaRPr>
                    </a:p>
                  </a:txBody>
                  <a:tcPr marL="68580" marR="68580" marT="0" marB="0" anchor="ctr"/>
                </a:tc>
                <a:tc>
                  <a:txBody>
                    <a:bodyPr/>
                    <a:lstStyle/>
                    <a:p>
                      <a:pPr marL="0" marR="0" algn="ctr">
                        <a:spcBef>
                          <a:spcPts val="0"/>
                        </a:spcBef>
                        <a:spcAft>
                          <a:spcPts val="0"/>
                        </a:spcAft>
                      </a:pPr>
                      <a:r>
                        <a:rPr lang="en-US" sz="2800" dirty="0" smtClean="0">
                          <a:effectLst/>
                          <a:latin typeface="+mn-lt"/>
                          <a:ea typeface="Calibri"/>
                        </a:rPr>
                        <a:t>20</a:t>
                      </a:r>
                      <a:endParaRPr lang="en-US" sz="2800" dirty="0">
                        <a:effectLst/>
                        <a:latin typeface="+mn-lt"/>
                        <a:ea typeface="Calibri"/>
                      </a:endParaRPr>
                    </a:p>
                  </a:txBody>
                  <a:tcPr marL="68580" marR="68580" marT="0" marB="0" anchor="ctr"/>
                </a:tc>
              </a:tr>
              <a:tr h="1343378">
                <a:tc>
                  <a:txBody>
                    <a:bodyPr/>
                    <a:lstStyle/>
                    <a:p>
                      <a:pPr marL="0" marR="0" algn="ctr">
                        <a:spcBef>
                          <a:spcPts val="0"/>
                        </a:spcBef>
                        <a:spcAft>
                          <a:spcPts val="0"/>
                        </a:spcAft>
                      </a:pPr>
                      <a:r>
                        <a:rPr lang="en-US" sz="2800" dirty="0" smtClean="0">
                          <a:solidFill>
                            <a:srgbClr val="FFFF00"/>
                          </a:solidFill>
                          <a:effectLst/>
                        </a:rPr>
                        <a:t>CBM</a:t>
                      </a:r>
                      <a:endParaRPr lang="en-US" sz="2800" dirty="0">
                        <a:solidFill>
                          <a:srgbClr val="FFFF00"/>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US" sz="2800" dirty="0" smtClean="0">
                          <a:effectLst/>
                          <a:latin typeface="+mn-lt"/>
                          <a:ea typeface="Calibri"/>
                        </a:rPr>
                        <a:t>11</a:t>
                      </a:r>
                      <a:endParaRPr lang="en-US" sz="2800" dirty="0">
                        <a:effectLst/>
                        <a:latin typeface="+mn-lt"/>
                        <a:ea typeface="Calibri"/>
                      </a:endParaRPr>
                    </a:p>
                  </a:txBody>
                  <a:tcPr marL="68580" marR="68580" marT="0" marB="0" anchor="ctr"/>
                </a:tc>
                <a:tc>
                  <a:txBody>
                    <a:bodyPr/>
                    <a:lstStyle/>
                    <a:p>
                      <a:pPr marL="0" marR="0" algn="ctr">
                        <a:spcBef>
                          <a:spcPts val="0"/>
                        </a:spcBef>
                        <a:spcAft>
                          <a:spcPts val="0"/>
                        </a:spcAft>
                      </a:pPr>
                      <a:r>
                        <a:rPr lang="en-US" sz="2800" dirty="0" smtClean="0">
                          <a:effectLst/>
                          <a:latin typeface="+mn-lt"/>
                          <a:ea typeface="Calibri"/>
                        </a:rPr>
                        <a:t>0</a:t>
                      </a:r>
                      <a:endParaRPr lang="en-US" sz="2800" dirty="0">
                        <a:effectLst/>
                        <a:latin typeface="+mn-lt"/>
                        <a:ea typeface="Calibri"/>
                      </a:endParaRPr>
                    </a:p>
                  </a:txBody>
                  <a:tcPr marL="68580" marR="68580" marT="0" marB="0" anchor="ctr"/>
                </a:tc>
              </a:tr>
            </a:tbl>
          </a:graphicData>
        </a:graphic>
      </p:graphicFrame>
      <p:sp>
        <p:nvSpPr>
          <p:cNvPr id="5"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42</a:t>
            </a:fld>
            <a:endParaRPr lang="en-US" dirty="0">
              <a:solidFill>
                <a:srgbClr val="273C56"/>
              </a:solidFill>
            </a:endParaRPr>
          </a:p>
        </p:txBody>
      </p:sp>
    </p:spTree>
    <p:extLst>
      <p:ext uri="{BB962C8B-B14F-4D97-AF65-F5344CB8AC3E}">
        <p14:creationId xmlns:p14="http://schemas.microsoft.com/office/powerpoint/2010/main" val="3894353419"/>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p:transition>
        <p:fade thruBlk="1"/>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467600" cy="1143000"/>
          </a:xfrm>
        </p:spPr>
        <p:txBody>
          <a:bodyPr/>
          <a:lstStyle/>
          <a:p>
            <a:r>
              <a:rPr lang="en-US" sz="4000" b="1" dirty="0">
                <a:solidFill>
                  <a:schemeClr val="bg1"/>
                </a:solidFill>
              </a:rPr>
              <a:t>Lessons </a:t>
            </a:r>
            <a:r>
              <a:rPr lang="en-US" sz="4000" b="1" dirty="0" smtClean="0">
                <a:solidFill>
                  <a:schemeClr val="bg1"/>
                </a:solidFill>
              </a:rPr>
              <a:t>Learned: Settlement</a:t>
            </a:r>
            <a:endParaRPr lang="en-US" sz="4000" b="1" cap="small" dirty="0">
              <a:solidFill>
                <a:schemeClr val="bg1"/>
              </a:solidFill>
            </a:endParaRPr>
          </a:p>
        </p:txBody>
      </p:sp>
      <p:sp>
        <p:nvSpPr>
          <p:cNvPr id="3" name="Content Placeholder 2"/>
          <p:cNvSpPr>
            <a:spLocks noGrp="1"/>
          </p:cNvSpPr>
          <p:nvPr>
            <p:ph idx="1"/>
          </p:nvPr>
        </p:nvSpPr>
        <p:spPr>
          <a:xfrm>
            <a:off x="228600" y="1600200"/>
            <a:ext cx="8534400" cy="4800600"/>
          </a:xfrm>
        </p:spPr>
        <p:txBody>
          <a:bodyPr/>
          <a:lstStyle/>
          <a:p>
            <a:r>
              <a:rPr lang="en-US" sz="2400" dirty="0"/>
              <a:t>Parties may file </a:t>
            </a:r>
            <a:r>
              <a:rPr lang="en-US" sz="2400" dirty="0" smtClean="0"/>
              <a:t>a joint </a:t>
            </a:r>
            <a:r>
              <a:rPr lang="en-US" sz="2400" dirty="0"/>
              <a:t>motion to terminate </a:t>
            </a:r>
            <a:r>
              <a:rPr lang="en-US" sz="2400" dirty="0" smtClean="0"/>
              <a:t>a proceeding on the basis of settlement</a:t>
            </a:r>
            <a:endParaRPr lang="en-US" sz="2400" dirty="0"/>
          </a:p>
          <a:p>
            <a:pPr lvl="1"/>
            <a:r>
              <a:rPr lang="en-US" sz="2400" dirty="0" smtClean="0"/>
              <a:t>Preauthorization </a:t>
            </a:r>
            <a:r>
              <a:rPr lang="en-US" sz="2400" dirty="0"/>
              <a:t>is </a:t>
            </a:r>
            <a:r>
              <a:rPr lang="en-US" sz="2400" dirty="0" smtClean="0"/>
              <a:t>required; and</a:t>
            </a:r>
            <a:endParaRPr lang="en-US" sz="2400" dirty="0"/>
          </a:p>
          <a:p>
            <a:pPr lvl="1"/>
            <a:r>
              <a:rPr lang="en-US" sz="2400" dirty="0"/>
              <a:t>May be filed at any stage of the proceeding, even before institution</a:t>
            </a:r>
          </a:p>
          <a:p>
            <a:pPr lvl="2"/>
            <a:r>
              <a:rPr lang="en-US" sz="1800" dirty="0" smtClean="0"/>
              <a:t>If the proceeding is terminated before institution, petitioner may file a request for refund of post-institution fee</a:t>
            </a:r>
          </a:p>
          <a:p>
            <a:endParaRPr lang="en-US" sz="2400" dirty="0" smtClean="0"/>
          </a:p>
          <a:p>
            <a:r>
              <a:rPr lang="en-US" sz="2400" dirty="0" smtClean="0"/>
              <a:t>Board has discretion to proceed to final written decision, especially at an advanced stage when all briefing is complete</a:t>
            </a:r>
          </a:p>
          <a:p>
            <a:endParaRPr lang="en-US" sz="2400" dirty="0" smtClean="0"/>
          </a:p>
          <a:p>
            <a:r>
              <a:rPr lang="en-US" sz="2400" dirty="0" smtClean="0"/>
              <a:t>Board </a:t>
            </a:r>
            <a:r>
              <a:rPr lang="en-US" sz="2400" dirty="0"/>
              <a:t>is more likely to grant early motions to terminate</a:t>
            </a:r>
          </a:p>
          <a:p>
            <a:endParaRPr lang="en-US" sz="3200" dirty="0"/>
          </a:p>
        </p:txBody>
      </p:sp>
      <p:sp>
        <p:nvSpPr>
          <p:cNvPr id="4"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43</a:t>
            </a:fld>
            <a:endParaRPr lang="en-US" dirty="0">
              <a:solidFill>
                <a:srgbClr val="273C56"/>
              </a:solidFill>
            </a:endParaRPr>
          </a:p>
        </p:txBody>
      </p:sp>
    </p:spTree>
    <p:extLst>
      <p:ext uri="{BB962C8B-B14F-4D97-AF65-F5344CB8AC3E}">
        <p14:creationId xmlns:p14="http://schemas.microsoft.com/office/powerpoint/2010/main" val="312681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391400" cy="1066800"/>
          </a:xfrm>
        </p:spPr>
        <p:txBody>
          <a:bodyPr/>
          <a:lstStyle/>
          <a:p>
            <a:r>
              <a:rPr lang="en-US" sz="4000" b="1" dirty="0">
                <a:solidFill>
                  <a:schemeClr val="bg1"/>
                </a:solidFill>
              </a:rPr>
              <a:t>Lessons </a:t>
            </a:r>
            <a:r>
              <a:rPr lang="en-US" sz="4000" b="1" dirty="0" smtClean="0">
                <a:solidFill>
                  <a:schemeClr val="bg1"/>
                </a:solidFill>
              </a:rPr>
              <a:t>Learned: Settlement</a:t>
            </a:r>
            <a:endParaRPr lang="en-US" sz="4000" b="1" cap="small" dirty="0">
              <a:solidFill>
                <a:schemeClr val="bg1"/>
              </a:solidFill>
            </a:endParaRPr>
          </a:p>
        </p:txBody>
      </p:sp>
      <p:sp>
        <p:nvSpPr>
          <p:cNvPr id="3" name="Content Placeholder 2"/>
          <p:cNvSpPr>
            <a:spLocks noGrp="1"/>
          </p:cNvSpPr>
          <p:nvPr>
            <p:ph idx="1"/>
          </p:nvPr>
        </p:nvSpPr>
        <p:spPr>
          <a:xfrm>
            <a:off x="304800" y="1524000"/>
            <a:ext cx="8458200" cy="4800600"/>
          </a:xfrm>
        </p:spPr>
        <p:txBody>
          <a:bodyPr/>
          <a:lstStyle/>
          <a:p>
            <a:r>
              <a:rPr lang="en-US" sz="2400" dirty="0" smtClean="0"/>
              <a:t>When there are multiple </a:t>
            </a:r>
            <a:r>
              <a:rPr lang="en-US" sz="2400" dirty="0"/>
              <a:t>petitioners, </a:t>
            </a:r>
            <a:r>
              <a:rPr lang="en-US" sz="2400" dirty="0" smtClean="0"/>
              <a:t>proceeding </a:t>
            </a:r>
            <a:r>
              <a:rPr lang="en-US" sz="2400" dirty="0"/>
              <a:t>may be terminated with respect to one petitioner when that petitioner </a:t>
            </a:r>
            <a:r>
              <a:rPr lang="en-US" sz="2400" dirty="0" smtClean="0"/>
              <a:t>settles with </a:t>
            </a:r>
            <a:r>
              <a:rPr lang="en-US" sz="2400" dirty="0"/>
              <a:t>patent </a:t>
            </a:r>
            <a:r>
              <a:rPr lang="en-US" sz="2400" dirty="0" smtClean="0"/>
              <a:t>owner</a:t>
            </a:r>
          </a:p>
          <a:p>
            <a:endParaRPr lang="en-US" sz="2400" dirty="0"/>
          </a:p>
          <a:p>
            <a:r>
              <a:rPr lang="en-US" sz="2400" dirty="0"/>
              <a:t>J</a:t>
            </a:r>
            <a:r>
              <a:rPr lang="en-US" sz="2400" dirty="0" smtClean="0"/>
              <a:t>oint </a:t>
            </a:r>
            <a:r>
              <a:rPr lang="en-US" sz="2400" dirty="0"/>
              <a:t>motion to terminate must be accompanied by a true copy of the settlement </a:t>
            </a:r>
            <a:r>
              <a:rPr lang="en-US" sz="2400" dirty="0" smtClean="0"/>
              <a:t>agreement; a </a:t>
            </a:r>
            <a:r>
              <a:rPr lang="en-US" sz="2400" dirty="0"/>
              <a:t>redacted version is not </a:t>
            </a:r>
            <a:r>
              <a:rPr lang="en-US" sz="2400" dirty="0" smtClean="0"/>
              <a:t>permitted</a:t>
            </a:r>
          </a:p>
          <a:p>
            <a:endParaRPr lang="en-US" sz="2400" dirty="0"/>
          </a:p>
          <a:p>
            <a:r>
              <a:rPr lang="en-US" sz="2400" dirty="0"/>
              <a:t>Parties may request that the settlement agreement be treated as business confidential information </a:t>
            </a:r>
            <a:endParaRPr lang="en-US" sz="2400" dirty="0" smtClean="0"/>
          </a:p>
          <a:p>
            <a:pPr lvl="1"/>
            <a:r>
              <a:rPr lang="en-US" sz="2000" dirty="0" smtClean="0"/>
              <a:t>See </a:t>
            </a:r>
            <a:r>
              <a:rPr lang="en-US" sz="2000" dirty="0"/>
              <a:t>§ 42.74(c) and FAQ </a:t>
            </a:r>
            <a:r>
              <a:rPr lang="en-US" sz="2000" dirty="0" smtClean="0"/>
              <a:t>G2</a:t>
            </a:r>
            <a:endParaRPr lang="en-US" sz="1800" dirty="0"/>
          </a:p>
          <a:p>
            <a:endParaRPr lang="en-US" sz="3200" dirty="0"/>
          </a:p>
        </p:txBody>
      </p:sp>
      <p:sp>
        <p:nvSpPr>
          <p:cNvPr id="4"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44</a:t>
            </a:fld>
            <a:endParaRPr lang="en-US" dirty="0">
              <a:solidFill>
                <a:srgbClr val="273C56"/>
              </a:solidFill>
            </a:endParaRPr>
          </a:p>
        </p:txBody>
      </p:sp>
    </p:spTree>
    <p:extLst>
      <p:ext uri="{BB962C8B-B14F-4D97-AF65-F5344CB8AC3E}">
        <p14:creationId xmlns:p14="http://schemas.microsoft.com/office/powerpoint/2010/main" val="13469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126287" cy="685800"/>
          </a:xfrm>
          <a:noFill/>
        </p:spPr>
        <p:txBody>
          <a:bodyPr/>
          <a:lstStyle/>
          <a:p>
            <a:pPr lvl="0" algn="l">
              <a:spcBef>
                <a:spcPct val="20000"/>
              </a:spcBef>
            </a:pPr>
            <a:r>
              <a:rPr lang="en-US" sz="4000" dirty="0" smtClean="0">
                <a:ln cmpd="thickThin">
                  <a:noFill/>
                  <a:bevel/>
                </a:ln>
                <a:solidFill>
                  <a:schemeClr val="bg1"/>
                </a:solidFill>
              </a:rPr>
              <a:t>Final Written Decision</a:t>
            </a:r>
            <a:endParaRPr lang="en-US" sz="4000" dirty="0">
              <a:ln cmpd="thickThin">
                <a:noFill/>
                <a:bevel/>
              </a:ln>
              <a:solidFill>
                <a:schemeClr val="bg1"/>
              </a:solidFill>
            </a:endParaRPr>
          </a:p>
        </p:txBody>
      </p:sp>
      <p:sp>
        <p:nvSpPr>
          <p:cNvPr id="3"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45</a:t>
            </a:fld>
            <a:endParaRPr lang="en-US" dirty="0">
              <a:solidFill>
                <a:srgbClr val="273C56"/>
              </a:solidFill>
            </a:endParaRPr>
          </a:p>
        </p:txBody>
      </p:sp>
      <p:pic>
        <p:nvPicPr>
          <p:cNvPr id="4" name="Picture 2" descr="&quot;&quot;"/>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81000" y="1752600"/>
            <a:ext cx="8382000" cy="44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descr="&quot;&quot;"/>
          <p:cNvSpPr/>
          <p:nvPr/>
        </p:nvSpPr>
        <p:spPr bwMode="auto">
          <a:xfrm>
            <a:off x="8153400" y="2057400"/>
            <a:ext cx="228600" cy="495300"/>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0000"/>
              </a:solidFill>
              <a:effectLst/>
              <a:latin typeface="Arial" charset="0"/>
            </a:endParaRPr>
          </a:p>
        </p:txBody>
      </p:sp>
    </p:spTree>
    <p:extLst>
      <p:ext uri="{BB962C8B-B14F-4D97-AF65-F5344CB8AC3E}">
        <p14:creationId xmlns:p14="http://schemas.microsoft.com/office/powerpoint/2010/main" val="3832969102"/>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p:transition>
        <p:fade thruBlk="1"/>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315200" cy="1066800"/>
          </a:xfrm>
        </p:spPr>
        <p:txBody>
          <a:bodyPr/>
          <a:lstStyle/>
          <a:p>
            <a:r>
              <a:rPr lang="en-US" sz="4000" b="1" i="1" dirty="0" smtClean="0">
                <a:solidFill>
                  <a:schemeClr val="bg1"/>
                </a:solidFill>
              </a:rPr>
              <a:t>Inter Partes </a:t>
            </a:r>
            <a:r>
              <a:rPr lang="en-US" sz="4000" b="1" dirty="0">
                <a:solidFill>
                  <a:schemeClr val="bg1"/>
                </a:solidFill>
              </a:rPr>
              <a:t>Review Petitions </a:t>
            </a:r>
            <a:r>
              <a:rPr lang="en-US" sz="4000" b="1" dirty="0" smtClean="0">
                <a:solidFill>
                  <a:schemeClr val="bg1"/>
                </a:solidFill>
              </a:rPr>
              <a:t>Terminated to Date </a:t>
            </a:r>
            <a:r>
              <a:rPr lang="en-US" sz="2000" b="1" dirty="0" smtClean="0">
                <a:solidFill>
                  <a:schemeClr val="bg1"/>
                </a:solidFill>
              </a:rPr>
              <a:t>(As </a:t>
            </a:r>
            <a:r>
              <a:rPr lang="en-US" sz="2000" b="1" dirty="0">
                <a:solidFill>
                  <a:schemeClr val="bg1"/>
                </a:solidFill>
              </a:rPr>
              <a:t>of </a:t>
            </a:r>
            <a:r>
              <a:rPr lang="en-US" sz="2000" b="1" dirty="0" smtClean="0">
                <a:solidFill>
                  <a:schemeClr val="bg1"/>
                </a:solidFill>
              </a:rPr>
              <a:t>4/2/2014)</a:t>
            </a:r>
            <a:endParaRPr lang="en-US" sz="2000" b="1" dirty="0">
              <a:solidFill>
                <a:schemeClr val="bg1"/>
              </a:solidFill>
            </a:endParaRPr>
          </a:p>
        </p:txBody>
      </p:sp>
      <p:sp>
        <p:nvSpPr>
          <p:cNvPr id="4" name="Slide Number Placeholder 11"/>
          <p:cNvSpPr>
            <a:spLocks noGrp="1"/>
          </p:cNvSpPr>
          <p:nvPr>
            <p:ph type="sldNum" sz="quarter" idx="12"/>
          </p:nvPr>
        </p:nvSpPr>
        <p:spPr>
          <a:xfrm>
            <a:off x="7086600" y="6288067"/>
            <a:ext cx="1905000" cy="457200"/>
          </a:xfrm>
        </p:spPr>
        <p:txBody>
          <a:bodyPr/>
          <a:lstStyle/>
          <a:p>
            <a:fld id="{54F97795-DA32-482C-8D1F-D06FA43F384C}" type="slidenum">
              <a:rPr lang="en-US" smtClean="0">
                <a:solidFill>
                  <a:srgbClr val="273C56"/>
                </a:solidFill>
              </a:rPr>
              <a:pPr/>
              <a:t>46</a:t>
            </a:fld>
            <a:endParaRPr lang="en-US" dirty="0">
              <a:solidFill>
                <a:srgbClr val="273C56"/>
              </a:solidFill>
            </a:endParaRPr>
          </a:p>
        </p:txBody>
      </p:sp>
      <p:sp>
        <p:nvSpPr>
          <p:cNvPr id="5" name="Rectangle 4"/>
          <p:cNvSpPr/>
          <p:nvPr/>
        </p:nvSpPr>
        <p:spPr>
          <a:xfrm>
            <a:off x="484878" y="1600200"/>
            <a:ext cx="8077200" cy="1066800"/>
          </a:xfrm>
          <a:prstGeom prst="rect">
            <a:avLst/>
          </a:prstGeom>
          <a:solidFill>
            <a:sysClr val="window" lastClr="FFFFFF">
              <a:lumMod val="75000"/>
            </a:sysClr>
          </a:solidFill>
          <a:ln w="25400" cap="flat" cmpd="sng" algn="ctr">
            <a:solidFill>
              <a:sysClr val="window" lastClr="FFFFFF">
                <a:lumMod val="75000"/>
              </a:sys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a typeface="+mn-ea"/>
                <a:cs typeface="+mn-cs"/>
              </a:rPr>
              <a:t>5,458 Claims in 167 Patents Petitioned</a:t>
            </a:r>
            <a:endParaRPr kumimoji="0" lang="en-US" sz="1800" b="0"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a typeface="+mn-ea"/>
              <a:cs typeface="+mn-cs"/>
            </a:endParaRPr>
          </a:p>
        </p:txBody>
      </p:sp>
      <p:sp>
        <p:nvSpPr>
          <p:cNvPr id="6" name="Rectangle 5" descr="&quot;&quot;"/>
          <p:cNvSpPr/>
          <p:nvPr/>
        </p:nvSpPr>
        <p:spPr>
          <a:xfrm>
            <a:off x="484878" y="2819400"/>
            <a:ext cx="8077200" cy="1066800"/>
          </a:xfrm>
          <a:prstGeom prst="rect">
            <a:avLst/>
          </a:prstGeom>
          <a:gradFill flip="none" rotWithShape="1">
            <a:gsLst>
              <a:gs pos="37064">
                <a:srgbClr val="FF3333"/>
              </a:gs>
              <a:gs pos="91000">
                <a:srgbClr val="4F81BD"/>
              </a:gs>
              <a:gs pos="82000">
                <a:srgbClr val="4F81BD"/>
              </a:gs>
              <a:gs pos="0">
                <a:srgbClr val="FF0000"/>
              </a:gs>
              <a:gs pos="39000">
                <a:srgbClr val="1F497D"/>
              </a:gs>
              <a:gs pos="100000">
                <a:srgbClr val="4F81BD"/>
              </a:gs>
            </a:gsLst>
            <a:lin ang="0" scaled="1"/>
            <a:tileRect/>
          </a:gradFill>
          <a:ln w="25400" cap="flat" cmpd="sng" algn="ctr">
            <a:solidFill>
              <a:srgbClr val="4F81BD">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7" name="Rectangle 6" descr="&quot;&quot;"/>
          <p:cNvSpPr/>
          <p:nvPr/>
        </p:nvSpPr>
        <p:spPr>
          <a:xfrm>
            <a:off x="484878" y="4021873"/>
            <a:ext cx="8077200" cy="1066800"/>
          </a:xfrm>
          <a:prstGeom prst="rect">
            <a:avLst/>
          </a:prstGeom>
          <a:gradFill flip="none" rotWithShape="1">
            <a:gsLst>
              <a:gs pos="48681">
                <a:srgbClr val="3C6BA4"/>
              </a:gs>
              <a:gs pos="0">
                <a:srgbClr val="FF0000">
                  <a:lumMod val="100000"/>
                </a:srgbClr>
              </a:gs>
              <a:gs pos="24000">
                <a:srgbClr val="1F497D"/>
              </a:gs>
              <a:gs pos="23000">
                <a:srgbClr val="FF3333"/>
              </a:gs>
              <a:gs pos="64999">
                <a:srgbClr val="4F81BD"/>
              </a:gs>
              <a:gs pos="89999">
                <a:srgbClr val="4F81BD"/>
              </a:gs>
              <a:gs pos="100000">
                <a:srgbClr val="4F81BD"/>
              </a:gs>
            </a:gsLst>
            <a:lin ang="0" scaled="1"/>
            <a:tileRect/>
          </a:gradFill>
          <a:ln w="25400" cap="flat" cmpd="sng" algn="ctr">
            <a:solidFill>
              <a:srgbClr val="4F81BD">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 name="Rectangle 7" descr="&quot;&quot;"/>
          <p:cNvSpPr/>
          <p:nvPr/>
        </p:nvSpPr>
        <p:spPr>
          <a:xfrm>
            <a:off x="484878" y="5241073"/>
            <a:ext cx="8077200" cy="1066800"/>
          </a:xfrm>
          <a:prstGeom prst="rect">
            <a:avLst/>
          </a:prstGeom>
          <a:gradFill>
            <a:gsLst>
              <a:gs pos="10500">
                <a:srgbClr val="002060">
                  <a:lumMod val="100000"/>
                </a:srgbClr>
              </a:gs>
              <a:gs pos="10000">
                <a:srgbClr val="EA7432"/>
              </a:gs>
              <a:gs pos="0">
                <a:srgbClr val="FF0000"/>
              </a:gs>
              <a:gs pos="5000">
                <a:srgbClr val="FF3333"/>
              </a:gs>
              <a:gs pos="6000">
                <a:srgbClr val="EA7432"/>
              </a:gs>
              <a:gs pos="5000">
                <a:srgbClr val="FF0000"/>
              </a:gs>
              <a:gs pos="56000">
                <a:srgbClr val="4F81BD"/>
              </a:gs>
              <a:gs pos="100000">
                <a:srgbClr val="4F81BD"/>
              </a:gs>
            </a:gsLst>
            <a:lin ang="0" scaled="0"/>
          </a:gradFill>
          <a:ln w="25400" cap="flat" cmpd="sng" algn="ctr">
            <a:solidFill>
              <a:srgbClr val="4F81BD">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TextBox 9"/>
          <p:cNvSpPr txBox="1"/>
          <p:nvPr/>
        </p:nvSpPr>
        <p:spPr>
          <a:xfrm>
            <a:off x="523906" y="2971800"/>
            <a:ext cx="2932772"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2,113 Claims Challenged</a:t>
            </a:r>
            <a:br>
              <a:rPr kumimoji="0" lang="en-US" sz="16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br>
            <a:r>
              <a:rPr kumimoji="0" lang="en-US" sz="1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(167 Patents)</a:t>
            </a:r>
            <a:endParaRPr kumimoji="0" lang="en-US" sz="1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ndParaRPr>
          </a:p>
        </p:txBody>
      </p:sp>
      <p:sp>
        <p:nvSpPr>
          <p:cNvPr id="11" name="TextBox 10"/>
          <p:cNvSpPr txBox="1"/>
          <p:nvPr/>
        </p:nvSpPr>
        <p:spPr>
          <a:xfrm>
            <a:off x="460385" y="4170552"/>
            <a:ext cx="2435215"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1,277 Claims Instituted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(60% of Claims Challenged)</a:t>
            </a:r>
            <a:endParaRPr kumimoji="0" lang="en-US" sz="10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ndParaRPr>
          </a:p>
          <a:p>
            <a:pPr lvl="0">
              <a:defRPr/>
            </a:pPr>
            <a:r>
              <a:rPr lang="en-US" sz="1000" b="1" kern="0" dirty="0">
                <a:solidFill>
                  <a:sysClr val="window" lastClr="FFFFFF"/>
                </a:solidFill>
                <a:effectLst>
                  <a:outerShdw blurRad="38100" dist="38100" dir="2700000" algn="tl">
                    <a:srgbClr val="000000">
                      <a:alpha val="43137"/>
                    </a:srgbClr>
                  </a:outerShdw>
                </a:effectLst>
              </a:rPr>
              <a:t>(</a:t>
            </a:r>
            <a:r>
              <a:rPr lang="en-US" sz="1000" b="1" kern="0" dirty="0" smtClean="0">
                <a:solidFill>
                  <a:sysClr val="window" lastClr="FFFFFF"/>
                </a:solidFill>
                <a:effectLst>
                  <a:outerShdw blurRad="38100" dist="38100" dir="2700000" algn="tl">
                    <a:srgbClr val="000000">
                      <a:alpha val="43137"/>
                    </a:srgbClr>
                  </a:outerShdw>
                </a:effectLst>
              </a:rPr>
              <a:t>104 </a:t>
            </a:r>
            <a:r>
              <a:rPr lang="en-US" sz="1000" b="1" kern="0" dirty="0">
                <a:solidFill>
                  <a:sysClr val="window" lastClr="FFFFFF"/>
                </a:solidFill>
                <a:effectLst>
                  <a:outerShdw blurRad="38100" dist="38100" dir="2700000" algn="tl">
                    <a:srgbClr val="000000">
                      <a:alpha val="43137"/>
                    </a:srgbClr>
                  </a:outerShdw>
                </a:effectLst>
              </a:rPr>
              <a:t>Patents)</a:t>
            </a:r>
            <a:r>
              <a:rPr lang="en-US" sz="1000" b="1" kern="0" dirty="0">
                <a:solidFill>
                  <a:sysClr val="window" lastClr="FFFFFF"/>
                </a:solidFill>
              </a:rPr>
              <a:t/>
            </a:r>
            <a:br>
              <a:rPr lang="en-US" sz="1000" b="1" kern="0" dirty="0">
                <a:solidFill>
                  <a:sysClr val="window" lastClr="FFFFFF"/>
                </a:solidFill>
              </a:rPr>
            </a:br>
            <a:endParaRPr kumimoji="0" lang="en-US" sz="1000" b="1" i="0" u="none" strike="noStrike" kern="0" cap="none" spc="0" normalizeH="0" baseline="0" noProof="0" dirty="0">
              <a:ln>
                <a:noFill/>
              </a:ln>
              <a:solidFill>
                <a:sysClr val="window" lastClr="FFFFFF"/>
              </a:solidFill>
              <a:effectLst/>
              <a:uLnTx/>
              <a:uFillTx/>
            </a:endParaRPr>
          </a:p>
        </p:txBody>
      </p:sp>
      <p:sp>
        <p:nvSpPr>
          <p:cNvPr id="12" name="TextBox 11"/>
          <p:cNvSpPr txBox="1"/>
          <p:nvPr/>
        </p:nvSpPr>
        <p:spPr>
          <a:xfrm>
            <a:off x="435892" y="5334000"/>
            <a:ext cx="1773908" cy="112338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327 </a:t>
            </a:r>
            <a:r>
              <a:rPr kumimoji="0" lang="en-US" sz="12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Claims Found Unpatentable</a:t>
            </a:r>
          </a:p>
          <a:p>
            <a:pPr marL="0" marR="0" lvl="0" indent="0" defTabSz="914400" eaLnBrk="1" fontAlgn="auto" latinLnBrk="0" hangingPunct="1">
              <a:lnSpc>
                <a:spcPct val="100000"/>
              </a:lnSpc>
              <a:spcBef>
                <a:spcPts val="0"/>
              </a:spcBef>
              <a:spcAft>
                <a:spcPts val="0"/>
              </a:spcAft>
              <a:buClrTx/>
              <a:buSzTx/>
              <a:buFontTx/>
              <a:buNone/>
              <a:tabLst/>
              <a:defRPr/>
            </a:pPr>
            <a:r>
              <a:rPr lang="en-US" sz="900" b="1" kern="0" dirty="0" smtClean="0">
                <a:solidFill>
                  <a:sysClr val="window" lastClr="FFFFFF"/>
                </a:solidFill>
                <a:effectLst>
                  <a:outerShdw blurRad="38100" dist="38100" dir="2700000" algn="tl">
                    <a:srgbClr val="000000">
                      <a:alpha val="43137"/>
                    </a:srgbClr>
                  </a:outerShdw>
                </a:effectLst>
              </a:rPr>
              <a:t>(26% of Claims Instituted, </a:t>
            </a:r>
          </a:p>
          <a:p>
            <a:pPr marL="0" marR="0" lvl="0" indent="0" defTabSz="914400" eaLnBrk="1" fontAlgn="auto" latinLnBrk="0" hangingPunct="1">
              <a:lnSpc>
                <a:spcPct val="100000"/>
              </a:lnSpc>
              <a:spcBef>
                <a:spcPts val="0"/>
              </a:spcBef>
              <a:spcAft>
                <a:spcPts val="0"/>
              </a:spcAft>
              <a:buClrTx/>
              <a:buSzTx/>
              <a:buFontTx/>
              <a:buNone/>
              <a:tabLst/>
              <a:defRPr/>
            </a:pPr>
            <a:r>
              <a:rPr lang="en-US" sz="900" b="1" kern="0" dirty="0" smtClean="0">
                <a:solidFill>
                  <a:sysClr val="window" lastClr="FFFFFF"/>
                </a:solidFill>
                <a:effectLst>
                  <a:outerShdw blurRad="38100" dist="38100" dir="2700000" algn="tl">
                    <a:srgbClr val="000000">
                      <a:alpha val="43137"/>
                    </a:srgbClr>
                  </a:outerShdw>
                </a:effectLst>
              </a:rPr>
              <a:t>15% of Claims Challenged)</a:t>
            </a:r>
            <a:endParaRPr kumimoji="0" lang="en-US" sz="9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(28 </a:t>
            </a:r>
            <a:r>
              <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rPr>
              <a:t>Patents)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 lastClr="FFFFFF"/>
              </a:solidFill>
              <a:effectLst/>
              <a:uLnTx/>
              <a:uFillTx/>
            </a:endParaRPr>
          </a:p>
        </p:txBody>
      </p:sp>
      <p:sp>
        <p:nvSpPr>
          <p:cNvPr id="13" name="TextBox 12"/>
          <p:cNvSpPr txBox="1"/>
          <p:nvPr/>
        </p:nvSpPr>
        <p:spPr>
          <a:xfrm>
            <a:off x="5209278" y="2971800"/>
            <a:ext cx="3276600" cy="4770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3,345 Claims Not Challenged</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ysClr val="window" lastClr="FFFFFF"/>
              </a:solidFill>
              <a:effectLst/>
              <a:uLnTx/>
              <a:uFillTx/>
            </a:endParaRPr>
          </a:p>
        </p:txBody>
      </p:sp>
      <p:sp>
        <p:nvSpPr>
          <p:cNvPr id="16" name="Rectangle 15" descr="&quot;&quot;"/>
          <p:cNvSpPr/>
          <p:nvPr/>
        </p:nvSpPr>
        <p:spPr>
          <a:xfrm>
            <a:off x="3532878" y="4021873"/>
            <a:ext cx="5029200" cy="1066800"/>
          </a:xfrm>
          <a:prstGeom prst="rect">
            <a:avLst/>
          </a:prstGeom>
          <a:solidFill>
            <a:schemeClr val="accent5"/>
          </a:solidFill>
          <a:ln w="25400" cap="flat" cmpd="sng" algn="ctr">
            <a:solidFill>
              <a:sysClr val="window" lastClr="FFFFFF">
                <a:lumMod val="75000"/>
              </a:sys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cs typeface="+mn-cs"/>
            </a:endParaRPr>
          </a:p>
        </p:txBody>
      </p:sp>
      <p:sp>
        <p:nvSpPr>
          <p:cNvPr id="15" name="TextBox 14"/>
          <p:cNvSpPr txBox="1"/>
          <p:nvPr/>
        </p:nvSpPr>
        <p:spPr>
          <a:xfrm>
            <a:off x="3676650" y="4170551"/>
            <a:ext cx="3867150" cy="4770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rPr>
              <a:t>836 Claims Challenged  but Not Instituted</a:t>
            </a:r>
            <a:br>
              <a:rPr kumimoji="0" lang="en-US" sz="14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rPr>
            </a:br>
            <a:r>
              <a:rPr kumimoji="0" lang="en-US" sz="11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rPr>
              <a:t>(40% of Claims Challenged)</a:t>
            </a:r>
          </a:p>
        </p:txBody>
      </p:sp>
      <p:sp>
        <p:nvSpPr>
          <p:cNvPr id="17" name="Rectangle 16" descr="&quot;&quot;"/>
          <p:cNvSpPr/>
          <p:nvPr/>
        </p:nvSpPr>
        <p:spPr>
          <a:xfrm>
            <a:off x="2389878" y="5241072"/>
            <a:ext cx="6172200" cy="1066800"/>
          </a:xfrm>
          <a:prstGeom prst="rect">
            <a:avLst/>
          </a:prstGeom>
          <a:solidFill>
            <a:schemeClr val="accent5"/>
          </a:solidFill>
          <a:ln w="25400" cap="flat" cmpd="sng" algn="ctr">
            <a:solidFill>
              <a:sysClr val="window" lastClr="FFFFFF">
                <a:lumMod val="75000"/>
              </a:sys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cs typeface="+mn-cs"/>
            </a:endParaRPr>
          </a:p>
        </p:txBody>
      </p:sp>
      <p:sp>
        <p:nvSpPr>
          <p:cNvPr id="18" name="TextBox 17"/>
          <p:cNvSpPr txBox="1"/>
          <p:nvPr/>
        </p:nvSpPr>
        <p:spPr>
          <a:xfrm>
            <a:off x="2500993" y="5334000"/>
            <a:ext cx="4876800"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A7432"/>
                </a:solidFill>
                <a:effectLst>
                  <a:outerShdw blurRad="38100" dist="38100" dir="2700000" algn="tl">
                    <a:srgbClr val="000000">
                      <a:alpha val="43137"/>
                    </a:srgbClr>
                  </a:outerShdw>
                </a:effectLst>
                <a:uLnTx/>
                <a:uFillTx/>
              </a:rPr>
              <a:t>245 </a:t>
            </a:r>
            <a:r>
              <a:rPr kumimoji="0" lang="en-US" sz="1400" b="1" i="0" u="none" strike="noStrike" kern="0" cap="none" spc="0" normalizeH="0" baseline="0" noProof="0" dirty="0" smtClean="0">
                <a:ln>
                  <a:noFill/>
                </a:ln>
                <a:solidFill>
                  <a:srgbClr val="EA7432"/>
                </a:solidFill>
                <a:effectLst>
                  <a:outerShdw blurRad="38100" dist="38100" dir="2700000" algn="tl">
                    <a:srgbClr val="000000">
                      <a:alpha val="43137"/>
                    </a:srgbClr>
                  </a:outerShdw>
                </a:effectLst>
                <a:uLnTx/>
                <a:uFillTx/>
              </a:rPr>
              <a:t>Claims Cancelled or Disclaimed (Non-PTAB)</a:t>
            </a:r>
          </a:p>
          <a:p>
            <a:pPr marL="0" marR="0" lvl="0" indent="0" defTabSz="914400" eaLnBrk="1" fontAlgn="auto" latinLnBrk="0" hangingPunct="1">
              <a:lnSpc>
                <a:spcPct val="100000"/>
              </a:lnSpc>
              <a:spcBef>
                <a:spcPts val="0"/>
              </a:spcBef>
              <a:spcAft>
                <a:spcPts val="0"/>
              </a:spcAft>
              <a:buClrTx/>
              <a:buSzTx/>
              <a:buFontTx/>
              <a:buNone/>
              <a:tabLst/>
              <a:defRPr/>
            </a:pPr>
            <a:r>
              <a:rPr lang="en-US" sz="1100" b="1" kern="0" dirty="0" smtClean="0">
                <a:solidFill>
                  <a:srgbClr val="EA7432"/>
                </a:solidFill>
                <a:effectLst>
                  <a:outerShdw blurRad="38100" dist="38100" dir="2700000" algn="tl">
                    <a:srgbClr val="000000">
                      <a:alpha val="43137"/>
                    </a:srgbClr>
                  </a:outerShdw>
                </a:effectLst>
              </a:rPr>
              <a:t>(19% of Claims Instituted, 12% of Claims Challenged)</a:t>
            </a:r>
            <a:endParaRPr kumimoji="0" lang="en-US" sz="1100" b="1" i="0" u="none" strike="noStrike" kern="0" cap="none" spc="0" normalizeH="0" baseline="0" noProof="0" dirty="0">
              <a:ln>
                <a:noFill/>
              </a:ln>
              <a:solidFill>
                <a:srgbClr val="EA7432"/>
              </a:solidFill>
              <a:effectLst>
                <a:outerShdw blurRad="38100" dist="38100" dir="2700000" algn="tl">
                  <a:srgbClr val="000000">
                    <a:alpha val="43137"/>
                  </a:srgbClr>
                </a:outerShdw>
              </a:effectLst>
              <a:uLnTx/>
              <a:uFillTx/>
            </a:endParaRPr>
          </a:p>
        </p:txBody>
      </p:sp>
      <p:sp>
        <p:nvSpPr>
          <p:cNvPr id="19" name="TextBox 18"/>
          <p:cNvSpPr txBox="1"/>
          <p:nvPr/>
        </p:nvSpPr>
        <p:spPr>
          <a:xfrm>
            <a:off x="2500993" y="5794641"/>
            <a:ext cx="4163322"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rPr>
              <a:t>705 </a:t>
            </a:r>
            <a:r>
              <a:rPr kumimoji="0" lang="en-US" sz="14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rPr>
              <a:t>Claims Patentable</a:t>
            </a:r>
          </a:p>
          <a:p>
            <a:pPr marL="0" marR="0" lvl="0" indent="0" defTabSz="914400" eaLnBrk="1" fontAlgn="auto" latinLnBrk="0" hangingPunct="1">
              <a:lnSpc>
                <a:spcPct val="100000"/>
              </a:lnSpc>
              <a:spcBef>
                <a:spcPts val="0"/>
              </a:spcBef>
              <a:spcAft>
                <a:spcPts val="0"/>
              </a:spcAft>
              <a:buClrTx/>
              <a:buSzTx/>
              <a:buFontTx/>
              <a:buNone/>
              <a:tabLst/>
              <a:defRPr/>
            </a:pPr>
            <a:r>
              <a:rPr lang="en-US" sz="1100" b="1" kern="0" dirty="0" smtClean="0">
                <a:solidFill>
                  <a:srgbClr val="002060"/>
                </a:solidFill>
                <a:effectLst>
                  <a:outerShdw blurRad="38100" dist="38100" dir="2700000" algn="tl">
                    <a:srgbClr val="000000">
                      <a:alpha val="43137"/>
                    </a:srgbClr>
                  </a:outerShdw>
                </a:effectLst>
              </a:rPr>
              <a:t>(55% of Claims Instituted, 33% of Claims Challenged)</a:t>
            </a:r>
            <a:endParaRPr kumimoji="0" lang="en-US" sz="11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endParaRPr>
          </a:p>
        </p:txBody>
      </p:sp>
      <p:sp>
        <p:nvSpPr>
          <p:cNvPr id="14" name="TextBox 13"/>
          <p:cNvSpPr txBox="1"/>
          <p:nvPr/>
        </p:nvSpPr>
        <p:spPr>
          <a:xfrm>
            <a:off x="1126208" y="6450180"/>
            <a:ext cx="1399278" cy="338554"/>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rPr>
              <a:t>28 Patents</a:t>
            </a:r>
            <a:endParaRPr lang="en-US" sz="1600" dirty="0">
              <a:effectLst>
                <a:outerShdw blurRad="38100" dist="38100" dir="2700000" algn="tl">
                  <a:srgbClr val="000000">
                    <a:alpha val="43137"/>
                  </a:srgbClr>
                </a:outerShdw>
              </a:effectLst>
            </a:endParaRPr>
          </a:p>
        </p:txBody>
      </p:sp>
      <p:sp>
        <p:nvSpPr>
          <p:cNvPr id="23" name="Down Arrow 22" descr="&quot;&quot;"/>
          <p:cNvSpPr/>
          <p:nvPr/>
        </p:nvSpPr>
        <p:spPr bwMode="auto">
          <a:xfrm rot="7231044">
            <a:off x="805894" y="6288574"/>
            <a:ext cx="228600" cy="495300"/>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0000"/>
              </a:solidFill>
              <a:effectLst/>
              <a:latin typeface="Arial" charset="0"/>
            </a:endParaRPr>
          </a:p>
        </p:txBody>
      </p:sp>
    </p:spTree>
    <p:extLst>
      <p:ext uri="{BB962C8B-B14F-4D97-AF65-F5344CB8AC3E}">
        <p14:creationId xmlns:p14="http://schemas.microsoft.com/office/powerpoint/2010/main" val="223131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858000" cy="1066800"/>
          </a:xfrm>
        </p:spPr>
        <p:txBody>
          <a:bodyPr/>
          <a:lstStyle/>
          <a:p>
            <a:r>
              <a:rPr lang="en-US" sz="3600" b="1" dirty="0"/>
              <a:t>Final Written </a:t>
            </a:r>
            <a:r>
              <a:rPr lang="en-US" sz="3600" b="1" dirty="0" smtClean="0"/>
              <a:t>Decisions in IPRs </a:t>
            </a:r>
            <a:r>
              <a:rPr lang="en-US" sz="2000" b="1" dirty="0" smtClean="0"/>
              <a:t>(As </a:t>
            </a:r>
            <a:r>
              <a:rPr lang="en-US" sz="2000" b="1" dirty="0"/>
              <a:t>of </a:t>
            </a:r>
            <a:r>
              <a:rPr lang="en-US" sz="2000" b="1" dirty="0" smtClean="0"/>
              <a:t>4/2/2014)</a:t>
            </a:r>
            <a:r>
              <a:rPr lang="en-US" dirty="0"/>
              <a:t/>
            </a:r>
            <a:br>
              <a:rPr lang="en-US" dirty="0"/>
            </a:br>
            <a:endParaRPr lang="en-US" dirty="0"/>
          </a:p>
        </p:txBody>
      </p:sp>
      <p:sp>
        <p:nvSpPr>
          <p:cNvPr id="4" name="TextBox 3"/>
          <p:cNvSpPr txBox="1"/>
          <p:nvPr/>
        </p:nvSpPr>
        <p:spPr>
          <a:xfrm>
            <a:off x="1371600" y="5791200"/>
            <a:ext cx="6172200" cy="369332"/>
          </a:xfrm>
          <a:prstGeom prst="rect">
            <a:avLst/>
          </a:prstGeom>
          <a:noFill/>
        </p:spPr>
        <p:txBody>
          <a:bodyPr wrap="square" rtlCol="0">
            <a:spAutoFit/>
          </a:bodyPr>
          <a:lstStyle/>
          <a:p>
            <a:pPr algn="ctr"/>
            <a:r>
              <a:rPr lang="en-US" dirty="0" smtClean="0"/>
              <a:t>*IPR (28 patents involved in 29 Final Written Decisions)</a:t>
            </a:r>
            <a:endParaRPr lang="en-US" dirty="0"/>
          </a:p>
        </p:txBody>
      </p:sp>
      <p:sp>
        <p:nvSpPr>
          <p:cNvPr id="5"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47</a:t>
            </a:fld>
            <a:endParaRPr lang="en-US" dirty="0"/>
          </a:p>
        </p:txBody>
      </p:sp>
      <p:graphicFrame>
        <p:nvGraphicFramePr>
          <p:cNvPr id="8" name="Chart 7" descr="&quot;&quot;"/>
          <p:cNvGraphicFramePr/>
          <p:nvPr>
            <p:extLst>
              <p:ext uri="{D42A27DB-BD31-4B8C-83A1-F6EECF244321}">
                <p14:modId xmlns:p14="http://schemas.microsoft.com/office/powerpoint/2010/main" val="2426860996"/>
              </p:ext>
            </p:extLst>
          </p:nvPr>
        </p:nvGraphicFramePr>
        <p:xfrm>
          <a:off x="457200" y="1676400"/>
          <a:ext cx="7924800" cy="41702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931397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7391400" cy="1066800"/>
          </a:xfrm>
        </p:spPr>
        <p:txBody>
          <a:bodyPr/>
          <a:lstStyle/>
          <a:p>
            <a:r>
              <a:rPr lang="en-US" sz="4000" b="1" dirty="0"/>
              <a:t>Final Written </a:t>
            </a:r>
            <a:r>
              <a:rPr lang="en-US" sz="4000" b="1" dirty="0" smtClean="0"/>
              <a:t>Decisions in CBMs </a:t>
            </a:r>
            <a:r>
              <a:rPr lang="en-US" sz="2000" b="1" dirty="0" smtClean="0"/>
              <a:t>(As </a:t>
            </a:r>
            <a:r>
              <a:rPr lang="en-US" sz="2000" b="1" dirty="0"/>
              <a:t>of </a:t>
            </a:r>
            <a:r>
              <a:rPr lang="en-US" sz="2000" b="1" dirty="0" smtClean="0"/>
              <a:t>4/2/2014)</a:t>
            </a:r>
            <a:r>
              <a:rPr lang="en-US" sz="2000" dirty="0"/>
              <a:t/>
            </a:r>
            <a:br>
              <a:rPr lang="en-US" sz="2000" dirty="0"/>
            </a:br>
            <a:endParaRPr lang="en-US" sz="2000" dirty="0"/>
          </a:p>
        </p:txBody>
      </p:sp>
      <p:sp>
        <p:nvSpPr>
          <p:cNvPr id="3" name="TextBox 2"/>
          <p:cNvSpPr txBox="1"/>
          <p:nvPr/>
        </p:nvSpPr>
        <p:spPr>
          <a:xfrm>
            <a:off x="3200400" y="5715000"/>
            <a:ext cx="3962400" cy="369332"/>
          </a:xfrm>
          <a:prstGeom prst="rect">
            <a:avLst/>
          </a:prstGeom>
          <a:noFill/>
        </p:spPr>
        <p:txBody>
          <a:bodyPr wrap="square" rtlCol="0">
            <a:spAutoFit/>
          </a:bodyPr>
          <a:lstStyle/>
          <a:p>
            <a:pPr algn="ctr"/>
            <a:r>
              <a:rPr lang="en-US" dirty="0" smtClean="0"/>
              <a:t>*CBM (10 Final Written Decisions)</a:t>
            </a:r>
            <a:endParaRPr lang="en-US" dirty="0"/>
          </a:p>
        </p:txBody>
      </p:sp>
      <p:sp>
        <p:nvSpPr>
          <p:cNvPr id="5"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48</a:t>
            </a:fld>
            <a:endParaRPr lang="en-US" dirty="0"/>
          </a:p>
        </p:txBody>
      </p:sp>
      <p:graphicFrame>
        <p:nvGraphicFramePr>
          <p:cNvPr id="7" name="Chart 6" descr="&quot;&quot;"/>
          <p:cNvGraphicFramePr/>
          <p:nvPr>
            <p:extLst>
              <p:ext uri="{D42A27DB-BD31-4B8C-83A1-F6EECF244321}">
                <p14:modId xmlns:p14="http://schemas.microsoft.com/office/powerpoint/2010/main" val="3748936095"/>
              </p:ext>
            </p:extLst>
          </p:nvPr>
        </p:nvGraphicFramePr>
        <p:xfrm>
          <a:off x="457200" y="1676401"/>
          <a:ext cx="76200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860647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33400"/>
            <a:ext cx="7162800" cy="1066800"/>
          </a:xfrm>
        </p:spPr>
        <p:txBody>
          <a:bodyPr/>
          <a:lstStyle/>
          <a:p>
            <a:r>
              <a:rPr lang="en-US" sz="3200" b="1" dirty="0"/>
              <a:t>Final Written </a:t>
            </a:r>
            <a:r>
              <a:rPr lang="en-US" sz="3200" b="1" dirty="0" smtClean="0"/>
              <a:t>Decisions:</a:t>
            </a:r>
            <a:r>
              <a:rPr lang="en-US" sz="3200" b="1" dirty="0"/>
              <a:t/>
            </a:r>
            <a:br>
              <a:rPr lang="en-US" sz="3200" b="1" dirty="0"/>
            </a:br>
            <a:r>
              <a:rPr lang="en-US" sz="3200" b="1" dirty="0"/>
              <a:t>Basis for </a:t>
            </a:r>
            <a:r>
              <a:rPr lang="en-US" sz="3200" b="1" dirty="0" smtClean="0"/>
              <a:t>Unpatentability </a:t>
            </a:r>
            <a:r>
              <a:rPr lang="en-US" sz="2000" b="1" dirty="0" smtClean="0"/>
              <a:t>(As </a:t>
            </a:r>
            <a:r>
              <a:rPr lang="en-US" sz="2000" b="1" dirty="0"/>
              <a:t>of </a:t>
            </a:r>
            <a:r>
              <a:rPr lang="en-US" sz="2000" b="1" dirty="0" smtClean="0"/>
              <a:t>4/2/2014)</a:t>
            </a:r>
            <a:r>
              <a:rPr lang="en-US" dirty="0"/>
              <a:t/>
            </a:r>
            <a:br>
              <a:rPr lang="en-US" dirty="0"/>
            </a:br>
            <a:endParaRPr lang="en-US" dirty="0"/>
          </a:p>
        </p:txBody>
      </p:sp>
      <p:sp>
        <p:nvSpPr>
          <p:cNvPr id="3" name="TextBox 2"/>
          <p:cNvSpPr txBox="1"/>
          <p:nvPr/>
        </p:nvSpPr>
        <p:spPr>
          <a:xfrm>
            <a:off x="1219200" y="5215091"/>
            <a:ext cx="2590799" cy="369332"/>
          </a:xfrm>
          <a:prstGeom prst="rect">
            <a:avLst/>
          </a:prstGeom>
          <a:noFill/>
        </p:spPr>
        <p:txBody>
          <a:bodyPr wrap="square" rtlCol="0">
            <a:spAutoFit/>
          </a:bodyPr>
          <a:lstStyle/>
          <a:p>
            <a:pPr algn="ctr"/>
            <a:r>
              <a:rPr lang="en-US" dirty="0" smtClean="0"/>
              <a:t>CBM (10 decisions)</a:t>
            </a:r>
            <a:endParaRPr lang="en-US" dirty="0"/>
          </a:p>
        </p:txBody>
      </p:sp>
      <p:sp>
        <p:nvSpPr>
          <p:cNvPr id="4" name="TextBox 3"/>
          <p:cNvSpPr txBox="1"/>
          <p:nvPr/>
        </p:nvSpPr>
        <p:spPr>
          <a:xfrm>
            <a:off x="5410200" y="5207253"/>
            <a:ext cx="2666999" cy="369332"/>
          </a:xfrm>
          <a:prstGeom prst="rect">
            <a:avLst/>
          </a:prstGeom>
          <a:noFill/>
        </p:spPr>
        <p:txBody>
          <a:bodyPr wrap="square" rtlCol="0">
            <a:spAutoFit/>
          </a:bodyPr>
          <a:lstStyle/>
          <a:p>
            <a:pPr algn="ctr"/>
            <a:r>
              <a:rPr lang="en-US" dirty="0" smtClean="0"/>
              <a:t>IPR (29 decisions)</a:t>
            </a:r>
            <a:endParaRPr lang="en-US" dirty="0"/>
          </a:p>
        </p:txBody>
      </p:sp>
      <p:sp>
        <p:nvSpPr>
          <p:cNvPr id="5"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t>49</a:t>
            </a:fld>
            <a:endParaRPr lang="en-US" dirty="0"/>
          </a:p>
        </p:txBody>
      </p:sp>
      <p:sp>
        <p:nvSpPr>
          <p:cNvPr id="6" name="TextBox 5"/>
          <p:cNvSpPr txBox="1"/>
          <p:nvPr/>
        </p:nvSpPr>
        <p:spPr>
          <a:xfrm>
            <a:off x="685800" y="5791200"/>
            <a:ext cx="6400800" cy="523220"/>
          </a:xfrm>
          <a:prstGeom prst="rect">
            <a:avLst/>
          </a:prstGeom>
          <a:noFill/>
        </p:spPr>
        <p:txBody>
          <a:bodyPr wrap="square" rtlCol="0">
            <a:spAutoFit/>
          </a:bodyPr>
          <a:lstStyle/>
          <a:p>
            <a:r>
              <a:rPr lang="en-US" sz="1600" baseline="30000" dirty="0" smtClean="0"/>
              <a:t>* </a:t>
            </a:r>
            <a:r>
              <a:rPr lang="en-US" sz="1600" dirty="0" smtClean="0"/>
              <a:t>Multiple bases can be reported for a single Final Written Decision</a:t>
            </a:r>
          </a:p>
          <a:p>
            <a:endParaRPr lang="en-US" sz="1200" dirty="0"/>
          </a:p>
        </p:txBody>
      </p:sp>
      <p:graphicFrame>
        <p:nvGraphicFramePr>
          <p:cNvPr id="7" name="Chart 6" descr="&quot;&quot;"/>
          <p:cNvGraphicFramePr/>
          <p:nvPr>
            <p:extLst>
              <p:ext uri="{D42A27DB-BD31-4B8C-83A1-F6EECF244321}">
                <p14:modId xmlns:p14="http://schemas.microsoft.com/office/powerpoint/2010/main" val="757474953"/>
              </p:ext>
            </p:extLst>
          </p:nvPr>
        </p:nvGraphicFramePr>
        <p:xfrm>
          <a:off x="490779" y="1879853"/>
          <a:ext cx="3810000" cy="332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descr="&quot;&quot;"/>
          <p:cNvGraphicFramePr/>
          <p:nvPr>
            <p:extLst>
              <p:ext uri="{D42A27DB-BD31-4B8C-83A1-F6EECF244321}">
                <p14:modId xmlns:p14="http://schemas.microsoft.com/office/powerpoint/2010/main" val="3194848306"/>
              </p:ext>
            </p:extLst>
          </p:nvPr>
        </p:nvGraphicFramePr>
        <p:xfrm>
          <a:off x="4724400" y="1878561"/>
          <a:ext cx="3810000" cy="332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93139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latin typeface="+mj-lt"/>
              </a:rPr>
              <a:t/>
            </a:r>
            <a:br>
              <a:rPr lang="en-US" b="1" dirty="0" smtClean="0">
                <a:latin typeface="+mj-lt"/>
              </a:rPr>
            </a:br>
            <a:r>
              <a:rPr lang="en-US" b="1" dirty="0" smtClean="0">
                <a:latin typeface="+mj-lt"/>
              </a:rPr>
              <a:t>PTAB Presentation</a:t>
            </a:r>
            <a:endParaRPr lang="en-US" b="1" dirty="0">
              <a:latin typeface="+mj-lt"/>
            </a:endParaRPr>
          </a:p>
        </p:txBody>
      </p:sp>
      <p:sp>
        <p:nvSpPr>
          <p:cNvPr id="2" name="Slide Number Placeholder 1"/>
          <p:cNvSpPr>
            <a:spLocks noGrp="1"/>
          </p:cNvSpPr>
          <p:nvPr>
            <p:ph type="sldNum" sz="quarter" idx="4"/>
          </p:nvPr>
        </p:nvSpPr>
        <p:spPr/>
        <p:txBody>
          <a:bodyPr/>
          <a:lstStyle/>
          <a:p>
            <a:fld id="{D19005DA-CEE5-436F-90EC-A6CF95D96852}" type="slidenum">
              <a:rPr lang="en-US" smtClean="0">
                <a:solidFill>
                  <a:srgbClr val="273C56"/>
                </a:solidFill>
              </a:rPr>
              <a:pPr/>
              <a:t>5</a:t>
            </a:fld>
            <a:endParaRPr lang="en-US" dirty="0">
              <a:solidFill>
                <a:srgbClr val="273C56"/>
              </a:solidFill>
            </a:endParaRPr>
          </a:p>
        </p:txBody>
      </p:sp>
    </p:spTree>
    <p:extLst>
      <p:ext uri="{BB962C8B-B14F-4D97-AF65-F5344CB8AC3E}">
        <p14:creationId xmlns:p14="http://schemas.microsoft.com/office/powerpoint/2010/main" val="16470840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Interesting Recent Final Decisions </a:t>
            </a:r>
            <a:r>
              <a:rPr lang="en-US" sz="1800" b="1" dirty="0" smtClean="0"/>
              <a:t>(Issued 4/11/14)</a:t>
            </a:r>
            <a:endParaRPr lang="en-US" sz="1800" b="1" dirty="0"/>
          </a:p>
        </p:txBody>
      </p:sp>
      <p:sp>
        <p:nvSpPr>
          <p:cNvPr id="3" name="Content Placeholder 2"/>
          <p:cNvSpPr>
            <a:spLocks noGrp="1"/>
          </p:cNvSpPr>
          <p:nvPr>
            <p:ph idx="1"/>
          </p:nvPr>
        </p:nvSpPr>
        <p:spPr/>
        <p:txBody>
          <a:bodyPr/>
          <a:lstStyle/>
          <a:p>
            <a:r>
              <a:rPr lang="en-US" i="1" dirty="0" smtClean="0"/>
              <a:t>ABB Inc. v. </a:t>
            </a:r>
            <a:r>
              <a:rPr lang="en-US" i="1" dirty="0" smtClean="0"/>
              <a:t>Roy-G-</a:t>
            </a:r>
            <a:r>
              <a:rPr lang="en-US" i="1" dirty="0" err="1" smtClean="0"/>
              <a:t>Biv</a:t>
            </a:r>
            <a:r>
              <a:rPr lang="en-US" i="1" dirty="0" smtClean="0"/>
              <a:t> </a:t>
            </a:r>
            <a:r>
              <a:rPr lang="en-US" i="1" dirty="0" smtClean="0"/>
              <a:t>Corp.</a:t>
            </a:r>
            <a:r>
              <a:rPr lang="en-US" dirty="0" smtClean="0"/>
              <a:t>, IPR 2013-00062 &amp; IPR 2013-00282, Paper 84 (petitioner did not meet burden to prove any of the challenged claims </a:t>
            </a:r>
            <a:r>
              <a:rPr lang="en-US" dirty="0" err="1" smtClean="0"/>
              <a:t>unpatentable</a:t>
            </a:r>
            <a:r>
              <a:rPr lang="en-US" dirty="0" smtClean="0"/>
              <a:t>)</a:t>
            </a:r>
          </a:p>
          <a:p>
            <a:endParaRPr lang="en-US" dirty="0"/>
          </a:p>
          <a:p>
            <a:r>
              <a:rPr lang="en-US" i="1" dirty="0"/>
              <a:t>ABB Inc. v. </a:t>
            </a:r>
            <a:r>
              <a:rPr lang="en-US" i="1" dirty="0" smtClean="0"/>
              <a:t>Roy-G-</a:t>
            </a:r>
            <a:r>
              <a:rPr lang="en-US" i="1" dirty="0" err="1" smtClean="0"/>
              <a:t>Biv</a:t>
            </a:r>
            <a:r>
              <a:rPr lang="en-US" i="1" dirty="0" smtClean="0"/>
              <a:t> </a:t>
            </a:r>
            <a:r>
              <a:rPr lang="en-US" i="1" dirty="0"/>
              <a:t>Corp.</a:t>
            </a:r>
            <a:r>
              <a:rPr lang="en-US" dirty="0"/>
              <a:t>, IPR </a:t>
            </a:r>
            <a:r>
              <a:rPr lang="en-US" dirty="0" smtClean="0"/>
              <a:t>2013-00074 </a:t>
            </a:r>
            <a:r>
              <a:rPr lang="en-US" dirty="0"/>
              <a:t>&amp; IPR </a:t>
            </a:r>
            <a:r>
              <a:rPr lang="en-US" dirty="0" smtClean="0"/>
              <a:t>2013-00286, </a:t>
            </a:r>
            <a:r>
              <a:rPr lang="en-US" dirty="0"/>
              <a:t>Paper </a:t>
            </a:r>
            <a:r>
              <a:rPr lang="en-US" dirty="0" smtClean="0"/>
              <a:t>80 </a:t>
            </a:r>
            <a:r>
              <a:rPr lang="en-US" dirty="0"/>
              <a:t>(petitioner did not meet burden to prove any of the challenged claims </a:t>
            </a:r>
            <a:r>
              <a:rPr lang="en-US" dirty="0" err="1"/>
              <a:t>unpatentable</a:t>
            </a:r>
            <a:r>
              <a:rPr lang="en-US" dirty="0"/>
              <a:t>)</a:t>
            </a:r>
          </a:p>
          <a:p>
            <a:endParaRPr lang="en-US" dirty="0"/>
          </a:p>
        </p:txBody>
      </p:sp>
      <p:sp>
        <p:nvSpPr>
          <p:cNvPr id="4" name="Slide Number Placeholder 3"/>
          <p:cNvSpPr>
            <a:spLocks noGrp="1"/>
          </p:cNvSpPr>
          <p:nvPr>
            <p:ph type="sldNum" sz="quarter" idx="12"/>
          </p:nvPr>
        </p:nvSpPr>
        <p:spPr/>
        <p:txBody>
          <a:bodyPr/>
          <a:lstStyle/>
          <a:p>
            <a:fld id="{D19005DA-CEE5-436F-90EC-A6CF95D96852}" type="slidenum">
              <a:rPr lang="en-US" smtClean="0">
                <a:solidFill>
                  <a:srgbClr val="273C56"/>
                </a:solidFill>
              </a:rPr>
              <a:pPr/>
              <a:t>50</a:t>
            </a:fld>
            <a:endParaRPr lang="en-US" dirty="0">
              <a:solidFill>
                <a:srgbClr val="273C56"/>
              </a:solidFill>
            </a:endParaRPr>
          </a:p>
        </p:txBody>
      </p:sp>
    </p:spTree>
    <p:extLst>
      <p:ext uri="{BB962C8B-B14F-4D97-AF65-F5344CB8AC3E}">
        <p14:creationId xmlns:p14="http://schemas.microsoft.com/office/powerpoint/2010/main" val="217496204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lvl="0">
              <a:spcBef>
                <a:spcPct val="20000"/>
              </a:spcBef>
            </a:pPr>
            <a:r>
              <a:rPr lang="en-US" sz="4400" dirty="0" smtClean="0">
                <a:ln cmpd="thickThin">
                  <a:noFill/>
                  <a:bevel/>
                </a:ln>
                <a:solidFill>
                  <a:schemeClr val="accent1"/>
                </a:solidFill>
              </a:rPr>
              <a:t>Administrative Patent Judges</a:t>
            </a:r>
            <a:endParaRPr lang="en-US" sz="4400" dirty="0">
              <a:ln cmpd="thickThin">
                <a:noFill/>
                <a:bevel/>
              </a:ln>
              <a:solidFill>
                <a:schemeClr val="accent1"/>
              </a:solidFill>
            </a:endParaRPr>
          </a:p>
        </p:txBody>
      </p:sp>
      <p:sp>
        <p:nvSpPr>
          <p:cNvPr id="3"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51</a:t>
            </a:fld>
            <a:endParaRPr lang="en-US" dirty="0">
              <a:solidFill>
                <a:srgbClr val="273C56"/>
              </a:solidFill>
            </a:endParaRPr>
          </a:p>
        </p:txBody>
      </p:sp>
    </p:spTree>
    <p:extLst>
      <p:ext uri="{BB962C8B-B14F-4D97-AF65-F5344CB8AC3E}">
        <p14:creationId xmlns:p14="http://schemas.microsoft.com/office/powerpoint/2010/main" val="1950577529"/>
      </p:ext>
    </p:extLst>
  </p:cSld>
  <p:clrMapOvr>
    <a:masterClrMapping/>
  </p:clrMapOvr>
  <mc:AlternateContent xmlns:mc="http://schemas.openxmlformats.org/markup-compatibility/2006" xmlns:p14="http://schemas.microsoft.com/office/powerpoint/2010/main">
    <mc:Choice Requires="p14">
      <p:transition p14:dur="50">
        <p:fade thruBlk="1"/>
      </p:transition>
    </mc:Choice>
    <mc:Fallback xmlns="">
      <p:transition>
        <p:fade thruBlk="1"/>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086600" cy="1066800"/>
          </a:xfrm>
        </p:spPr>
        <p:txBody>
          <a:bodyPr/>
          <a:lstStyle/>
          <a:p>
            <a:r>
              <a:rPr lang="en-US" sz="4000" b="1" dirty="0" smtClean="0"/>
              <a:t>Allocation of Judges</a:t>
            </a:r>
            <a:endParaRPr lang="en-US" sz="4000" b="1" dirty="0"/>
          </a:p>
        </p:txBody>
      </p:sp>
      <p:sp>
        <p:nvSpPr>
          <p:cNvPr id="3" name="TextBox 2"/>
          <p:cNvSpPr txBox="1"/>
          <p:nvPr/>
        </p:nvSpPr>
        <p:spPr>
          <a:xfrm>
            <a:off x="762000" y="6165501"/>
            <a:ext cx="4876800" cy="338554"/>
          </a:xfrm>
          <a:prstGeom prst="rect">
            <a:avLst/>
          </a:prstGeom>
          <a:noFill/>
        </p:spPr>
        <p:txBody>
          <a:bodyPr wrap="square" rtlCol="0">
            <a:spAutoFit/>
          </a:bodyPr>
          <a:lstStyle/>
          <a:p>
            <a:r>
              <a:rPr lang="en-US" sz="1600" dirty="0" smtClean="0">
                <a:solidFill>
                  <a:srgbClr val="000000"/>
                </a:solidFill>
              </a:rPr>
              <a:t>* As of April 15, 2014 (183 judges)</a:t>
            </a:r>
            <a:endParaRPr lang="en-US" sz="1600" dirty="0">
              <a:solidFill>
                <a:srgbClr val="000000"/>
              </a:solidFill>
            </a:endParaRPr>
          </a:p>
        </p:txBody>
      </p:sp>
      <p:graphicFrame>
        <p:nvGraphicFramePr>
          <p:cNvPr id="9" name="Chart 8" descr="&quot;&quot;"/>
          <p:cNvGraphicFramePr>
            <a:graphicFrameLocks/>
          </p:cNvGraphicFramePr>
          <p:nvPr>
            <p:extLst>
              <p:ext uri="{D42A27DB-BD31-4B8C-83A1-F6EECF244321}">
                <p14:modId xmlns:p14="http://schemas.microsoft.com/office/powerpoint/2010/main" val="3753382203"/>
              </p:ext>
            </p:extLst>
          </p:nvPr>
        </p:nvGraphicFramePr>
        <p:xfrm>
          <a:off x="838200" y="1447800"/>
          <a:ext cx="71628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52</a:t>
            </a:fld>
            <a:endParaRPr lang="en-US" dirty="0">
              <a:solidFill>
                <a:srgbClr val="273C56"/>
              </a:solidFill>
            </a:endParaRPr>
          </a:p>
        </p:txBody>
      </p:sp>
    </p:spTree>
    <p:extLst>
      <p:ext uri="{BB962C8B-B14F-4D97-AF65-F5344CB8AC3E}">
        <p14:creationId xmlns:p14="http://schemas.microsoft.com/office/powerpoint/2010/main" val="423112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Board Hiring</a:t>
            </a:r>
            <a:endParaRPr lang="en-US" sz="4000" b="1" dirty="0"/>
          </a:p>
        </p:txBody>
      </p:sp>
      <p:sp>
        <p:nvSpPr>
          <p:cNvPr id="3" name="Content Placeholder 2"/>
          <p:cNvSpPr>
            <a:spLocks noGrp="1"/>
          </p:cNvSpPr>
          <p:nvPr>
            <p:ph idx="1"/>
          </p:nvPr>
        </p:nvSpPr>
        <p:spPr>
          <a:xfrm>
            <a:off x="685800" y="1905000"/>
            <a:ext cx="7772400" cy="4495800"/>
          </a:xfrm>
          <a:noFill/>
        </p:spPr>
        <p:txBody>
          <a:bodyPr>
            <a:noAutofit/>
          </a:bodyPr>
          <a:lstStyle/>
          <a:p>
            <a:r>
              <a:rPr lang="en-US" dirty="0" smtClean="0"/>
              <a:t>Goal is to add 52 judges by October</a:t>
            </a:r>
          </a:p>
          <a:p>
            <a:endParaRPr lang="en-US" dirty="0"/>
          </a:p>
          <a:p>
            <a:pPr>
              <a:lnSpc>
                <a:spcPct val="110000"/>
              </a:lnSpc>
            </a:pPr>
            <a:r>
              <a:rPr lang="en-US" dirty="0"/>
              <a:t>Opportunities </a:t>
            </a:r>
            <a:r>
              <a:rPr lang="en-US" dirty="0" smtClean="0"/>
              <a:t>exist at Alexandria and at the Detroit/Denver/Dallas/Silicon </a:t>
            </a:r>
            <a:r>
              <a:rPr lang="en-US" dirty="0"/>
              <a:t>Valley Satellite </a:t>
            </a:r>
            <a:r>
              <a:rPr lang="en-US" dirty="0" smtClean="0"/>
              <a:t>Offices </a:t>
            </a:r>
          </a:p>
          <a:p>
            <a:pPr>
              <a:lnSpc>
                <a:spcPct val="110000"/>
              </a:lnSpc>
            </a:pPr>
            <a:endParaRPr lang="en-US" dirty="0"/>
          </a:p>
          <a:p>
            <a:pPr>
              <a:lnSpc>
                <a:spcPct val="110000"/>
              </a:lnSpc>
            </a:pPr>
            <a:r>
              <a:rPr lang="en-US" dirty="0" smtClean="0"/>
              <a:t>Current job posting on USAJOBS</a:t>
            </a:r>
            <a:endParaRPr lang="en-US" dirty="0"/>
          </a:p>
          <a:p>
            <a:pPr lvl="1">
              <a:lnSpc>
                <a:spcPct val="110000"/>
              </a:lnSpc>
            </a:pPr>
            <a:r>
              <a:rPr lang="en-US" dirty="0"/>
              <a:t>https://www.usajobs.gov/GetJob/ViewDetails/367273800</a:t>
            </a:r>
          </a:p>
        </p:txBody>
      </p:sp>
      <p:sp>
        <p:nvSpPr>
          <p:cNvPr id="8"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53</a:t>
            </a:fld>
            <a:endParaRPr lang="en-US" dirty="0">
              <a:solidFill>
                <a:srgbClr val="273C56"/>
              </a:solidFill>
            </a:endParaRPr>
          </a:p>
        </p:txBody>
      </p:sp>
    </p:spTree>
    <p:extLst>
      <p:ext uri="{BB962C8B-B14F-4D97-AF65-F5344CB8AC3E}">
        <p14:creationId xmlns:p14="http://schemas.microsoft.com/office/powerpoint/2010/main" val="346475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lvl="0">
              <a:spcBef>
                <a:spcPct val="20000"/>
              </a:spcBef>
            </a:pPr>
            <a:r>
              <a:rPr lang="en-US" sz="4400" dirty="0" smtClean="0">
                <a:ln cmpd="thickThin">
                  <a:noFill/>
                  <a:bevel/>
                </a:ln>
                <a:solidFill>
                  <a:schemeClr val="accent1"/>
                </a:solidFill>
              </a:rPr>
              <a:t>PTAB Website Tour</a:t>
            </a:r>
            <a:endParaRPr lang="en-US" sz="4400" dirty="0">
              <a:ln cmpd="thickThin">
                <a:noFill/>
                <a:bevel/>
              </a:ln>
              <a:solidFill>
                <a:schemeClr val="accent1"/>
              </a:solidFill>
            </a:endParaRPr>
          </a:p>
        </p:txBody>
      </p:sp>
      <p:sp>
        <p:nvSpPr>
          <p:cNvPr id="3"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54</a:t>
            </a:fld>
            <a:endParaRPr lang="en-US" dirty="0">
              <a:solidFill>
                <a:srgbClr val="273C56"/>
              </a:solidFill>
            </a:endParaRPr>
          </a:p>
        </p:txBody>
      </p:sp>
    </p:spTree>
    <p:extLst>
      <p:ext uri="{BB962C8B-B14F-4D97-AF65-F5344CB8AC3E}">
        <p14:creationId xmlns:p14="http://schemas.microsoft.com/office/powerpoint/2010/main" val="3064225071"/>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p:transition>
        <p:fade thruBlk="1"/>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PTAB Website: From USPTO Home Page</a:t>
            </a:r>
            <a:endParaRPr lang="en-US" sz="4000" b="1" dirty="0"/>
          </a:p>
        </p:txBody>
      </p:sp>
      <p:sp>
        <p:nvSpPr>
          <p:cNvPr id="6" name="Slide Number Placeholder 11"/>
          <p:cNvSpPr>
            <a:spLocks noGrp="1"/>
          </p:cNvSpPr>
          <p:nvPr>
            <p:ph type="sldNum" sz="quarter" idx="12"/>
          </p:nvPr>
        </p:nvSpPr>
        <p:spPr/>
        <p:txBody>
          <a:bodyPr/>
          <a:lstStyle/>
          <a:p>
            <a:fld id="{54F97795-DA32-482C-8D1F-D06FA43F384C}" type="slidenum">
              <a:rPr lang="en-US" smtClean="0">
                <a:solidFill>
                  <a:srgbClr val="273C56"/>
                </a:solidFill>
              </a:rPr>
              <a:pPr/>
              <a:t>55</a:t>
            </a:fld>
            <a:endParaRPr lang="en-US" dirty="0">
              <a:solidFill>
                <a:srgbClr val="273C56"/>
              </a:solidFill>
            </a:endParaRPr>
          </a:p>
        </p:txBody>
      </p:sp>
      <p:pic>
        <p:nvPicPr>
          <p:cNvPr id="3074" name="Picture 2" descr="&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1447799"/>
            <a:ext cx="3355829" cy="535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descr="&quot;&quot;"/>
          <p:cNvSpPr/>
          <p:nvPr/>
        </p:nvSpPr>
        <p:spPr bwMode="auto">
          <a:xfrm>
            <a:off x="952500" y="5791200"/>
            <a:ext cx="1447800" cy="457200"/>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0000"/>
              </a:solidFill>
              <a:effectLst/>
              <a:latin typeface="Arial" charset="0"/>
            </a:endParaRPr>
          </a:p>
        </p:txBody>
      </p:sp>
    </p:spTree>
    <p:extLst>
      <p:ext uri="{BB962C8B-B14F-4D97-AF65-F5344CB8AC3E}">
        <p14:creationId xmlns:p14="http://schemas.microsoft.com/office/powerpoint/2010/main" val="134911250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PTAB Website: Landing Page (top half)</a:t>
            </a:r>
            <a:endParaRPr lang="en-US" sz="4000" b="1" dirty="0"/>
          </a:p>
        </p:txBody>
      </p:sp>
      <p:sp>
        <p:nvSpPr>
          <p:cNvPr id="5" name="Slide Number Placeholder 11"/>
          <p:cNvSpPr>
            <a:spLocks noGrp="1"/>
          </p:cNvSpPr>
          <p:nvPr>
            <p:ph type="sldNum" sz="quarter" idx="12"/>
          </p:nvPr>
        </p:nvSpPr>
        <p:spPr/>
        <p:txBody>
          <a:bodyPr/>
          <a:lstStyle/>
          <a:p>
            <a:fld id="{54F97795-DA32-482C-8D1F-D06FA43F384C}" type="slidenum">
              <a:rPr lang="en-US" smtClean="0">
                <a:solidFill>
                  <a:srgbClr val="273C56"/>
                </a:solidFill>
              </a:rPr>
              <a:pPr/>
              <a:t>56</a:t>
            </a:fld>
            <a:endParaRPr lang="en-US" dirty="0">
              <a:solidFill>
                <a:srgbClr val="273C56"/>
              </a:solidFill>
            </a:endParaRPr>
          </a:p>
        </p:txBody>
      </p:sp>
      <p:pic>
        <p:nvPicPr>
          <p:cNvPr id="1028" name="Picture 4" descr="&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1600200"/>
            <a:ext cx="5300153" cy="501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86225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PTAB Website: Landing Page (bottom half)</a:t>
            </a:r>
            <a:endParaRPr lang="en-US" sz="4000" b="1" dirty="0"/>
          </a:p>
        </p:txBody>
      </p:sp>
      <p:sp>
        <p:nvSpPr>
          <p:cNvPr id="5" name="Slide Number Placeholder 11"/>
          <p:cNvSpPr>
            <a:spLocks noGrp="1"/>
          </p:cNvSpPr>
          <p:nvPr>
            <p:ph type="sldNum" sz="quarter" idx="12"/>
          </p:nvPr>
        </p:nvSpPr>
        <p:spPr/>
        <p:txBody>
          <a:bodyPr/>
          <a:lstStyle/>
          <a:p>
            <a:fld id="{54F97795-DA32-482C-8D1F-D06FA43F384C}" type="slidenum">
              <a:rPr lang="en-US" smtClean="0">
                <a:solidFill>
                  <a:srgbClr val="273C56"/>
                </a:solidFill>
              </a:rPr>
              <a:pPr/>
              <a:t>57</a:t>
            </a:fld>
            <a:endParaRPr lang="en-US" dirty="0">
              <a:solidFill>
                <a:srgbClr val="273C56"/>
              </a:solidFill>
            </a:endParaRPr>
          </a:p>
        </p:txBody>
      </p:sp>
      <p:pic>
        <p:nvPicPr>
          <p:cNvPr id="2050" name="Picture 2" descr="&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470650" cy="4699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11250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PTAB Website: Blogs</a:t>
            </a:r>
            <a:endParaRPr lang="en-US" sz="4000" b="1" dirty="0"/>
          </a:p>
        </p:txBody>
      </p:sp>
      <p:sp>
        <p:nvSpPr>
          <p:cNvPr id="5" name="Slide Number Placeholder 11"/>
          <p:cNvSpPr>
            <a:spLocks noGrp="1"/>
          </p:cNvSpPr>
          <p:nvPr>
            <p:ph type="sldNum" sz="quarter" idx="12"/>
          </p:nvPr>
        </p:nvSpPr>
        <p:spPr/>
        <p:txBody>
          <a:bodyPr/>
          <a:lstStyle/>
          <a:p>
            <a:fld id="{54F97795-DA32-482C-8D1F-D06FA43F384C}" type="slidenum">
              <a:rPr lang="en-US" smtClean="0">
                <a:solidFill>
                  <a:srgbClr val="273C56"/>
                </a:solidFill>
              </a:rPr>
              <a:pPr/>
              <a:t>58</a:t>
            </a:fld>
            <a:endParaRPr lang="en-US" dirty="0">
              <a:solidFill>
                <a:srgbClr val="273C56"/>
              </a:solidFill>
            </a:endParaRPr>
          </a:p>
        </p:txBody>
      </p:sp>
      <p:pic>
        <p:nvPicPr>
          <p:cNvPr id="6147" name="Picture 3" descr="&quot;&quo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804862" y="1828800"/>
            <a:ext cx="651033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descr="&quot;&quot;"/>
          <p:cNvSpPr/>
          <p:nvPr/>
        </p:nvSpPr>
        <p:spPr bwMode="auto">
          <a:xfrm rot="10800000">
            <a:off x="7315200" y="2209800"/>
            <a:ext cx="1066800" cy="457200"/>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0000"/>
              </a:solidFill>
              <a:effectLst/>
              <a:latin typeface="Arial" charset="0"/>
            </a:endParaRPr>
          </a:p>
        </p:txBody>
      </p:sp>
    </p:spTree>
    <p:extLst>
      <p:ext uri="{BB962C8B-B14F-4D97-AF65-F5344CB8AC3E}">
        <p14:creationId xmlns:p14="http://schemas.microsoft.com/office/powerpoint/2010/main" val="299768083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PTAB Website: Trials Page</a:t>
            </a:r>
            <a:endParaRPr lang="en-US" sz="4000" b="1" dirty="0"/>
          </a:p>
        </p:txBody>
      </p:sp>
      <p:sp>
        <p:nvSpPr>
          <p:cNvPr id="6" name="Slide Number Placeholder 11"/>
          <p:cNvSpPr>
            <a:spLocks noGrp="1"/>
          </p:cNvSpPr>
          <p:nvPr>
            <p:ph type="sldNum" sz="quarter" idx="12"/>
          </p:nvPr>
        </p:nvSpPr>
        <p:spPr/>
        <p:txBody>
          <a:bodyPr/>
          <a:lstStyle/>
          <a:p>
            <a:fld id="{54F97795-DA32-482C-8D1F-D06FA43F384C}" type="slidenum">
              <a:rPr lang="en-US" smtClean="0">
                <a:solidFill>
                  <a:srgbClr val="273C56"/>
                </a:solidFill>
              </a:rPr>
              <a:pPr/>
              <a:t>59</a:t>
            </a:fld>
            <a:endParaRPr lang="en-US" dirty="0">
              <a:solidFill>
                <a:srgbClr val="273C56"/>
              </a:solidFill>
            </a:endParaRPr>
          </a:p>
        </p:txBody>
      </p:sp>
      <p:pic>
        <p:nvPicPr>
          <p:cNvPr id="4098" name="Picture 2" descr="&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243762" cy="465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descr="&quot;&quot;"/>
          <p:cNvSpPr/>
          <p:nvPr/>
        </p:nvSpPr>
        <p:spPr bwMode="auto">
          <a:xfrm rot="10800000">
            <a:off x="5105400" y="5682343"/>
            <a:ext cx="685800" cy="304800"/>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0000"/>
              </a:solidFill>
              <a:effectLst/>
              <a:latin typeface="Arial" charset="0"/>
            </a:endParaRPr>
          </a:p>
        </p:txBody>
      </p:sp>
    </p:spTree>
    <p:extLst>
      <p:ext uri="{BB962C8B-B14F-4D97-AF65-F5344CB8AC3E}">
        <p14:creationId xmlns:p14="http://schemas.microsoft.com/office/powerpoint/2010/main" val="134911250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Overview</a:t>
            </a:r>
            <a:endParaRPr lang="en-US" sz="4000" b="1" dirty="0"/>
          </a:p>
        </p:txBody>
      </p:sp>
      <p:sp>
        <p:nvSpPr>
          <p:cNvPr id="3" name="Content Placeholder 2"/>
          <p:cNvSpPr>
            <a:spLocks noGrp="1"/>
          </p:cNvSpPr>
          <p:nvPr>
            <p:ph idx="1"/>
          </p:nvPr>
        </p:nvSpPr>
        <p:spPr/>
        <p:txBody>
          <a:bodyPr/>
          <a:lstStyle/>
          <a:p>
            <a:r>
              <a:rPr lang="en-US" dirty="0" smtClean="0"/>
              <a:t>AIA Trials</a:t>
            </a:r>
          </a:p>
          <a:p>
            <a:pPr lvl="1"/>
            <a:r>
              <a:rPr lang="en-US" dirty="0" smtClean="0"/>
              <a:t>Statistics</a:t>
            </a:r>
          </a:p>
          <a:p>
            <a:pPr lvl="1"/>
            <a:r>
              <a:rPr lang="en-US" dirty="0" smtClean="0"/>
              <a:t>Lessons Learned</a:t>
            </a:r>
          </a:p>
          <a:p>
            <a:pPr marL="457200" lvl="1" indent="0">
              <a:buNone/>
            </a:pPr>
            <a:endParaRPr lang="en-US" dirty="0" smtClean="0"/>
          </a:p>
          <a:p>
            <a:r>
              <a:rPr lang="en-US" dirty="0" smtClean="0"/>
              <a:t>Administrative Patent Judges</a:t>
            </a:r>
          </a:p>
          <a:p>
            <a:pPr marL="0" indent="0">
              <a:buNone/>
            </a:pPr>
            <a:endParaRPr lang="en-US" dirty="0" smtClean="0"/>
          </a:p>
          <a:p>
            <a:r>
              <a:rPr lang="en-US" dirty="0" smtClean="0"/>
              <a:t>PTAB Website Tour</a:t>
            </a:r>
            <a:endParaRPr lang="en-US" dirty="0"/>
          </a:p>
        </p:txBody>
      </p:sp>
      <p:sp>
        <p:nvSpPr>
          <p:cNvPr id="4" name="Slide Number Placeholder 3"/>
          <p:cNvSpPr>
            <a:spLocks noGrp="1"/>
          </p:cNvSpPr>
          <p:nvPr>
            <p:ph type="sldNum" sz="quarter" idx="12"/>
          </p:nvPr>
        </p:nvSpPr>
        <p:spPr/>
        <p:txBody>
          <a:bodyPr/>
          <a:lstStyle/>
          <a:p>
            <a:fld id="{D19005DA-CEE5-436F-90EC-A6CF95D96852}" type="slidenum">
              <a:rPr lang="en-US" smtClean="0">
                <a:solidFill>
                  <a:srgbClr val="273C56"/>
                </a:solidFill>
              </a:rPr>
              <a:pPr/>
              <a:t>6</a:t>
            </a:fld>
            <a:endParaRPr lang="en-US" dirty="0">
              <a:solidFill>
                <a:srgbClr val="273C56"/>
              </a:solidFill>
            </a:endParaRPr>
          </a:p>
        </p:txBody>
      </p:sp>
    </p:spTree>
    <p:extLst>
      <p:ext uri="{BB962C8B-B14F-4D97-AF65-F5344CB8AC3E}">
        <p14:creationId xmlns:p14="http://schemas.microsoft.com/office/powerpoint/2010/main" val="84785688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PTAB Website: Representative Decisions, Orders, and Notices</a:t>
            </a:r>
            <a:endParaRPr lang="en-US" sz="3200" b="1" dirty="0"/>
          </a:p>
        </p:txBody>
      </p:sp>
      <p:sp>
        <p:nvSpPr>
          <p:cNvPr id="5" name="Slide Number Placeholder 11"/>
          <p:cNvSpPr>
            <a:spLocks noGrp="1"/>
          </p:cNvSpPr>
          <p:nvPr>
            <p:ph type="sldNum" sz="quarter" idx="12"/>
          </p:nvPr>
        </p:nvSpPr>
        <p:spPr/>
        <p:txBody>
          <a:bodyPr/>
          <a:lstStyle/>
          <a:p>
            <a:fld id="{54F97795-DA32-482C-8D1F-D06FA43F384C}" type="slidenum">
              <a:rPr lang="en-US" smtClean="0">
                <a:solidFill>
                  <a:srgbClr val="273C56"/>
                </a:solidFill>
              </a:rPr>
              <a:pPr/>
              <a:t>60</a:t>
            </a:fld>
            <a:endParaRPr lang="en-US" dirty="0">
              <a:solidFill>
                <a:srgbClr val="273C56"/>
              </a:solidFill>
            </a:endParaRPr>
          </a:p>
        </p:txBody>
      </p:sp>
      <p:pic>
        <p:nvPicPr>
          <p:cNvPr id="5122" name="Picture 2" descr="&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525" y="1524000"/>
            <a:ext cx="390293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11250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PTAB Website: Resources Page</a:t>
            </a:r>
            <a:endParaRPr lang="en-US" sz="4000" b="1" dirty="0">
              <a:solidFill>
                <a:schemeClr val="accent4"/>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61</a:t>
            </a:fld>
            <a:endParaRPr lang="en-US" dirty="0"/>
          </a:p>
        </p:txBody>
      </p:sp>
      <p:pic>
        <p:nvPicPr>
          <p:cNvPr id="8194" name="Picture 2"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5883275" cy="462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28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PTAB Website: Help Page</a:t>
            </a:r>
            <a:endParaRPr lang="en-US" sz="4000" b="1" dirty="0">
              <a:solidFill>
                <a:schemeClr val="accent4"/>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62</a:t>
            </a:fld>
            <a:endParaRPr lang="en-US" dirty="0"/>
          </a:p>
        </p:txBody>
      </p:sp>
      <p:pic>
        <p:nvPicPr>
          <p:cNvPr id="9218" name="Picture 2"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5921375"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293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lvl="0">
              <a:spcBef>
                <a:spcPct val="20000"/>
              </a:spcBef>
            </a:pPr>
            <a:r>
              <a:rPr lang="en-US" sz="4400" dirty="0" smtClean="0">
                <a:ln cmpd="thickThin">
                  <a:noFill/>
                  <a:bevel/>
                </a:ln>
                <a:solidFill>
                  <a:schemeClr val="accent1"/>
                </a:solidFill>
              </a:rPr>
              <a:t>PTAB Subscription Center</a:t>
            </a:r>
            <a:endParaRPr lang="en-US" sz="4400" dirty="0">
              <a:ln cmpd="thickThin">
                <a:noFill/>
                <a:bevel/>
              </a:ln>
              <a:solidFill>
                <a:schemeClr val="accent1"/>
              </a:solidFill>
            </a:endParaRPr>
          </a:p>
        </p:txBody>
      </p:sp>
      <p:sp>
        <p:nvSpPr>
          <p:cNvPr id="3" name="Slide Number Placeholder 11"/>
          <p:cNvSpPr>
            <a:spLocks noGrp="1"/>
          </p:cNvSpPr>
          <p:nvPr>
            <p:ph type="sldNum" sz="quarter" idx="12"/>
          </p:nvPr>
        </p:nvSpPr>
        <p:spPr>
          <a:xfrm>
            <a:off x="6553200" y="6356350"/>
            <a:ext cx="2133600" cy="365125"/>
          </a:xfrm>
        </p:spPr>
        <p:txBody>
          <a:bodyPr/>
          <a:lstStyle/>
          <a:p>
            <a:fld id="{54F97795-DA32-482C-8D1F-D06FA43F384C}" type="slidenum">
              <a:rPr lang="en-US" smtClean="0">
                <a:solidFill>
                  <a:srgbClr val="273C56"/>
                </a:solidFill>
              </a:rPr>
              <a:pPr/>
              <a:t>63</a:t>
            </a:fld>
            <a:endParaRPr lang="en-US" dirty="0">
              <a:solidFill>
                <a:srgbClr val="273C56"/>
              </a:solidFill>
            </a:endParaRPr>
          </a:p>
        </p:txBody>
      </p:sp>
    </p:spTree>
    <p:extLst>
      <p:ext uri="{BB962C8B-B14F-4D97-AF65-F5344CB8AC3E}">
        <p14:creationId xmlns:p14="http://schemas.microsoft.com/office/powerpoint/2010/main" val="128666915"/>
      </p:ext>
    </p:extLst>
  </p:cSld>
  <p:clrMapOvr>
    <a:masterClrMapping/>
  </p:clrMapOvr>
  <mc:AlternateContent xmlns:mc="http://schemas.openxmlformats.org/markup-compatibility/2006" xmlns:p14="http://schemas.microsoft.com/office/powerpoint/2010/main">
    <mc:Choice Requires="p14">
      <p:transition p14:dur="100">
        <p:fade thruBlk="1"/>
      </p:transition>
    </mc:Choice>
    <mc:Fallback xmlns="">
      <p:transition>
        <p:fade thruBlk="1"/>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PTAB Subscription Center: Coming Soon</a:t>
            </a:r>
            <a:endParaRPr lang="en-US" sz="4000" b="1" dirty="0"/>
          </a:p>
        </p:txBody>
      </p:sp>
      <p:sp>
        <p:nvSpPr>
          <p:cNvPr id="3" name="Content Placeholder 2"/>
          <p:cNvSpPr>
            <a:spLocks noGrp="1"/>
          </p:cNvSpPr>
          <p:nvPr>
            <p:ph idx="1"/>
          </p:nvPr>
        </p:nvSpPr>
        <p:spPr/>
        <p:txBody>
          <a:bodyPr/>
          <a:lstStyle/>
          <a:p>
            <a:endParaRPr lang="en-US" dirty="0"/>
          </a:p>
        </p:txBody>
      </p:sp>
      <p:pic>
        <p:nvPicPr>
          <p:cNvPr id="1026" name="Picture 2" descr="&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36" y="1752600"/>
            <a:ext cx="8623300" cy="49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19005DA-CEE5-436F-90EC-A6CF95D96852}" type="slidenum">
              <a:rPr lang="en-US" smtClean="0">
                <a:solidFill>
                  <a:srgbClr val="273C56"/>
                </a:solidFill>
              </a:rPr>
              <a:pPr/>
              <a:t>64</a:t>
            </a:fld>
            <a:endParaRPr lang="en-US" dirty="0">
              <a:solidFill>
                <a:srgbClr val="273C56"/>
              </a:solidFill>
            </a:endParaRPr>
          </a:p>
        </p:txBody>
      </p:sp>
    </p:spTree>
    <p:extLst>
      <p:ext uri="{BB962C8B-B14F-4D97-AF65-F5344CB8AC3E}">
        <p14:creationId xmlns:p14="http://schemas.microsoft.com/office/powerpoint/2010/main" val="2782967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7772400" cy="3352800"/>
          </a:xfrm>
        </p:spPr>
        <p:txBody>
          <a:bodyPr/>
          <a:lstStyle/>
          <a:p>
            <a:pPr marL="0" lvl="0" indent="0" algn="ctr">
              <a:buNone/>
            </a:pPr>
            <a:endParaRPr lang="en-US" sz="5400" dirty="0" smtClean="0"/>
          </a:p>
          <a:p>
            <a:pPr marL="0" lvl="0" indent="0" algn="ctr">
              <a:buNone/>
            </a:pPr>
            <a:r>
              <a:rPr lang="en-US" sz="5400" b="1" dirty="0" smtClean="0">
                <a:solidFill>
                  <a:schemeClr val="accent1"/>
                </a:solidFill>
                <a:latin typeface="+mj-lt"/>
              </a:rPr>
              <a:t>Thank You</a:t>
            </a:r>
            <a:endParaRPr lang="en-US" sz="5400" b="1" dirty="0">
              <a:solidFill>
                <a:schemeClr val="accent1"/>
              </a:solidFill>
              <a:latin typeface="+mj-lt"/>
            </a:endParaRPr>
          </a:p>
        </p:txBody>
      </p:sp>
      <p:sp>
        <p:nvSpPr>
          <p:cNvPr id="6" name="Slide Number Placeholder 5"/>
          <p:cNvSpPr>
            <a:spLocks noGrp="1"/>
          </p:cNvSpPr>
          <p:nvPr>
            <p:ph type="sldNum" sz="quarter" idx="11"/>
          </p:nvPr>
        </p:nvSpPr>
        <p:spPr>
          <a:xfrm>
            <a:off x="6477000" y="6248400"/>
            <a:ext cx="2895600" cy="457200"/>
          </a:xfrm>
        </p:spPr>
        <p:txBody>
          <a:bodyPr/>
          <a:lstStyle/>
          <a:p>
            <a:pPr>
              <a:defRPr/>
            </a:pPr>
            <a:fld id="{0E631215-251D-4A40-9B89-3AA18C35486F}" type="slidenum">
              <a:rPr lang="en-US" smtClean="0"/>
              <a:pPr>
                <a:defRPr/>
              </a:pPr>
              <a:t>65</a:t>
            </a:fld>
            <a:endParaRPr lang="en-US" dirty="0"/>
          </a:p>
        </p:txBody>
      </p:sp>
    </p:spTree>
    <p:extLst>
      <p:ext uri="{BB962C8B-B14F-4D97-AF65-F5344CB8AC3E}">
        <p14:creationId xmlns:p14="http://schemas.microsoft.com/office/powerpoint/2010/main" val="47246258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latin typeface="+mj-lt"/>
              </a:rPr>
              <a:t/>
            </a:r>
            <a:br>
              <a:rPr lang="en-US" b="1" dirty="0" smtClean="0">
                <a:latin typeface="+mj-lt"/>
              </a:rPr>
            </a:br>
            <a:r>
              <a:rPr lang="en-US" b="1" dirty="0" smtClean="0">
                <a:latin typeface="+mj-lt"/>
              </a:rPr>
              <a:t>Mock Conference Call</a:t>
            </a:r>
            <a:endParaRPr lang="en-US" b="1" dirty="0">
              <a:latin typeface="+mj-lt"/>
            </a:endParaRPr>
          </a:p>
        </p:txBody>
      </p:sp>
      <p:sp>
        <p:nvSpPr>
          <p:cNvPr id="2" name="Slide Number Placeholder 1"/>
          <p:cNvSpPr>
            <a:spLocks noGrp="1"/>
          </p:cNvSpPr>
          <p:nvPr>
            <p:ph type="sldNum" sz="quarter" idx="4"/>
          </p:nvPr>
        </p:nvSpPr>
        <p:spPr/>
        <p:txBody>
          <a:bodyPr/>
          <a:lstStyle/>
          <a:p>
            <a:fld id="{D19005DA-CEE5-436F-90EC-A6CF95D96852}" type="slidenum">
              <a:rPr lang="en-US" smtClean="0">
                <a:solidFill>
                  <a:srgbClr val="273C56"/>
                </a:solidFill>
              </a:rPr>
              <a:pPr/>
              <a:t>66</a:t>
            </a:fld>
            <a:endParaRPr lang="en-US" dirty="0">
              <a:solidFill>
                <a:srgbClr val="273C56"/>
              </a:solidFill>
            </a:endParaRPr>
          </a:p>
        </p:txBody>
      </p:sp>
    </p:spTree>
    <p:extLst>
      <p:ext uri="{BB962C8B-B14F-4D97-AF65-F5344CB8AC3E}">
        <p14:creationId xmlns:p14="http://schemas.microsoft.com/office/powerpoint/2010/main" val="275643964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8229600" cy="990600"/>
          </a:xfrm>
        </p:spPr>
        <p:txBody>
          <a:bodyPr/>
          <a:lstStyle/>
          <a:p>
            <a:r>
              <a:rPr lang="en-US" sz="3600" b="1" dirty="0" smtClean="0"/>
              <a:t>Motion to Amend: Fact Pattern</a:t>
            </a:r>
            <a:endParaRPr lang="en-US" sz="3600" b="1" dirty="0"/>
          </a:p>
        </p:txBody>
      </p:sp>
      <p:sp>
        <p:nvSpPr>
          <p:cNvPr id="7" name="Slide Number Placeholder 3"/>
          <p:cNvSpPr>
            <a:spLocks noGrp="1"/>
          </p:cNvSpPr>
          <p:nvPr>
            <p:ph type="sldNum" sz="quarter" idx="12"/>
          </p:nvPr>
        </p:nvSpPr>
        <p:spPr>
          <a:xfrm>
            <a:off x="7086600" y="6324600"/>
            <a:ext cx="1905000" cy="457200"/>
          </a:xfrm>
        </p:spPr>
        <p:txBody>
          <a:bodyPr/>
          <a:lstStyle/>
          <a:p>
            <a:pPr algn="r"/>
            <a:fld id="{A322D79F-CF7F-4B2C-8D18-CCF7B0536F99}" type="slidenum">
              <a:rPr lang="en-US" sz="1200" b="0" smtClean="0">
                <a:solidFill>
                  <a:srgbClr val="273C56"/>
                </a:solidFill>
              </a:rPr>
              <a:pPr algn="r"/>
              <a:t>67</a:t>
            </a:fld>
            <a:endParaRPr lang="en-US" sz="1200" b="0" dirty="0">
              <a:solidFill>
                <a:srgbClr val="273C56"/>
              </a:solidFill>
            </a:endParaRPr>
          </a:p>
        </p:txBody>
      </p:sp>
      <p:sp>
        <p:nvSpPr>
          <p:cNvPr id="3" name="Content Placeholder 2"/>
          <p:cNvSpPr>
            <a:spLocks noGrp="1"/>
          </p:cNvSpPr>
          <p:nvPr>
            <p:ph idx="1"/>
          </p:nvPr>
        </p:nvSpPr>
        <p:spPr>
          <a:xfrm>
            <a:off x="381000" y="1676400"/>
            <a:ext cx="8610600" cy="4876800"/>
          </a:xfrm>
        </p:spPr>
        <p:txBody>
          <a:bodyPr/>
          <a:lstStyle/>
          <a:p>
            <a:pPr>
              <a:spcBef>
                <a:spcPts val="0"/>
              </a:spcBef>
            </a:pPr>
            <a:r>
              <a:rPr lang="en-US" sz="2600" dirty="0" smtClean="0"/>
              <a:t>IPR instituted against claims 1-5</a:t>
            </a:r>
          </a:p>
          <a:p>
            <a:pPr lvl="1">
              <a:spcBef>
                <a:spcPts val="0"/>
              </a:spcBef>
            </a:pPr>
            <a:r>
              <a:rPr lang="en-US" sz="2600" dirty="0" smtClean="0"/>
              <a:t>Claims 1, 4, and 5 are independent</a:t>
            </a:r>
          </a:p>
          <a:p>
            <a:pPr lvl="1">
              <a:spcBef>
                <a:spcPts val="0"/>
              </a:spcBef>
            </a:pPr>
            <a:r>
              <a:rPr lang="en-US" sz="2600" dirty="0" smtClean="0"/>
              <a:t>Claims 2 and 3 depend from claim 1</a:t>
            </a:r>
          </a:p>
          <a:p>
            <a:pPr lvl="1">
              <a:spcBef>
                <a:spcPts val="0"/>
              </a:spcBef>
            </a:pPr>
            <a:endParaRPr lang="en-US" sz="2600" dirty="0"/>
          </a:p>
          <a:p>
            <a:pPr>
              <a:spcBef>
                <a:spcPts val="0"/>
              </a:spcBef>
            </a:pPr>
            <a:r>
              <a:rPr lang="en-US" sz="2600" b="1" u="sng" dirty="0" smtClean="0"/>
              <a:t>Before</a:t>
            </a:r>
            <a:r>
              <a:rPr lang="en-US" sz="2600" dirty="0" smtClean="0"/>
              <a:t> telephone conference, Patent Owner contemplates filing  a motion to amend that will:</a:t>
            </a:r>
          </a:p>
          <a:p>
            <a:pPr lvl="1">
              <a:spcBef>
                <a:spcPts val="0"/>
              </a:spcBef>
            </a:pPr>
            <a:r>
              <a:rPr lang="en-US" sz="2600" dirty="0" smtClean="0"/>
              <a:t>Replace claim 1 with substitute claim 1;</a:t>
            </a:r>
          </a:p>
          <a:p>
            <a:pPr lvl="1">
              <a:spcBef>
                <a:spcPts val="0"/>
              </a:spcBef>
            </a:pPr>
            <a:r>
              <a:rPr lang="en-US" sz="2600" dirty="0" smtClean="0"/>
              <a:t>Replace claim 4 with substitute claims 6-10; and</a:t>
            </a:r>
          </a:p>
          <a:p>
            <a:pPr lvl="1">
              <a:spcBef>
                <a:spcPts val="0"/>
              </a:spcBef>
            </a:pPr>
            <a:r>
              <a:rPr lang="en-US" sz="2600" dirty="0" smtClean="0"/>
              <a:t>Cancel claim 5</a:t>
            </a:r>
          </a:p>
          <a:p>
            <a:pPr lvl="1">
              <a:spcBef>
                <a:spcPts val="0"/>
              </a:spcBef>
            </a:pPr>
            <a:endParaRPr lang="en-US" sz="2400" dirty="0"/>
          </a:p>
        </p:txBody>
      </p:sp>
    </p:spTree>
    <p:extLst>
      <p:ext uri="{BB962C8B-B14F-4D97-AF65-F5344CB8AC3E}">
        <p14:creationId xmlns:p14="http://schemas.microsoft.com/office/powerpoint/2010/main" val="304455831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8229600" cy="990600"/>
          </a:xfrm>
        </p:spPr>
        <p:txBody>
          <a:bodyPr/>
          <a:lstStyle/>
          <a:p>
            <a:r>
              <a:rPr lang="en-US" sz="3600" b="1" dirty="0" smtClean="0"/>
              <a:t>Motion to Amend: Fact Pattern</a:t>
            </a:r>
            <a:endParaRPr lang="en-US" sz="3600" b="1" dirty="0"/>
          </a:p>
        </p:txBody>
      </p:sp>
      <p:sp>
        <p:nvSpPr>
          <p:cNvPr id="7" name="Slide Number Placeholder 3"/>
          <p:cNvSpPr>
            <a:spLocks noGrp="1"/>
          </p:cNvSpPr>
          <p:nvPr>
            <p:ph type="sldNum" sz="quarter" idx="12"/>
          </p:nvPr>
        </p:nvSpPr>
        <p:spPr>
          <a:xfrm>
            <a:off x="7086600" y="6324600"/>
            <a:ext cx="1905000" cy="457200"/>
          </a:xfrm>
        </p:spPr>
        <p:txBody>
          <a:bodyPr/>
          <a:lstStyle/>
          <a:p>
            <a:pPr algn="r"/>
            <a:fld id="{A322D79F-CF7F-4B2C-8D18-CCF7B0536F99}" type="slidenum">
              <a:rPr lang="en-US" sz="1200" b="0" smtClean="0">
                <a:solidFill>
                  <a:srgbClr val="273C56"/>
                </a:solidFill>
              </a:rPr>
              <a:pPr algn="r"/>
              <a:t>68</a:t>
            </a:fld>
            <a:endParaRPr lang="en-US" sz="1200" b="0" dirty="0">
              <a:solidFill>
                <a:srgbClr val="273C56"/>
              </a:solidFill>
            </a:endParaRPr>
          </a:p>
        </p:txBody>
      </p:sp>
      <p:sp>
        <p:nvSpPr>
          <p:cNvPr id="3" name="Content Placeholder 2"/>
          <p:cNvSpPr>
            <a:spLocks noGrp="1"/>
          </p:cNvSpPr>
          <p:nvPr>
            <p:ph idx="1"/>
          </p:nvPr>
        </p:nvSpPr>
        <p:spPr>
          <a:xfrm>
            <a:off x="381000" y="1676400"/>
            <a:ext cx="8382000" cy="4648200"/>
          </a:xfrm>
        </p:spPr>
        <p:txBody>
          <a:bodyPr/>
          <a:lstStyle/>
          <a:p>
            <a:pPr>
              <a:spcBef>
                <a:spcPts val="0"/>
              </a:spcBef>
            </a:pPr>
            <a:r>
              <a:rPr lang="en-US" b="1" u="sng" dirty="0" smtClean="0"/>
              <a:t>After</a:t>
            </a:r>
            <a:r>
              <a:rPr lang="en-US" dirty="0" smtClean="0"/>
              <a:t> teleconference, Patent Owner intends to file a motion to amend that will:</a:t>
            </a:r>
          </a:p>
          <a:p>
            <a:pPr>
              <a:spcBef>
                <a:spcPts val="0"/>
              </a:spcBef>
            </a:pPr>
            <a:endParaRPr lang="en-US" dirty="0" smtClean="0"/>
          </a:p>
          <a:p>
            <a:pPr lvl="1">
              <a:spcBef>
                <a:spcPts val="0"/>
              </a:spcBef>
            </a:pPr>
            <a:r>
              <a:rPr lang="en-US" dirty="0" smtClean="0"/>
              <a:t>Replace claim 1 with substitute claim 6; </a:t>
            </a:r>
          </a:p>
          <a:p>
            <a:pPr lvl="1">
              <a:spcBef>
                <a:spcPts val="0"/>
              </a:spcBef>
            </a:pPr>
            <a:endParaRPr lang="en-US" dirty="0" smtClean="0"/>
          </a:p>
          <a:p>
            <a:pPr lvl="1">
              <a:spcBef>
                <a:spcPts val="0"/>
              </a:spcBef>
            </a:pPr>
            <a:r>
              <a:rPr lang="en-US" dirty="0" smtClean="0"/>
              <a:t>Replace claim 4 with substitute claim 7; and </a:t>
            </a:r>
          </a:p>
          <a:p>
            <a:pPr marL="457200" lvl="1" indent="0">
              <a:spcBef>
                <a:spcPts val="0"/>
              </a:spcBef>
              <a:buNone/>
            </a:pPr>
            <a:endParaRPr lang="en-US" dirty="0" smtClean="0"/>
          </a:p>
          <a:p>
            <a:pPr lvl="1">
              <a:spcBef>
                <a:spcPts val="0"/>
              </a:spcBef>
            </a:pPr>
            <a:r>
              <a:rPr lang="en-US" dirty="0" smtClean="0"/>
              <a:t>Cancel claim 5</a:t>
            </a:r>
            <a:endParaRPr lang="en-US" dirty="0"/>
          </a:p>
        </p:txBody>
      </p:sp>
    </p:spTree>
    <p:extLst>
      <p:ext uri="{BB962C8B-B14F-4D97-AF65-F5344CB8AC3E}">
        <p14:creationId xmlns:p14="http://schemas.microsoft.com/office/powerpoint/2010/main" val="375557871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Lessons </a:t>
            </a:r>
            <a:r>
              <a:rPr lang="en-US" sz="4000" b="1" dirty="0" smtClean="0"/>
              <a:t>Learned: Motion to Amend</a:t>
            </a:r>
            <a:endParaRPr lang="en-US" sz="4000" b="1" dirty="0"/>
          </a:p>
        </p:txBody>
      </p:sp>
      <p:sp>
        <p:nvSpPr>
          <p:cNvPr id="3" name="Content Placeholder 2"/>
          <p:cNvSpPr>
            <a:spLocks noGrp="1"/>
          </p:cNvSpPr>
          <p:nvPr>
            <p:ph idx="1"/>
          </p:nvPr>
        </p:nvSpPr>
        <p:spPr>
          <a:xfrm>
            <a:off x="381000" y="1676400"/>
            <a:ext cx="8534400" cy="4800600"/>
          </a:xfrm>
        </p:spPr>
        <p:txBody>
          <a:bodyPr>
            <a:normAutofit fontScale="77500" lnSpcReduction="20000"/>
          </a:bodyPr>
          <a:lstStyle/>
          <a:p>
            <a:r>
              <a:rPr lang="en-US" dirty="0"/>
              <a:t>M</a:t>
            </a:r>
            <a:r>
              <a:rPr lang="en-US" dirty="0" smtClean="0"/>
              <a:t>otion to amend may request cancellation or substitution of an original claim </a:t>
            </a:r>
          </a:p>
          <a:p>
            <a:pPr lvl="1"/>
            <a:r>
              <a:rPr lang="en-US" dirty="0" smtClean="0"/>
              <a:t>Wholesale addition of new claims generally is not allowed</a:t>
            </a:r>
          </a:p>
          <a:p>
            <a:endParaRPr lang="en-US" dirty="0" smtClean="0"/>
          </a:p>
          <a:p>
            <a:r>
              <a:rPr lang="en-US" dirty="0" smtClean="0"/>
              <a:t>A substitute claim generally should contain all of the limitations of the original claim that it replaces</a:t>
            </a:r>
          </a:p>
          <a:p>
            <a:endParaRPr lang="en-US" dirty="0"/>
          </a:p>
          <a:p>
            <a:r>
              <a:rPr lang="en-US" dirty="0" smtClean="0"/>
              <a:t>A substitute claim should add one or more features that respond to the grounds of unpatentability at issue in the trial</a:t>
            </a:r>
          </a:p>
          <a:p>
            <a:endParaRPr lang="en-US" dirty="0"/>
          </a:p>
          <a:p>
            <a:r>
              <a:rPr lang="en-US" dirty="0" smtClean="0"/>
              <a:t>Each original claim that changes in scope as a result of the amendment should be presented as a substitute claim with a unique claim number  </a:t>
            </a:r>
          </a:p>
          <a:p>
            <a:pPr lvl="1"/>
            <a:r>
              <a:rPr lang="en-US" dirty="0"/>
              <a:t>A</a:t>
            </a:r>
            <a:r>
              <a:rPr lang="en-US" dirty="0" smtClean="0"/>
              <a:t>pplies to claims that change in scope only by virtue of their dependence on a substitute claim too</a:t>
            </a:r>
          </a:p>
          <a:p>
            <a:endParaRPr lang="en-US" dirty="0" smtClean="0"/>
          </a:p>
        </p:txBody>
      </p:sp>
      <p:sp>
        <p:nvSpPr>
          <p:cNvPr id="4" name="Slide Number Placeholder 3"/>
          <p:cNvSpPr>
            <a:spLocks noGrp="1"/>
          </p:cNvSpPr>
          <p:nvPr>
            <p:ph type="sldNum" sz="quarter" idx="12"/>
          </p:nvPr>
        </p:nvSpPr>
        <p:spPr>
          <a:xfrm>
            <a:off x="7086600" y="6324600"/>
            <a:ext cx="1905000" cy="457200"/>
          </a:xfrm>
        </p:spPr>
        <p:txBody>
          <a:bodyPr/>
          <a:lstStyle/>
          <a:p>
            <a:pPr algn="r"/>
            <a:fld id="{A322D79F-CF7F-4B2C-8D18-CCF7B0536F99}" type="slidenum">
              <a:rPr lang="en-US" sz="1200" b="0" smtClean="0">
                <a:solidFill>
                  <a:srgbClr val="273C56"/>
                </a:solidFill>
              </a:rPr>
              <a:pPr algn="r"/>
              <a:t>69</a:t>
            </a:fld>
            <a:endParaRPr lang="en-US" sz="1200" b="0" dirty="0">
              <a:solidFill>
                <a:srgbClr val="273C56"/>
              </a:solidFill>
            </a:endParaRPr>
          </a:p>
        </p:txBody>
      </p:sp>
    </p:spTree>
    <p:extLst>
      <p:ext uri="{BB962C8B-B14F-4D97-AF65-F5344CB8AC3E}">
        <p14:creationId xmlns:p14="http://schemas.microsoft.com/office/powerpoint/2010/main" val="20514540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Trial Proceeding Timeline</a:t>
            </a:r>
            <a:endParaRPr lang="en-US" sz="4000" b="1" dirty="0"/>
          </a:p>
        </p:txBody>
      </p:sp>
      <p:pic>
        <p:nvPicPr>
          <p:cNvPr id="5" name="Picture 2" descr="timeline chart"/>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04800" y="1600200"/>
            <a:ext cx="8458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A322D79F-CF7F-4B2C-8D18-CCF7B0536F99}" type="slidenum">
              <a:rPr lang="en-US" smtClean="0">
                <a:solidFill>
                  <a:srgbClr val="273C56"/>
                </a:solidFill>
              </a:rPr>
              <a:pPr/>
              <a:t>7</a:t>
            </a:fld>
            <a:endParaRPr lang="en-US" dirty="0">
              <a:solidFill>
                <a:srgbClr val="273C56"/>
              </a:solidFill>
            </a:endParaRPr>
          </a:p>
        </p:txBody>
      </p:sp>
    </p:spTree>
    <p:extLst>
      <p:ext uri="{BB962C8B-B14F-4D97-AF65-F5344CB8AC3E}">
        <p14:creationId xmlns:p14="http://schemas.microsoft.com/office/powerpoint/2010/main" val="214358895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8534400" cy="990600"/>
          </a:xfrm>
        </p:spPr>
        <p:txBody>
          <a:bodyPr>
            <a:noAutofit/>
          </a:bodyPr>
          <a:lstStyle/>
          <a:p>
            <a:r>
              <a:rPr lang="en-US" sz="4000" b="1" dirty="0" smtClean="0"/>
              <a:t>Motion to </a:t>
            </a:r>
            <a:r>
              <a:rPr lang="en-US" sz="4000" b="1" dirty="0"/>
              <a:t>Amend: Lessons </a:t>
            </a:r>
            <a:r>
              <a:rPr lang="en-US" sz="4000" b="1" dirty="0" smtClean="0"/>
              <a:t>Learned</a:t>
            </a:r>
            <a:endParaRPr lang="en-US" sz="4000" b="1" dirty="0"/>
          </a:p>
        </p:txBody>
      </p:sp>
      <p:sp>
        <p:nvSpPr>
          <p:cNvPr id="3" name="Content Placeholder 2"/>
          <p:cNvSpPr>
            <a:spLocks noGrp="1"/>
          </p:cNvSpPr>
          <p:nvPr>
            <p:ph idx="1"/>
          </p:nvPr>
        </p:nvSpPr>
        <p:spPr>
          <a:xfrm>
            <a:off x="228600" y="1752600"/>
            <a:ext cx="8610600" cy="4724400"/>
          </a:xfrm>
        </p:spPr>
        <p:txBody>
          <a:bodyPr>
            <a:normAutofit fontScale="77500" lnSpcReduction="20000"/>
          </a:bodyPr>
          <a:lstStyle/>
          <a:p>
            <a:r>
              <a:rPr lang="en-US" dirty="0" smtClean="0"/>
              <a:t>AIA trial is </a:t>
            </a:r>
            <a:r>
              <a:rPr lang="en-US" dirty="0"/>
              <a:t>not a patent </a:t>
            </a:r>
            <a:r>
              <a:rPr lang="en-US" dirty="0" smtClean="0"/>
              <a:t>examination  </a:t>
            </a:r>
          </a:p>
          <a:p>
            <a:pPr lvl="1"/>
            <a:r>
              <a:rPr lang="en-US" dirty="0" smtClean="0"/>
              <a:t>Board does not conduct a prior </a:t>
            </a:r>
            <a:r>
              <a:rPr lang="en-US" dirty="0"/>
              <a:t>art search </a:t>
            </a:r>
            <a:r>
              <a:rPr lang="en-US" dirty="0" smtClean="0"/>
              <a:t>or enter rejections</a:t>
            </a:r>
            <a:endParaRPr lang="en-US" dirty="0"/>
          </a:p>
          <a:p>
            <a:endParaRPr lang="en-US" dirty="0"/>
          </a:p>
          <a:p>
            <a:r>
              <a:rPr lang="en-US" dirty="0"/>
              <a:t>If a motion to amend is granted, </a:t>
            </a:r>
            <a:r>
              <a:rPr lang="en-US" dirty="0" smtClean="0"/>
              <a:t>the substitute </a:t>
            </a:r>
            <a:r>
              <a:rPr lang="en-US" dirty="0"/>
              <a:t>claim is added to an issued patent without any </a:t>
            </a:r>
            <a:r>
              <a:rPr lang="en-US" dirty="0" smtClean="0"/>
              <a:t>Office </a:t>
            </a:r>
            <a:r>
              <a:rPr lang="en-US" dirty="0"/>
              <a:t>search or </a:t>
            </a:r>
            <a:r>
              <a:rPr lang="en-US" dirty="0" smtClean="0"/>
              <a:t>examination</a:t>
            </a:r>
            <a:endParaRPr lang="en-US" dirty="0"/>
          </a:p>
          <a:p>
            <a:endParaRPr lang="en-US" dirty="0" smtClean="0"/>
          </a:p>
          <a:p>
            <a:r>
              <a:rPr lang="en-US" dirty="0" smtClean="0"/>
              <a:t>Patent </a:t>
            </a:r>
            <a:r>
              <a:rPr lang="en-US" dirty="0"/>
              <a:t>Owner “moves” to amend; </a:t>
            </a:r>
            <a:r>
              <a:rPr lang="en-US" dirty="0" smtClean="0"/>
              <a:t>no amendment of right</a:t>
            </a:r>
            <a:endParaRPr lang="en-US" dirty="0"/>
          </a:p>
          <a:p>
            <a:endParaRPr lang="en-US" dirty="0" smtClean="0"/>
          </a:p>
          <a:p>
            <a:r>
              <a:rPr lang="en-US" dirty="0" smtClean="0"/>
              <a:t>As the party </a:t>
            </a:r>
            <a:r>
              <a:rPr lang="en-US" dirty="0"/>
              <a:t>requesting relief, </a:t>
            </a:r>
            <a:r>
              <a:rPr lang="en-US" dirty="0" smtClean="0"/>
              <a:t>Patent </a:t>
            </a:r>
            <a:r>
              <a:rPr lang="en-US" dirty="0"/>
              <a:t>Owner bears </a:t>
            </a:r>
            <a:r>
              <a:rPr lang="en-US" dirty="0" smtClean="0"/>
              <a:t>the burden </a:t>
            </a:r>
            <a:r>
              <a:rPr lang="en-US" dirty="0"/>
              <a:t>of establishing </a:t>
            </a:r>
            <a:r>
              <a:rPr lang="en-US" dirty="0" smtClean="0"/>
              <a:t>the patentability </a:t>
            </a:r>
            <a:r>
              <a:rPr lang="en-US" dirty="0"/>
              <a:t>of proposed substitute </a:t>
            </a:r>
            <a:r>
              <a:rPr lang="en-US" dirty="0" smtClean="0"/>
              <a:t>claims</a:t>
            </a:r>
            <a:endParaRPr lang="en-US" dirty="0"/>
          </a:p>
          <a:p>
            <a:endParaRPr lang="en-US" dirty="0"/>
          </a:p>
          <a:p>
            <a:r>
              <a:rPr lang="en-US" dirty="0" smtClean="0"/>
              <a:t>In general, the </a:t>
            </a:r>
            <a:r>
              <a:rPr lang="en-US" dirty="0"/>
              <a:t>Board takes up </a:t>
            </a:r>
            <a:r>
              <a:rPr lang="en-US" dirty="0" smtClean="0"/>
              <a:t>a motion </a:t>
            </a:r>
            <a:r>
              <a:rPr lang="en-US" dirty="0"/>
              <a:t>to </a:t>
            </a:r>
            <a:r>
              <a:rPr lang="en-US" dirty="0" smtClean="0"/>
              <a:t>amend only if the </a:t>
            </a:r>
            <a:r>
              <a:rPr lang="en-US" dirty="0"/>
              <a:t>original claim is </a:t>
            </a:r>
            <a:r>
              <a:rPr lang="en-US" dirty="0" smtClean="0"/>
              <a:t>cancelled or found unpatentable, so </a:t>
            </a:r>
            <a:r>
              <a:rPr lang="en-US" dirty="0"/>
              <a:t>no gloss of patentability transfers from original claim to substitute </a:t>
            </a:r>
            <a:r>
              <a:rPr lang="en-US" dirty="0" smtClean="0"/>
              <a:t>claim</a:t>
            </a:r>
            <a:endParaRPr lang="en-US" sz="2200" dirty="0"/>
          </a:p>
          <a:p>
            <a:endParaRPr lang="en-US" dirty="0"/>
          </a:p>
        </p:txBody>
      </p:sp>
      <p:sp>
        <p:nvSpPr>
          <p:cNvPr id="4" name="Slide Number Placeholder 3"/>
          <p:cNvSpPr>
            <a:spLocks noGrp="1"/>
          </p:cNvSpPr>
          <p:nvPr>
            <p:ph type="sldNum" sz="quarter" idx="12"/>
          </p:nvPr>
        </p:nvSpPr>
        <p:spPr>
          <a:xfrm>
            <a:off x="7086600" y="6324600"/>
            <a:ext cx="1905000" cy="457200"/>
          </a:xfrm>
        </p:spPr>
        <p:txBody>
          <a:bodyPr/>
          <a:lstStyle/>
          <a:p>
            <a:pPr algn="r"/>
            <a:fld id="{A322D79F-CF7F-4B2C-8D18-CCF7B0536F99}" type="slidenum">
              <a:rPr lang="en-US" sz="1200" b="0" smtClean="0">
                <a:solidFill>
                  <a:srgbClr val="273C56"/>
                </a:solidFill>
              </a:rPr>
              <a:pPr algn="r"/>
              <a:t>70</a:t>
            </a:fld>
            <a:endParaRPr lang="en-US" sz="1200" b="0" dirty="0">
              <a:solidFill>
                <a:srgbClr val="273C56"/>
              </a:solidFill>
            </a:endParaRPr>
          </a:p>
        </p:txBody>
      </p:sp>
    </p:spTree>
    <p:extLst>
      <p:ext uri="{BB962C8B-B14F-4D97-AF65-F5344CB8AC3E}">
        <p14:creationId xmlns:p14="http://schemas.microsoft.com/office/powerpoint/2010/main" val="116822446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8534400" cy="990600"/>
          </a:xfrm>
        </p:spPr>
        <p:txBody>
          <a:bodyPr>
            <a:noAutofit/>
          </a:bodyPr>
          <a:lstStyle/>
          <a:p>
            <a:r>
              <a:rPr lang="en-US" sz="4000" b="1" dirty="0" smtClean="0"/>
              <a:t>Lessons Learned: Motion to Amend</a:t>
            </a:r>
            <a:endParaRPr lang="en-US" sz="4000" b="1" dirty="0"/>
          </a:p>
        </p:txBody>
      </p:sp>
      <p:sp>
        <p:nvSpPr>
          <p:cNvPr id="3" name="Content Placeholder 2"/>
          <p:cNvSpPr>
            <a:spLocks noGrp="1"/>
          </p:cNvSpPr>
          <p:nvPr>
            <p:ph idx="1"/>
          </p:nvPr>
        </p:nvSpPr>
        <p:spPr>
          <a:xfrm>
            <a:off x="381000" y="1600200"/>
            <a:ext cx="8534400" cy="4800600"/>
          </a:xfrm>
        </p:spPr>
        <p:txBody>
          <a:bodyPr>
            <a:noAutofit/>
          </a:bodyPr>
          <a:lstStyle/>
          <a:p>
            <a:pPr>
              <a:spcBef>
                <a:spcPts val="0"/>
              </a:spcBef>
              <a:spcAft>
                <a:spcPts val="0"/>
              </a:spcAft>
            </a:pPr>
            <a:r>
              <a:rPr lang="en-US" sz="2200" dirty="0" smtClean="0"/>
              <a:t>An inventory that catalogues the individual disclosures of each prior art reference may not be helpful or the best use of the 15 pages allowed for motions</a:t>
            </a:r>
          </a:p>
          <a:p>
            <a:pPr marL="0" indent="0">
              <a:spcBef>
                <a:spcPts val="0"/>
              </a:spcBef>
              <a:spcAft>
                <a:spcPts val="0"/>
              </a:spcAft>
              <a:buNone/>
            </a:pPr>
            <a:endParaRPr lang="en-US" sz="2200" dirty="0"/>
          </a:p>
          <a:p>
            <a:pPr>
              <a:spcBef>
                <a:spcPts val="0"/>
              </a:spcBef>
              <a:spcAft>
                <a:spcPts val="0"/>
              </a:spcAft>
            </a:pPr>
            <a:r>
              <a:rPr lang="en-US" sz="2200" dirty="0"/>
              <a:t>P</a:t>
            </a:r>
            <a:r>
              <a:rPr lang="en-US" sz="2200" dirty="0" smtClean="0"/>
              <a:t>rovide a narrative that explains what the Patent Owner knows about the state of the prior art as it relates to the feature added by amendment  </a:t>
            </a:r>
            <a:endParaRPr lang="en-US" sz="2200" dirty="0"/>
          </a:p>
          <a:p>
            <a:pPr lvl="1">
              <a:spcBef>
                <a:spcPts val="0"/>
              </a:spcBef>
              <a:spcAft>
                <a:spcPts val="0"/>
              </a:spcAft>
            </a:pPr>
            <a:r>
              <a:rPr lang="en-US" sz="2200" dirty="0" smtClean="0"/>
              <a:t>Focus on why adding that feature to the combined elements of the original claim would not have been obvious</a:t>
            </a:r>
            <a:endParaRPr lang="en-US" sz="2200" dirty="0">
              <a:solidFill>
                <a:srgbClr val="292934"/>
              </a:solidFill>
            </a:endParaRPr>
          </a:p>
          <a:p>
            <a:pPr>
              <a:spcBef>
                <a:spcPts val="0"/>
              </a:spcBef>
              <a:spcAft>
                <a:spcPts val="0"/>
              </a:spcAft>
            </a:pPr>
            <a:endParaRPr lang="en-US" sz="2200" dirty="0" smtClean="0"/>
          </a:p>
          <a:p>
            <a:pPr>
              <a:spcBef>
                <a:spcPts val="0"/>
              </a:spcBef>
              <a:spcAft>
                <a:spcPts val="0"/>
              </a:spcAft>
            </a:pPr>
            <a:r>
              <a:rPr lang="en-US" sz="2200" dirty="0" smtClean="0"/>
              <a:t>Patent Owner may support that narrative with an expert declaration, citations to textbooks, or evidence of conventional practices relevant to the added feature</a:t>
            </a:r>
            <a:endParaRPr lang="en-US" sz="2200" dirty="0"/>
          </a:p>
        </p:txBody>
      </p:sp>
      <p:sp>
        <p:nvSpPr>
          <p:cNvPr id="4" name="Slide Number Placeholder 3"/>
          <p:cNvSpPr>
            <a:spLocks noGrp="1"/>
          </p:cNvSpPr>
          <p:nvPr>
            <p:ph type="sldNum" sz="quarter" idx="12"/>
          </p:nvPr>
        </p:nvSpPr>
        <p:spPr>
          <a:xfrm>
            <a:off x="7086600" y="6324600"/>
            <a:ext cx="1905000" cy="457200"/>
          </a:xfrm>
        </p:spPr>
        <p:txBody>
          <a:bodyPr/>
          <a:lstStyle/>
          <a:p>
            <a:pPr algn="r"/>
            <a:fld id="{A322D79F-CF7F-4B2C-8D18-CCF7B0536F99}" type="slidenum">
              <a:rPr lang="en-US" sz="1200" b="0" smtClean="0">
                <a:solidFill>
                  <a:srgbClr val="273C56"/>
                </a:solidFill>
              </a:rPr>
              <a:pPr algn="r"/>
              <a:t>71</a:t>
            </a:fld>
            <a:endParaRPr lang="en-US" sz="1200" b="0" dirty="0">
              <a:solidFill>
                <a:srgbClr val="273C56"/>
              </a:solidFill>
            </a:endParaRPr>
          </a:p>
        </p:txBody>
      </p:sp>
    </p:spTree>
    <p:extLst>
      <p:ext uri="{BB962C8B-B14F-4D97-AF65-F5344CB8AC3E}">
        <p14:creationId xmlns:p14="http://schemas.microsoft.com/office/powerpoint/2010/main" val="319184679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162800" cy="1066800"/>
          </a:xfrm>
          <a:noFill/>
        </p:spPr>
        <p:style>
          <a:lnRef idx="1">
            <a:schemeClr val="accent6"/>
          </a:lnRef>
          <a:fillRef idx="3">
            <a:schemeClr val="accent6"/>
          </a:fillRef>
          <a:effectRef idx="2">
            <a:schemeClr val="accent6"/>
          </a:effectRef>
          <a:fontRef idx="minor">
            <a:schemeClr val="lt1"/>
          </a:fontRef>
        </p:style>
        <p:txBody>
          <a:bodyPr>
            <a:noAutofit/>
          </a:bodyPr>
          <a:lstStyle/>
          <a:p>
            <a:r>
              <a:rPr lang="en-US" sz="4000" b="1" dirty="0"/>
              <a:t>Motion to </a:t>
            </a:r>
            <a:r>
              <a:rPr lang="en-US" sz="4000" b="1" dirty="0" smtClean="0"/>
              <a:t>Amend: Some Interesting Cases</a:t>
            </a:r>
            <a:endParaRPr lang="en-US" sz="4000" b="1" dirty="0"/>
          </a:p>
        </p:txBody>
      </p:sp>
      <p:sp>
        <p:nvSpPr>
          <p:cNvPr id="3" name="Content Placeholder 2"/>
          <p:cNvSpPr>
            <a:spLocks noGrp="1"/>
          </p:cNvSpPr>
          <p:nvPr>
            <p:ph idx="1"/>
          </p:nvPr>
        </p:nvSpPr>
        <p:spPr>
          <a:xfrm>
            <a:off x="381000" y="1752600"/>
            <a:ext cx="8229600" cy="4495800"/>
          </a:xfrm>
        </p:spPr>
        <p:txBody>
          <a:bodyPr>
            <a:normAutofit fontScale="70000" lnSpcReduction="20000"/>
          </a:bodyPr>
          <a:lstStyle/>
          <a:p>
            <a:r>
              <a:rPr lang="en-US" i="1" dirty="0">
                <a:ea typeface="Calibri"/>
              </a:rPr>
              <a:t>Idle Free Systems, Inc. v. Bergstrom, Inc., </a:t>
            </a:r>
            <a:r>
              <a:rPr lang="en-US" dirty="0">
                <a:ea typeface="Calibri"/>
              </a:rPr>
              <a:t>IPR2012-00027, </a:t>
            </a:r>
            <a:r>
              <a:rPr lang="en-US" dirty="0" smtClean="0">
                <a:ea typeface="Calibri"/>
              </a:rPr>
              <a:t/>
            </a:r>
            <a:br>
              <a:rPr lang="en-US" dirty="0" smtClean="0">
                <a:ea typeface="Calibri"/>
              </a:rPr>
            </a:br>
            <a:r>
              <a:rPr lang="en-US" dirty="0" smtClean="0">
                <a:ea typeface="Calibri"/>
              </a:rPr>
              <a:t>Papers </a:t>
            </a:r>
            <a:r>
              <a:rPr lang="en-US" dirty="0">
                <a:ea typeface="Calibri"/>
              </a:rPr>
              <a:t>26, 66 </a:t>
            </a:r>
            <a:r>
              <a:rPr lang="en-US" dirty="0" smtClean="0">
                <a:ea typeface="Calibri"/>
              </a:rPr>
              <a:t>(setting forth requirements for meeting burden of proof on a motion to amend).</a:t>
            </a:r>
          </a:p>
          <a:p>
            <a:endParaRPr lang="en-US" dirty="0">
              <a:ea typeface="Calibri"/>
            </a:endParaRPr>
          </a:p>
          <a:p>
            <a:r>
              <a:rPr lang="en-US" i="1" dirty="0">
                <a:ea typeface="Calibri"/>
              </a:rPr>
              <a:t>Corning Gilbert, Inc. v. PPC Broadband, Inc.</a:t>
            </a:r>
            <a:r>
              <a:rPr lang="en-US" dirty="0">
                <a:ea typeface="Calibri"/>
              </a:rPr>
              <a:t>, IPR2013-00347, Paper 20 </a:t>
            </a:r>
            <a:r>
              <a:rPr lang="en-US" dirty="0" smtClean="0">
                <a:ea typeface="Calibri"/>
              </a:rPr>
              <a:t> (discussing the burden regarding the state of the prior art and level of ordinary skill in the art with respect to features added by amendment).</a:t>
            </a:r>
          </a:p>
          <a:p>
            <a:endParaRPr lang="en-US" dirty="0">
              <a:ea typeface="Calibri"/>
            </a:endParaRPr>
          </a:p>
          <a:p>
            <a:r>
              <a:rPr lang="en-US" i="1" dirty="0" smtClean="0">
                <a:ea typeface="Calibri"/>
              </a:rPr>
              <a:t>Toyota Motor Corp. v. American Vehicular Sciences LLC</a:t>
            </a:r>
            <a:r>
              <a:rPr lang="en-US" dirty="0" smtClean="0">
                <a:ea typeface="Calibri"/>
              </a:rPr>
              <a:t>, </a:t>
            </a:r>
            <a:br>
              <a:rPr lang="en-US" dirty="0" smtClean="0">
                <a:ea typeface="Calibri"/>
              </a:rPr>
            </a:br>
            <a:r>
              <a:rPr lang="en-US" dirty="0" smtClean="0">
                <a:ea typeface="Calibri"/>
              </a:rPr>
              <a:t>IPR2013-00419, Paper 32 (providing guidance on mechanics and substance of a motion to amend).</a:t>
            </a:r>
            <a:endParaRPr lang="en-US" i="1" dirty="0" smtClean="0">
              <a:ea typeface="Calibri"/>
            </a:endParaRPr>
          </a:p>
          <a:p>
            <a:endParaRPr lang="en-US" i="1" dirty="0" smtClean="0">
              <a:ea typeface="Calibri"/>
            </a:endParaRPr>
          </a:p>
          <a:p>
            <a:r>
              <a:rPr lang="en-US" i="1" dirty="0" smtClean="0">
                <a:ea typeface="Calibri"/>
              </a:rPr>
              <a:t>Nichia </a:t>
            </a:r>
            <a:r>
              <a:rPr lang="en-US" i="1" dirty="0">
                <a:ea typeface="Calibri"/>
              </a:rPr>
              <a:t>Corp. v. </a:t>
            </a:r>
            <a:r>
              <a:rPr lang="en-US" i="1" dirty="0" err="1">
                <a:ea typeface="Calibri"/>
              </a:rPr>
              <a:t>Emcore</a:t>
            </a:r>
            <a:r>
              <a:rPr lang="en-US" i="1" dirty="0">
                <a:ea typeface="Calibri"/>
              </a:rPr>
              <a:t> Corp.</a:t>
            </a:r>
            <a:r>
              <a:rPr lang="en-US" dirty="0">
                <a:ea typeface="Calibri"/>
              </a:rPr>
              <a:t>, IPR2012-00005, Paper 27 </a:t>
            </a:r>
            <a:r>
              <a:rPr lang="en-US" dirty="0" smtClean="0">
                <a:ea typeface="Calibri"/>
              </a:rPr>
              <a:t>(motion to amend should adequately establish written description support for substitute claims based on the original disclosure of the application).</a:t>
            </a:r>
            <a:endParaRPr lang="en-US" dirty="0">
              <a:ea typeface="Calibri"/>
            </a:endParaRPr>
          </a:p>
        </p:txBody>
      </p:sp>
      <p:sp>
        <p:nvSpPr>
          <p:cNvPr id="4" name="Slide Number Placeholder 3"/>
          <p:cNvSpPr>
            <a:spLocks noGrp="1"/>
          </p:cNvSpPr>
          <p:nvPr>
            <p:ph type="sldNum" sz="quarter" idx="12"/>
          </p:nvPr>
        </p:nvSpPr>
        <p:spPr>
          <a:xfrm>
            <a:off x="7086600" y="6324600"/>
            <a:ext cx="1905000" cy="457200"/>
          </a:xfrm>
        </p:spPr>
        <p:txBody>
          <a:bodyPr/>
          <a:lstStyle/>
          <a:p>
            <a:pPr algn="r"/>
            <a:fld id="{A322D79F-CF7F-4B2C-8D18-CCF7B0536F99}" type="slidenum">
              <a:rPr lang="en-US" sz="1200" b="0" smtClean="0">
                <a:solidFill>
                  <a:srgbClr val="273C56"/>
                </a:solidFill>
              </a:rPr>
              <a:pPr algn="r"/>
              <a:t>72</a:t>
            </a:fld>
            <a:endParaRPr lang="en-US" sz="1200" b="0" dirty="0">
              <a:solidFill>
                <a:srgbClr val="273C56"/>
              </a:solidFill>
            </a:endParaRPr>
          </a:p>
        </p:txBody>
      </p:sp>
    </p:spTree>
    <p:extLst>
      <p:ext uri="{BB962C8B-B14F-4D97-AF65-F5344CB8AC3E}">
        <p14:creationId xmlns:p14="http://schemas.microsoft.com/office/powerpoint/2010/main" val="135806996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458200" cy="1143000"/>
          </a:xfrm>
        </p:spPr>
        <p:txBody>
          <a:bodyPr>
            <a:noAutofit/>
          </a:bodyPr>
          <a:lstStyle/>
          <a:p>
            <a:r>
              <a:rPr lang="en-US" sz="4000" b="1" dirty="0" smtClean="0"/>
              <a:t>Motion for Additional </a:t>
            </a:r>
            <a:br>
              <a:rPr lang="en-US" sz="4000" b="1" dirty="0" smtClean="0"/>
            </a:br>
            <a:r>
              <a:rPr lang="en-US" sz="4000" b="1" dirty="0" smtClean="0"/>
              <a:t>Discovery: Fact Pattern</a:t>
            </a:r>
            <a:endParaRPr lang="en-US" sz="4000" b="1" dirty="0"/>
          </a:p>
        </p:txBody>
      </p:sp>
      <p:sp>
        <p:nvSpPr>
          <p:cNvPr id="4" name="Slide Number Placeholder 3"/>
          <p:cNvSpPr>
            <a:spLocks noGrp="1"/>
          </p:cNvSpPr>
          <p:nvPr>
            <p:ph type="sldNum" sz="quarter" idx="12"/>
          </p:nvPr>
        </p:nvSpPr>
        <p:spPr>
          <a:xfrm>
            <a:off x="7086600" y="6324600"/>
            <a:ext cx="1905000" cy="457200"/>
          </a:xfrm>
        </p:spPr>
        <p:txBody>
          <a:bodyPr/>
          <a:lstStyle/>
          <a:p>
            <a:pPr algn="r"/>
            <a:fld id="{A322D79F-CF7F-4B2C-8D18-CCF7B0536F99}" type="slidenum">
              <a:rPr lang="en-US" sz="1200" b="0" smtClean="0">
                <a:solidFill>
                  <a:srgbClr val="273C56"/>
                </a:solidFill>
              </a:rPr>
              <a:pPr algn="r"/>
              <a:t>73</a:t>
            </a:fld>
            <a:endParaRPr lang="en-US" sz="1200" b="0" dirty="0">
              <a:solidFill>
                <a:srgbClr val="273C56"/>
              </a:solidFill>
            </a:endParaRPr>
          </a:p>
        </p:txBody>
      </p:sp>
      <p:sp>
        <p:nvSpPr>
          <p:cNvPr id="5" name="Content Placeholder 4"/>
          <p:cNvSpPr>
            <a:spLocks noGrp="1"/>
          </p:cNvSpPr>
          <p:nvPr>
            <p:ph idx="1"/>
          </p:nvPr>
        </p:nvSpPr>
        <p:spPr>
          <a:xfrm>
            <a:off x="304800" y="1676400"/>
            <a:ext cx="8305800" cy="4648200"/>
          </a:xfrm>
        </p:spPr>
        <p:txBody>
          <a:bodyPr/>
          <a:lstStyle/>
          <a:p>
            <a:pPr>
              <a:spcBef>
                <a:spcPts val="0"/>
              </a:spcBef>
            </a:pPr>
            <a:r>
              <a:rPr lang="en-US" sz="2400" b="1" u="sng" dirty="0" smtClean="0"/>
              <a:t>Before</a:t>
            </a:r>
            <a:r>
              <a:rPr lang="en-US" sz="2400" dirty="0" smtClean="0"/>
              <a:t> the telephone conference call, Patent Owner seeks pre-authorization to file a motion for additional discovery requesting 2 categories of documents:</a:t>
            </a:r>
          </a:p>
          <a:p>
            <a:pPr>
              <a:spcBef>
                <a:spcPts val="0"/>
              </a:spcBef>
            </a:pPr>
            <a:endParaRPr lang="en-US" sz="2400" dirty="0" smtClean="0"/>
          </a:p>
          <a:p>
            <a:pPr marL="914400" lvl="1" indent="-457200">
              <a:spcBef>
                <a:spcPts val="0"/>
              </a:spcBef>
              <a:buFont typeface="+mj-lt"/>
              <a:buAutoNum type="arabicPeriod"/>
            </a:pPr>
            <a:r>
              <a:rPr lang="en-US" sz="2400" dirty="0" smtClean="0"/>
              <a:t>All sales and pricing documents relating to Petitioner’s products that are at issue in a district court infringement action; and</a:t>
            </a:r>
          </a:p>
          <a:p>
            <a:pPr marL="914400" lvl="1" indent="-457200">
              <a:spcBef>
                <a:spcPts val="0"/>
              </a:spcBef>
              <a:buFont typeface="+mj-lt"/>
              <a:buAutoNum type="arabicPeriod"/>
            </a:pPr>
            <a:endParaRPr lang="en-US" sz="2400" dirty="0"/>
          </a:p>
          <a:p>
            <a:pPr marL="914400" lvl="1" indent="-457200">
              <a:spcBef>
                <a:spcPts val="0"/>
              </a:spcBef>
              <a:buFont typeface="+mj-lt"/>
              <a:buAutoNum type="arabicPeriod"/>
            </a:pPr>
            <a:r>
              <a:rPr lang="en-US" sz="2400" dirty="0" smtClean="0"/>
              <a:t>All documents regarding the relationship between Petitioner and two non-parties:</a:t>
            </a:r>
          </a:p>
          <a:p>
            <a:pPr lvl="3">
              <a:spcBef>
                <a:spcPts val="0"/>
              </a:spcBef>
            </a:pPr>
            <a:r>
              <a:rPr lang="en-US" sz="2400" dirty="0" smtClean="0"/>
              <a:t>Acme = Petitioner’s customer; and</a:t>
            </a:r>
          </a:p>
          <a:p>
            <a:pPr lvl="3">
              <a:spcBef>
                <a:spcPts val="0"/>
              </a:spcBef>
            </a:pPr>
            <a:r>
              <a:rPr lang="en-US" sz="2400" dirty="0" smtClean="0"/>
              <a:t>Universal = a company recently acquired by Petitioner</a:t>
            </a:r>
            <a:endParaRPr lang="en-US" sz="2400" dirty="0"/>
          </a:p>
        </p:txBody>
      </p:sp>
    </p:spTree>
    <p:extLst>
      <p:ext uri="{BB962C8B-B14F-4D97-AF65-F5344CB8AC3E}">
        <p14:creationId xmlns:p14="http://schemas.microsoft.com/office/powerpoint/2010/main" val="58866344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458200" cy="1143000"/>
          </a:xfrm>
        </p:spPr>
        <p:txBody>
          <a:bodyPr>
            <a:noAutofit/>
          </a:bodyPr>
          <a:lstStyle/>
          <a:p>
            <a:r>
              <a:rPr lang="en-US" sz="4000" b="1" dirty="0" smtClean="0"/>
              <a:t>Motion for Additional </a:t>
            </a:r>
            <a:br>
              <a:rPr lang="en-US" sz="4000" b="1" dirty="0" smtClean="0"/>
            </a:br>
            <a:r>
              <a:rPr lang="en-US" sz="4000" b="1" dirty="0" smtClean="0"/>
              <a:t>Discovery: Fact Pattern</a:t>
            </a:r>
            <a:endParaRPr lang="en-US" sz="4000" b="1" dirty="0"/>
          </a:p>
        </p:txBody>
      </p:sp>
      <p:sp>
        <p:nvSpPr>
          <p:cNvPr id="4" name="Slide Number Placeholder 3"/>
          <p:cNvSpPr>
            <a:spLocks noGrp="1"/>
          </p:cNvSpPr>
          <p:nvPr>
            <p:ph type="sldNum" sz="quarter" idx="12"/>
          </p:nvPr>
        </p:nvSpPr>
        <p:spPr>
          <a:xfrm>
            <a:off x="7086600" y="6324600"/>
            <a:ext cx="1905000" cy="457200"/>
          </a:xfrm>
        </p:spPr>
        <p:txBody>
          <a:bodyPr/>
          <a:lstStyle/>
          <a:p>
            <a:pPr algn="r"/>
            <a:fld id="{A322D79F-CF7F-4B2C-8D18-CCF7B0536F99}" type="slidenum">
              <a:rPr lang="en-US" sz="1200" b="0" smtClean="0">
                <a:solidFill>
                  <a:srgbClr val="273C56"/>
                </a:solidFill>
              </a:rPr>
              <a:pPr algn="r"/>
              <a:t>74</a:t>
            </a:fld>
            <a:endParaRPr lang="en-US" sz="1200" b="0" dirty="0">
              <a:solidFill>
                <a:srgbClr val="273C56"/>
              </a:solidFill>
            </a:endParaRPr>
          </a:p>
        </p:txBody>
      </p:sp>
      <p:sp>
        <p:nvSpPr>
          <p:cNvPr id="5" name="Content Placeholder 4"/>
          <p:cNvSpPr>
            <a:spLocks noGrp="1"/>
          </p:cNvSpPr>
          <p:nvPr>
            <p:ph idx="1"/>
          </p:nvPr>
        </p:nvSpPr>
        <p:spPr>
          <a:xfrm>
            <a:off x="304800" y="1676400"/>
            <a:ext cx="8305800" cy="4648200"/>
          </a:xfrm>
        </p:spPr>
        <p:txBody>
          <a:bodyPr/>
          <a:lstStyle/>
          <a:p>
            <a:r>
              <a:rPr lang="en-US" sz="2000" b="1" u="sng" dirty="0" smtClean="0"/>
              <a:t>After</a:t>
            </a:r>
            <a:r>
              <a:rPr lang="en-US" sz="2000" dirty="0" smtClean="0"/>
              <a:t> the </a:t>
            </a:r>
            <a:r>
              <a:rPr lang="en-US" sz="2000" dirty="0"/>
              <a:t>telephone conference, the Board authorizes </a:t>
            </a:r>
            <a:r>
              <a:rPr lang="en-US" sz="2000" dirty="0" smtClean="0"/>
              <a:t>Patent </a:t>
            </a:r>
            <a:r>
              <a:rPr lang="en-US" sz="2000" dirty="0"/>
              <a:t>Owner to file a motion for additional discovery directed to the following documents</a:t>
            </a:r>
            <a:r>
              <a:rPr lang="en-US" sz="2000" dirty="0" smtClean="0"/>
              <a:t>:</a:t>
            </a:r>
            <a:r>
              <a:rPr lang="en-US" sz="2000" dirty="0"/>
              <a:t> </a:t>
            </a:r>
            <a:endParaRPr lang="en-US" sz="2000" dirty="0" smtClean="0"/>
          </a:p>
          <a:p>
            <a:pPr marL="0" indent="0">
              <a:buNone/>
            </a:pPr>
            <a:endParaRPr lang="en-US" sz="2000" dirty="0" smtClean="0"/>
          </a:p>
          <a:p>
            <a:pPr marL="914400" lvl="1" indent="-457200">
              <a:buFont typeface="+mj-lt"/>
              <a:buAutoNum type="arabicPeriod"/>
            </a:pPr>
            <a:r>
              <a:rPr lang="en-US" sz="2000" dirty="0" smtClean="0"/>
              <a:t>A </a:t>
            </a:r>
            <a:r>
              <a:rPr lang="en-US" sz="2000" dirty="0"/>
              <a:t>summary document that reflects sales and pricing data for the products manufactured by Petitioner that are accused of infringement in district court.  </a:t>
            </a:r>
            <a:r>
              <a:rPr lang="en-US" sz="2000" dirty="0" smtClean="0"/>
              <a:t>Counsel </a:t>
            </a:r>
            <a:r>
              <a:rPr lang="en-US" sz="2000" dirty="0"/>
              <a:t>for Petitioner admitted that a summary document already exists, so compiling a summary is not </a:t>
            </a:r>
            <a:r>
              <a:rPr lang="en-US" sz="2000" dirty="0" smtClean="0"/>
              <a:t>required; and </a:t>
            </a:r>
          </a:p>
          <a:p>
            <a:pPr marL="914400" lvl="1" indent="-457200">
              <a:buFont typeface="+mj-lt"/>
              <a:buAutoNum type="arabicPeriod"/>
            </a:pPr>
            <a:endParaRPr lang="en-US" sz="2000" dirty="0" smtClean="0"/>
          </a:p>
          <a:p>
            <a:pPr marL="914400" lvl="1" indent="-457200">
              <a:buFont typeface="+mj-lt"/>
              <a:buAutoNum type="arabicPeriod"/>
            </a:pPr>
            <a:r>
              <a:rPr lang="en-US" sz="2000" dirty="0" smtClean="0"/>
              <a:t>A </a:t>
            </a:r>
            <a:r>
              <a:rPr lang="en-US" sz="2000" dirty="0"/>
              <a:t>customer sales agreement between Acme and Petitioner, as well as an acquisition agreement between Universal and Petitioner.  Counsel for Petitioner admitted that these documents exist and are easily </a:t>
            </a:r>
            <a:r>
              <a:rPr lang="en-US" sz="2000" dirty="0" smtClean="0"/>
              <a:t>accessible</a:t>
            </a:r>
            <a:endParaRPr lang="en-US" sz="2000" dirty="0"/>
          </a:p>
          <a:p>
            <a:pPr>
              <a:spcBef>
                <a:spcPts val="0"/>
              </a:spcBef>
            </a:pPr>
            <a:endParaRPr lang="en-US" sz="2000" dirty="0"/>
          </a:p>
        </p:txBody>
      </p:sp>
    </p:spTree>
    <p:extLst>
      <p:ext uri="{BB962C8B-B14F-4D97-AF65-F5344CB8AC3E}">
        <p14:creationId xmlns:p14="http://schemas.microsoft.com/office/powerpoint/2010/main" val="76396433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Lessons </a:t>
            </a:r>
            <a:r>
              <a:rPr lang="en-US" sz="4000" b="1" dirty="0" smtClean="0"/>
              <a:t>Learned: Motion for Additional Discovery</a:t>
            </a:r>
            <a:endParaRPr lang="en-US" sz="4000" b="1" dirty="0"/>
          </a:p>
        </p:txBody>
      </p:sp>
      <p:sp>
        <p:nvSpPr>
          <p:cNvPr id="3" name="Content Placeholder 2"/>
          <p:cNvSpPr>
            <a:spLocks noGrp="1"/>
          </p:cNvSpPr>
          <p:nvPr>
            <p:ph idx="1"/>
          </p:nvPr>
        </p:nvSpPr>
        <p:spPr>
          <a:xfrm>
            <a:off x="381000" y="1752600"/>
            <a:ext cx="8305800" cy="4572000"/>
          </a:xfrm>
        </p:spPr>
        <p:txBody>
          <a:bodyPr>
            <a:normAutofit fontScale="92500" lnSpcReduction="10000"/>
          </a:bodyPr>
          <a:lstStyle/>
          <a:p>
            <a:r>
              <a:rPr lang="en-US" dirty="0" smtClean="0"/>
              <a:t>The discovery permitted in an AIA trial is more limited than the discovery available in a district court</a:t>
            </a:r>
          </a:p>
          <a:p>
            <a:endParaRPr lang="en-US" dirty="0"/>
          </a:p>
          <a:p>
            <a:r>
              <a:rPr lang="en-US" dirty="0"/>
              <a:t>P</a:t>
            </a:r>
            <a:r>
              <a:rPr lang="en-US" dirty="0" smtClean="0"/>
              <a:t>arty seeking discovery that exceeds the scope of routine discovery must ask the Board for authorization to file a motion for additional discovery</a:t>
            </a:r>
          </a:p>
          <a:p>
            <a:endParaRPr lang="en-US" dirty="0"/>
          </a:p>
          <a:p>
            <a:r>
              <a:rPr lang="en-US" dirty="0" smtClean="0"/>
              <a:t>Motion must show that a grant of the additional discovery will serve the interests of justice (for an IPR) or is supported by good cause (for a CBM or PGR)</a:t>
            </a:r>
          </a:p>
          <a:p>
            <a:endParaRPr lang="en-US" dirty="0"/>
          </a:p>
          <a:p>
            <a:pPr marL="0" indent="0">
              <a:buNone/>
            </a:pPr>
            <a:endParaRPr lang="en-US" dirty="0"/>
          </a:p>
        </p:txBody>
      </p:sp>
      <p:sp>
        <p:nvSpPr>
          <p:cNvPr id="4" name="Slide Number Placeholder 3"/>
          <p:cNvSpPr>
            <a:spLocks noGrp="1"/>
          </p:cNvSpPr>
          <p:nvPr>
            <p:ph type="sldNum" sz="quarter" idx="12"/>
          </p:nvPr>
        </p:nvSpPr>
        <p:spPr>
          <a:xfrm>
            <a:off x="7086600" y="6324600"/>
            <a:ext cx="1905000" cy="457200"/>
          </a:xfrm>
        </p:spPr>
        <p:txBody>
          <a:bodyPr/>
          <a:lstStyle/>
          <a:p>
            <a:pPr algn="r"/>
            <a:fld id="{A322D79F-CF7F-4B2C-8D18-CCF7B0536F99}" type="slidenum">
              <a:rPr lang="en-US" sz="1200" b="0" smtClean="0">
                <a:solidFill>
                  <a:srgbClr val="273C56"/>
                </a:solidFill>
              </a:rPr>
              <a:pPr algn="r"/>
              <a:t>75</a:t>
            </a:fld>
            <a:endParaRPr lang="en-US" sz="1200" b="0" dirty="0">
              <a:solidFill>
                <a:srgbClr val="273C56"/>
              </a:solidFill>
            </a:endParaRPr>
          </a:p>
        </p:txBody>
      </p:sp>
    </p:spTree>
    <p:extLst>
      <p:ext uri="{BB962C8B-B14F-4D97-AF65-F5344CB8AC3E}">
        <p14:creationId xmlns:p14="http://schemas.microsoft.com/office/powerpoint/2010/main" val="229914720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Lessons Learned: Motion </a:t>
            </a:r>
            <a:r>
              <a:rPr lang="en-US" sz="4000" b="1" dirty="0"/>
              <a:t>for Additional </a:t>
            </a:r>
            <a:r>
              <a:rPr lang="en-US" sz="4000" b="1" dirty="0" smtClean="0"/>
              <a:t>Discovery</a:t>
            </a:r>
            <a:endParaRPr lang="en-US" sz="4000" b="1" dirty="0"/>
          </a:p>
        </p:txBody>
      </p:sp>
      <p:sp>
        <p:nvSpPr>
          <p:cNvPr id="3" name="Content Placeholder 2"/>
          <p:cNvSpPr>
            <a:spLocks noGrp="1"/>
          </p:cNvSpPr>
          <p:nvPr>
            <p:ph idx="1"/>
          </p:nvPr>
        </p:nvSpPr>
        <p:spPr>
          <a:xfrm>
            <a:off x="381000" y="1676400"/>
            <a:ext cx="8382000" cy="4800600"/>
          </a:xfrm>
        </p:spPr>
        <p:txBody>
          <a:bodyPr>
            <a:normAutofit fontScale="85000" lnSpcReduction="20000"/>
          </a:bodyPr>
          <a:lstStyle/>
          <a:p>
            <a:pPr lvl="0">
              <a:buClr>
                <a:srgbClr val="93A299"/>
              </a:buClr>
            </a:pPr>
            <a:r>
              <a:rPr lang="en-US" dirty="0">
                <a:solidFill>
                  <a:srgbClr val="292934"/>
                </a:solidFill>
              </a:rPr>
              <a:t>M</a:t>
            </a:r>
            <a:r>
              <a:rPr lang="en-US" dirty="0" smtClean="0">
                <a:solidFill>
                  <a:srgbClr val="292934"/>
                </a:solidFill>
              </a:rPr>
              <a:t>otion </a:t>
            </a:r>
            <a:r>
              <a:rPr lang="en-US" dirty="0">
                <a:solidFill>
                  <a:srgbClr val="292934"/>
                </a:solidFill>
              </a:rPr>
              <a:t>must do more than target information that is likely to be useful. M</a:t>
            </a:r>
            <a:r>
              <a:rPr lang="en-US" dirty="0" smtClean="0">
                <a:solidFill>
                  <a:srgbClr val="292934"/>
                </a:solidFill>
              </a:rPr>
              <a:t>otion </a:t>
            </a:r>
            <a:r>
              <a:rPr lang="en-US" dirty="0">
                <a:solidFill>
                  <a:srgbClr val="292934"/>
                </a:solidFill>
              </a:rPr>
              <a:t>must show that the </a:t>
            </a:r>
            <a:r>
              <a:rPr lang="en-US" dirty="0" smtClean="0">
                <a:solidFill>
                  <a:srgbClr val="292934"/>
                </a:solidFill>
              </a:rPr>
              <a:t>requested documents likely exist and </a:t>
            </a:r>
            <a:r>
              <a:rPr lang="en-US" dirty="0">
                <a:solidFill>
                  <a:srgbClr val="292934"/>
                </a:solidFill>
              </a:rPr>
              <a:t>will be useful in making out an element of the requesting party’s </a:t>
            </a:r>
            <a:r>
              <a:rPr lang="en-US" dirty="0" smtClean="0">
                <a:solidFill>
                  <a:srgbClr val="292934"/>
                </a:solidFill>
              </a:rPr>
              <a:t>case</a:t>
            </a:r>
            <a:endParaRPr lang="en-US" dirty="0" smtClean="0"/>
          </a:p>
          <a:p>
            <a:endParaRPr lang="en-US" dirty="0"/>
          </a:p>
          <a:p>
            <a:r>
              <a:rPr lang="en-US" dirty="0" smtClean="0"/>
              <a:t>Requests seeking “any” or “all” documents in a broad category may be viewed as speculative</a:t>
            </a:r>
          </a:p>
          <a:p>
            <a:endParaRPr lang="en-US" dirty="0"/>
          </a:p>
          <a:p>
            <a:r>
              <a:rPr lang="en-US" dirty="0" smtClean="0"/>
              <a:t>Board will consider whether the discovery request would unduly burden the producing party or can be obtained from other sources, such as the Internet</a:t>
            </a:r>
          </a:p>
          <a:p>
            <a:endParaRPr lang="en-US" dirty="0"/>
          </a:p>
          <a:p>
            <a:r>
              <a:rPr lang="en-US" dirty="0" smtClean="0"/>
              <a:t>Expect the Board to encourage reasonable compromise</a:t>
            </a:r>
            <a:endParaRPr lang="en-US" dirty="0"/>
          </a:p>
        </p:txBody>
      </p:sp>
      <p:sp>
        <p:nvSpPr>
          <p:cNvPr id="4" name="Slide Number Placeholder 3"/>
          <p:cNvSpPr>
            <a:spLocks noGrp="1"/>
          </p:cNvSpPr>
          <p:nvPr>
            <p:ph type="sldNum" sz="quarter" idx="12"/>
          </p:nvPr>
        </p:nvSpPr>
        <p:spPr>
          <a:xfrm>
            <a:off x="7086600" y="6324600"/>
            <a:ext cx="1905000" cy="457200"/>
          </a:xfrm>
        </p:spPr>
        <p:txBody>
          <a:bodyPr/>
          <a:lstStyle/>
          <a:p>
            <a:pPr algn="r"/>
            <a:fld id="{A322D79F-CF7F-4B2C-8D18-CCF7B0536F99}" type="slidenum">
              <a:rPr lang="en-US" sz="1200" b="0" smtClean="0">
                <a:solidFill>
                  <a:srgbClr val="273C56"/>
                </a:solidFill>
              </a:rPr>
              <a:pPr algn="r"/>
              <a:t>76</a:t>
            </a:fld>
            <a:endParaRPr lang="en-US" sz="1200" b="0" dirty="0">
              <a:solidFill>
                <a:srgbClr val="273C56"/>
              </a:solidFill>
            </a:endParaRPr>
          </a:p>
        </p:txBody>
      </p:sp>
    </p:spTree>
    <p:extLst>
      <p:ext uri="{BB962C8B-B14F-4D97-AF65-F5344CB8AC3E}">
        <p14:creationId xmlns:p14="http://schemas.microsoft.com/office/powerpoint/2010/main" val="326131924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467600" cy="1143000"/>
          </a:xfrm>
          <a:noFill/>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en-US" sz="3600" b="1" dirty="0" smtClean="0">
                <a:solidFill>
                  <a:schemeClr val="bg1"/>
                </a:solidFill>
              </a:rPr>
              <a:t>Motion for Additional Discovery: Some Interesting Cases</a:t>
            </a:r>
            <a:endParaRPr lang="en-US" sz="3600" b="1" dirty="0">
              <a:solidFill>
                <a:schemeClr val="bg1"/>
              </a:solidFill>
            </a:endParaRPr>
          </a:p>
        </p:txBody>
      </p:sp>
      <p:sp>
        <p:nvSpPr>
          <p:cNvPr id="3" name="Content Placeholder 2"/>
          <p:cNvSpPr>
            <a:spLocks noGrp="1"/>
          </p:cNvSpPr>
          <p:nvPr>
            <p:ph idx="1"/>
          </p:nvPr>
        </p:nvSpPr>
        <p:spPr>
          <a:xfrm>
            <a:off x="457200" y="1752600"/>
            <a:ext cx="8305800" cy="4648200"/>
          </a:xfrm>
        </p:spPr>
        <p:txBody>
          <a:bodyPr>
            <a:normAutofit fontScale="77500" lnSpcReduction="20000"/>
          </a:bodyPr>
          <a:lstStyle/>
          <a:p>
            <a:r>
              <a:rPr lang="en-US" i="1" dirty="0">
                <a:ea typeface="Calibri"/>
              </a:rPr>
              <a:t>Garmin Int’l v. </a:t>
            </a:r>
            <a:r>
              <a:rPr lang="en-US" i="1" dirty="0" err="1">
                <a:ea typeface="Calibri"/>
              </a:rPr>
              <a:t>Cuozzo</a:t>
            </a:r>
            <a:r>
              <a:rPr lang="en-US" i="1" dirty="0">
                <a:ea typeface="Calibri"/>
              </a:rPr>
              <a:t> Speed Techs., </a:t>
            </a:r>
            <a:r>
              <a:rPr lang="en-US" dirty="0">
                <a:ea typeface="Calibri"/>
              </a:rPr>
              <a:t>IPR2012-00001, </a:t>
            </a:r>
            <a:r>
              <a:rPr lang="en-US" dirty="0" smtClean="0">
                <a:ea typeface="Calibri"/>
              </a:rPr>
              <a:t/>
            </a:r>
            <a:br>
              <a:rPr lang="en-US" dirty="0" smtClean="0">
                <a:ea typeface="Calibri"/>
              </a:rPr>
            </a:br>
            <a:r>
              <a:rPr lang="en-US" dirty="0" smtClean="0">
                <a:ea typeface="Calibri"/>
              </a:rPr>
              <a:t>Paper </a:t>
            </a:r>
            <a:r>
              <a:rPr lang="en-US" dirty="0">
                <a:ea typeface="Calibri"/>
              </a:rPr>
              <a:t>26 </a:t>
            </a:r>
            <a:r>
              <a:rPr lang="en-US" dirty="0" smtClean="0">
                <a:ea typeface="Calibri"/>
              </a:rPr>
              <a:t>(enumerating </a:t>
            </a:r>
            <a:r>
              <a:rPr lang="en-US" dirty="0">
                <a:ea typeface="Calibri"/>
              </a:rPr>
              <a:t>the “Garmin factors</a:t>
            </a:r>
            <a:r>
              <a:rPr lang="en-US" dirty="0" smtClean="0">
                <a:ea typeface="Calibri"/>
              </a:rPr>
              <a:t>”)</a:t>
            </a:r>
          </a:p>
          <a:p>
            <a:endParaRPr lang="en-US" dirty="0"/>
          </a:p>
          <a:p>
            <a:r>
              <a:rPr lang="en-US" i="1" dirty="0">
                <a:ea typeface="Calibri"/>
              </a:rPr>
              <a:t>Corning, Inc. v. DSM IP Assets B.V.</a:t>
            </a:r>
            <a:r>
              <a:rPr lang="en-US" dirty="0">
                <a:ea typeface="Calibri"/>
              </a:rPr>
              <a:t>, IPR2013-00043, </a:t>
            </a:r>
            <a:r>
              <a:rPr lang="en-US" dirty="0" smtClean="0">
                <a:ea typeface="Calibri"/>
              </a:rPr>
              <a:t/>
            </a:r>
            <a:br>
              <a:rPr lang="en-US" dirty="0" smtClean="0">
                <a:ea typeface="Calibri"/>
              </a:rPr>
            </a:br>
            <a:r>
              <a:rPr lang="en-US" dirty="0" smtClean="0">
                <a:ea typeface="Calibri"/>
              </a:rPr>
              <a:t>Paper </a:t>
            </a:r>
            <a:r>
              <a:rPr lang="en-US" dirty="0">
                <a:ea typeface="Calibri"/>
              </a:rPr>
              <a:t>27 </a:t>
            </a:r>
            <a:r>
              <a:rPr lang="en-US" dirty="0" smtClean="0">
                <a:ea typeface="Calibri"/>
              </a:rPr>
              <a:t>(granting additional discovery request for laboratory notebooks)</a:t>
            </a:r>
          </a:p>
          <a:p>
            <a:endParaRPr lang="en-US" i="1" dirty="0">
              <a:ea typeface="Calibri"/>
            </a:endParaRPr>
          </a:p>
          <a:p>
            <a:r>
              <a:rPr lang="en-US" i="1" dirty="0" smtClean="0">
                <a:ea typeface="Calibri"/>
              </a:rPr>
              <a:t>RPX </a:t>
            </a:r>
            <a:r>
              <a:rPr lang="en-US" i="1" dirty="0">
                <a:ea typeface="Calibri"/>
              </a:rPr>
              <a:t>Corp. v. </a:t>
            </a:r>
            <a:r>
              <a:rPr lang="en-US" i="1" dirty="0" err="1">
                <a:ea typeface="Calibri"/>
              </a:rPr>
              <a:t>Virnetx</a:t>
            </a:r>
            <a:r>
              <a:rPr lang="en-US" i="1" dirty="0">
                <a:ea typeface="Calibri"/>
              </a:rPr>
              <a:t> Inc.</a:t>
            </a:r>
            <a:r>
              <a:rPr lang="en-US" dirty="0">
                <a:ea typeface="Calibri"/>
              </a:rPr>
              <a:t>, IPR2014-00171, Paper 25 </a:t>
            </a:r>
            <a:r>
              <a:rPr lang="en-US" dirty="0" smtClean="0">
                <a:ea typeface="Calibri"/>
              </a:rPr>
              <a:t>(granting additional </a:t>
            </a:r>
            <a:r>
              <a:rPr lang="en-US" dirty="0">
                <a:ea typeface="Calibri"/>
              </a:rPr>
              <a:t>discovery </a:t>
            </a:r>
            <a:r>
              <a:rPr lang="en-US" dirty="0" smtClean="0">
                <a:ea typeface="Calibri"/>
              </a:rPr>
              <a:t>regarding </a:t>
            </a:r>
            <a:r>
              <a:rPr lang="en-US" dirty="0">
                <a:ea typeface="Calibri"/>
              </a:rPr>
              <a:t>real-party-in-interest and privity issues </a:t>
            </a:r>
            <a:r>
              <a:rPr lang="en-US" dirty="0" smtClean="0">
                <a:ea typeface="Calibri"/>
              </a:rPr>
              <a:t>after identifying a limited </a:t>
            </a:r>
            <a:r>
              <a:rPr lang="en-US" dirty="0">
                <a:ea typeface="Calibri"/>
              </a:rPr>
              <a:t>set of </a:t>
            </a:r>
            <a:r>
              <a:rPr lang="en-US" dirty="0" smtClean="0">
                <a:ea typeface="Calibri"/>
              </a:rPr>
              <a:t>relevant documents)</a:t>
            </a:r>
          </a:p>
          <a:p>
            <a:endParaRPr lang="en-US" dirty="0" smtClean="0">
              <a:ea typeface="Calibri"/>
            </a:endParaRPr>
          </a:p>
          <a:p>
            <a:r>
              <a:rPr lang="en-US" i="1" dirty="0">
                <a:ea typeface="Calibri"/>
              </a:rPr>
              <a:t>Apple Inc. v. </a:t>
            </a:r>
            <a:r>
              <a:rPr lang="en-US" i="1" dirty="0" err="1">
                <a:ea typeface="Calibri"/>
              </a:rPr>
              <a:t>Achates</a:t>
            </a:r>
            <a:r>
              <a:rPr lang="en-US" i="1" dirty="0">
                <a:ea typeface="Calibri"/>
              </a:rPr>
              <a:t> Ref. Publ., Inc.</a:t>
            </a:r>
            <a:r>
              <a:rPr lang="en-US" dirty="0">
                <a:ea typeface="Calibri"/>
              </a:rPr>
              <a:t>, IPR2013-00080, </a:t>
            </a:r>
            <a:r>
              <a:rPr lang="en-US" dirty="0" smtClean="0">
                <a:ea typeface="Calibri"/>
              </a:rPr>
              <a:t/>
            </a:r>
            <a:br>
              <a:rPr lang="en-US" dirty="0" smtClean="0">
                <a:ea typeface="Calibri"/>
              </a:rPr>
            </a:br>
            <a:r>
              <a:rPr lang="en-US" dirty="0" smtClean="0">
                <a:ea typeface="Calibri"/>
              </a:rPr>
              <a:t>Paper </a:t>
            </a:r>
            <a:r>
              <a:rPr lang="en-US" dirty="0">
                <a:ea typeface="Calibri"/>
              </a:rPr>
              <a:t>66 </a:t>
            </a:r>
            <a:r>
              <a:rPr lang="en-US" dirty="0" smtClean="0">
                <a:ea typeface="Calibri"/>
              </a:rPr>
              <a:t>(granting additional discovery of email </a:t>
            </a:r>
            <a:r>
              <a:rPr lang="en-US" dirty="0">
                <a:ea typeface="Calibri"/>
              </a:rPr>
              <a:t>communications exchanged directly between patent owner’s two </a:t>
            </a:r>
            <a:r>
              <a:rPr lang="en-US" dirty="0" smtClean="0">
                <a:ea typeface="Calibri"/>
              </a:rPr>
              <a:t>experts)</a:t>
            </a:r>
            <a:endParaRPr lang="en-US" dirty="0" smtClean="0"/>
          </a:p>
        </p:txBody>
      </p:sp>
      <p:sp>
        <p:nvSpPr>
          <p:cNvPr id="4" name="Slide Number Placeholder 3"/>
          <p:cNvSpPr>
            <a:spLocks noGrp="1"/>
          </p:cNvSpPr>
          <p:nvPr>
            <p:ph type="sldNum" sz="quarter" idx="12"/>
          </p:nvPr>
        </p:nvSpPr>
        <p:spPr>
          <a:xfrm>
            <a:off x="7086600" y="6324600"/>
            <a:ext cx="1905000" cy="457200"/>
          </a:xfrm>
        </p:spPr>
        <p:txBody>
          <a:bodyPr/>
          <a:lstStyle/>
          <a:p>
            <a:pPr algn="r"/>
            <a:fld id="{A322D79F-CF7F-4B2C-8D18-CCF7B0536F99}" type="slidenum">
              <a:rPr lang="en-US" sz="1200" b="0" smtClean="0">
                <a:solidFill>
                  <a:srgbClr val="273C56"/>
                </a:solidFill>
              </a:rPr>
              <a:pPr algn="r"/>
              <a:t>77</a:t>
            </a:fld>
            <a:endParaRPr lang="en-US" sz="1200" b="0" dirty="0">
              <a:solidFill>
                <a:srgbClr val="273C56"/>
              </a:solidFill>
            </a:endParaRPr>
          </a:p>
        </p:txBody>
      </p:sp>
    </p:spTree>
    <p:extLst>
      <p:ext uri="{BB962C8B-B14F-4D97-AF65-F5344CB8AC3E}">
        <p14:creationId xmlns:p14="http://schemas.microsoft.com/office/powerpoint/2010/main" val="1907700169"/>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7772400" cy="3352800"/>
          </a:xfrm>
        </p:spPr>
        <p:txBody>
          <a:bodyPr/>
          <a:lstStyle/>
          <a:p>
            <a:pPr marL="0" lvl="0" indent="0" algn="ctr">
              <a:buNone/>
            </a:pPr>
            <a:endParaRPr lang="en-US" sz="5400" dirty="0" smtClean="0"/>
          </a:p>
          <a:p>
            <a:pPr marL="0" lvl="0" indent="0" algn="ctr">
              <a:buNone/>
            </a:pPr>
            <a:r>
              <a:rPr lang="en-US" sz="5400" b="1" dirty="0" smtClean="0">
                <a:solidFill>
                  <a:schemeClr val="accent1"/>
                </a:solidFill>
                <a:latin typeface="+mj-lt"/>
              </a:rPr>
              <a:t>Thank You</a:t>
            </a:r>
            <a:endParaRPr lang="en-US" sz="5400" b="1" dirty="0">
              <a:solidFill>
                <a:schemeClr val="accent1"/>
              </a:solidFill>
              <a:latin typeface="+mj-lt"/>
            </a:endParaRPr>
          </a:p>
        </p:txBody>
      </p:sp>
      <p:sp>
        <p:nvSpPr>
          <p:cNvPr id="6" name="Slide Number Placeholder 5"/>
          <p:cNvSpPr>
            <a:spLocks noGrp="1"/>
          </p:cNvSpPr>
          <p:nvPr>
            <p:ph type="sldNum" sz="quarter" idx="11"/>
          </p:nvPr>
        </p:nvSpPr>
        <p:spPr>
          <a:xfrm>
            <a:off x="6858000" y="6324600"/>
            <a:ext cx="2895600" cy="457200"/>
          </a:xfrm>
        </p:spPr>
        <p:txBody>
          <a:bodyPr/>
          <a:lstStyle/>
          <a:p>
            <a:pPr>
              <a:defRPr/>
            </a:pPr>
            <a:fld id="{0E631215-251D-4A40-9B89-3AA18C35486F}" type="slidenum">
              <a:rPr lang="en-US" smtClean="0"/>
              <a:pPr>
                <a:defRPr/>
              </a:pPr>
              <a:t>78</a:t>
            </a:fld>
            <a:endParaRPr lang="en-US" dirty="0"/>
          </a:p>
        </p:txBody>
      </p:sp>
    </p:spTree>
    <p:extLst>
      <p:ext uri="{BB962C8B-B14F-4D97-AF65-F5344CB8AC3E}">
        <p14:creationId xmlns:p14="http://schemas.microsoft.com/office/powerpoint/2010/main" val="322414750"/>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7772400" cy="3352800"/>
          </a:xfrm>
        </p:spPr>
        <p:txBody>
          <a:bodyPr/>
          <a:lstStyle/>
          <a:p>
            <a:pPr marL="0" lvl="0" indent="0" algn="ctr">
              <a:buNone/>
            </a:pPr>
            <a:endParaRPr lang="en-US" sz="5400" dirty="0" smtClean="0"/>
          </a:p>
          <a:p>
            <a:pPr marL="0" lvl="0" indent="0" algn="ctr">
              <a:buNone/>
            </a:pPr>
            <a:r>
              <a:rPr lang="en-US" sz="5400" b="1" dirty="0" smtClean="0">
                <a:solidFill>
                  <a:schemeClr val="accent1"/>
                </a:solidFill>
                <a:latin typeface="+mj-lt"/>
              </a:rPr>
              <a:t>Break</a:t>
            </a:r>
            <a:endParaRPr lang="en-US" sz="5400" b="1" dirty="0">
              <a:solidFill>
                <a:schemeClr val="accent1"/>
              </a:solidFill>
              <a:latin typeface="+mj-lt"/>
            </a:endParaRPr>
          </a:p>
        </p:txBody>
      </p:sp>
      <p:sp>
        <p:nvSpPr>
          <p:cNvPr id="6" name="Slide Number Placeholder 5"/>
          <p:cNvSpPr>
            <a:spLocks noGrp="1"/>
          </p:cNvSpPr>
          <p:nvPr>
            <p:ph type="sldNum" sz="quarter" idx="11"/>
          </p:nvPr>
        </p:nvSpPr>
        <p:spPr>
          <a:xfrm>
            <a:off x="6934200" y="6324600"/>
            <a:ext cx="2895600" cy="457200"/>
          </a:xfrm>
        </p:spPr>
        <p:txBody>
          <a:bodyPr/>
          <a:lstStyle/>
          <a:p>
            <a:pPr>
              <a:defRPr/>
            </a:pPr>
            <a:fld id="{0E631215-251D-4A40-9B89-3AA18C35486F}" type="slidenum">
              <a:rPr lang="en-US" smtClean="0"/>
              <a:pPr>
                <a:defRPr/>
              </a:pPr>
              <a:t>79</a:t>
            </a:fld>
            <a:endParaRPr lang="en-US" dirty="0"/>
          </a:p>
        </p:txBody>
      </p:sp>
    </p:spTree>
    <p:extLst>
      <p:ext uri="{BB962C8B-B14F-4D97-AF65-F5344CB8AC3E}">
        <p14:creationId xmlns:p14="http://schemas.microsoft.com/office/powerpoint/2010/main" val="80521594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1"/>
          <p:cNvSpPr>
            <a:spLocks noGrp="1"/>
          </p:cNvSpPr>
          <p:nvPr>
            <p:ph type="sldNum" sz="quarter" idx="12"/>
          </p:nvPr>
        </p:nvSpPr>
        <p:spPr/>
        <p:txBody>
          <a:bodyPr/>
          <a:lstStyle/>
          <a:p>
            <a:fld id="{54F97795-DA32-482C-8D1F-D06FA43F384C}" type="slidenum">
              <a:rPr lang="en-US" smtClean="0">
                <a:solidFill>
                  <a:srgbClr val="273C56"/>
                </a:solidFill>
              </a:rPr>
              <a:pPr/>
              <a:t>8</a:t>
            </a:fld>
            <a:endParaRPr lang="en-US" dirty="0">
              <a:solidFill>
                <a:srgbClr val="273C56"/>
              </a:solidFill>
            </a:endParaRPr>
          </a:p>
        </p:txBody>
      </p:sp>
      <p:sp>
        <p:nvSpPr>
          <p:cNvPr id="76" name="TextBox 75"/>
          <p:cNvSpPr txBox="1"/>
          <p:nvPr/>
        </p:nvSpPr>
        <p:spPr>
          <a:xfrm>
            <a:off x="228600" y="2819400"/>
            <a:ext cx="2819400" cy="923330"/>
          </a:xfrm>
          <a:prstGeom prst="rect">
            <a:avLst/>
          </a:prstGeom>
          <a:solidFill>
            <a:schemeClr val="accent1">
              <a:lumMod val="20000"/>
              <a:lumOff val="80000"/>
              <a:alpha val="50000"/>
            </a:schemeClr>
          </a:solidFill>
          <a:ln>
            <a:solidFill>
              <a:schemeClr val="accent1"/>
            </a:solidFill>
          </a:ln>
          <a:scene3d>
            <a:camera prst="orthographicFront"/>
            <a:lightRig rig="threePt" dir="t"/>
          </a:scene3d>
          <a:sp3d>
            <a:bevelT/>
          </a:sp3d>
        </p:spPr>
        <p:txBody>
          <a:bodyPr wrap="square" rtlCol="0">
            <a:spAutoFit/>
          </a:bodyPr>
          <a:lstStyle/>
          <a:p>
            <a:pPr algn="ctr"/>
            <a:r>
              <a:rPr lang="en-US" dirty="0" smtClean="0"/>
              <a:t/>
            </a:r>
            <a:br>
              <a:rPr lang="en-US" dirty="0" smtClean="0"/>
            </a:br>
            <a:r>
              <a:rPr lang="en-US" dirty="0" smtClean="0"/>
              <a:t>63 Patents Not Instituted</a:t>
            </a:r>
            <a:br>
              <a:rPr lang="en-US" dirty="0" smtClean="0"/>
            </a:br>
            <a:r>
              <a:rPr lang="en-US" dirty="0" smtClean="0"/>
              <a:t> </a:t>
            </a:r>
            <a:endParaRPr lang="en-US" dirty="0"/>
          </a:p>
        </p:txBody>
      </p:sp>
      <p:sp>
        <p:nvSpPr>
          <p:cNvPr id="77" name="TextBox 76"/>
          <p:cNvSpPr txBox="1"/>
          <p:nvPr/>
        </p:nvSpPr>
        <p:spPr>
          <a:xfrm>
            <a:off x="4419600" y="2819400"/>
            <a:ext cx="3105150" cy="923330"/>
          </a:xfrm>
          <a:prstGeom prst="rect">
            <a:avLst/>
          </a:prstGeom>
          <a:solidFill>
            <a:schemeClr val="accent1">
              <a:lumMod val="20000"/>
              <a:lumOff val="80000"/>
              <a:alpha val="50000"/>
            </a:schemeClr>
          </a:solidFill>
          <a:ln>
            <a:solidFill>
              <a:schemeClr val="accent2"/>
            </a:solidFill>
          </a:ln>
          <a:scene3d>
            <a:camera prst="orthographicFront"/>
            <a:lightRig rig="threePt" dir="t"/>
          </a:scene3d>
          <a:sp3d>
            <a:bevelT/>
          </a:sp3d>
        </p:spPr>
        <p:txBody>
          <a:bodyPr wrap="square" rtlCol="0">
            <a:spAutoFit/>
          </a:bodyPr>
          <a:lstStyle/>
          <a:p>
            <a:pPr algn="ctr"/>
            <a:r>
              <a:rPr lang="en-US" dirty="0" smtClean="0"/>
              <a:t/>
            </a:r>
            <a:br>
              <a:rPr lang="en-US" dirty="0" smtClean="0"/>
            </a:br>
            <a:r>
              <a:rPr lang="en-US" dirty="0" smtClean="0"/>
              <a:t>104 Patents Instituted</a:t>
            </a:r>
            <a:br>
              <a:rPr lang="en-US" dirty="0" smtClean="0"/>
            </a:br>
            <a:r>
              <a:rPr lang="en-US" dirty="0" smtClean="0"/>
              <a:t> </a:t>
            </a:r>
            <a:endParaRPr lang="en-US" dirty="0"/>
          </a:p>
        </p:txBody>
      </p:sp>
      <p:sp>
        <p:nvSpPr>
          <p:cNvPr id="78" name="TextBox 77"/>
          <p:cNvSpPr txBox="1"/>
          <p:nvPr/>
        </p:nvSpPr>
        <p:spPr>
          <a:xfrm>
            <a:off x="2628900" y="1524000"/>
            <a:ext cx="2857500" cy="954107"/>
          </a:xfrm>
          <a:prstGeom prst="rect">
            <a:avLst/>
          </a:prstGeom>
          <a:solidFill>
            <a:schemeClr val="accent1">
              <a:lumMod val="20000"/>
              <a:lumOff val="80000"/>
              <a:alpha val="50000"/>
            </a:schemeClr>
          </a:solidFill>
          <a:scene3d>
            <a:camera prst="orthographicFront"/>
            <a:lightRig rig="threePt" dir="t"/>
          </a:scene3d>
          <a:sp3d>
            <a:bevelT/>
          </a:sp3d>
        </p:spPr>
        <p:txBody>
          <a:bodyPr wrap="square" rtlCol="0">
            <a:spAutoFit/>
          </a:bodyPr>
          <a:lstStyle/>
          <a:p>
            <a:pPr algn="ctr"/>
            <a:r>
              <a:rPr lang="en-US" dirty="0" smtClean="0"/>
              <a:t/>
            </a:r>
            <a:br>
              <a:rPr lang="en-US" dirty="0" smtClean="0"/>
            </a:br>
            <a:r>
              <a:rPr lang="en-US" sz="2000" dirty="0" smtClean="0"/>
              <a:t>167 Patents Petitioned</a:t>
            </a:r>
            <a:r>
              <a:rPr lang="en-US" dirty="0" smtClean="0"/>
              <a:t/>
            </a:r>
            <a:br>
              <a:rPr lang="en-US" dirty="0" smtClean="0"/>
            </a:br>
            <a:r>
              <a:rPr lang="en-US" dirty="0" smtClean="0"/>
              <a:t> </a:t>
            </a:r>
            <a:endParaRPr lang="en-US" dirty="0"/>
          </a:p>
        </p:txBody>
      </p:sp>
      <p:sp>
        <p:nvSpPr>
          <p:cNvPr id="79" name="TextBox 78"/>
          <p:cNvSpPr txBox="1"/>
          <p:nvPr/>
        </p:nvSpPr>
        <p:spPr>
          <a:xfrm>
            <a:off x="3257550" y="5486400"/>
            <a:ext cx="2838450" cy="954107"/>
          </a:xfrm>
          <a:prstGeom prst="rect">
            <a:avLst/>
          </a:prstGeom>
          <a:solidFill>
            <a:schemeClr val="accent1">
              <a:lumMod val="20000"/>
              <a:lumOff val="80000"/>
              <a:alpha val="50000"/>
            </a:schemeClr>
          </a:solidFill>
          <a:ln>
            <a:solidFill>
              <a:srgbClr val="7030A0"/>
            </a:solidFill>
          </a:ln>
          <a:scene3d>
            <a:camera prst="orthographicFront"/>
            <a:lightRig rig="threePt" dir="t"/>
          </a:scene3d>
          <a:sp3d>
            <a:bevelT/>
          </a:sp3d>
        </p:spPr>
        <p:txBody>
          <a:bodyPr wrap="square" rtlCol="0">
            <a:spAutoFit/>
          </a:bodyPr>
          <a:lstStyle/>
          <a:p>
            <a:pPr algn="ctr"/>
            <a:r>
              <a:rPr lang="en-US" sz="1400" dirty="0" smtClean="0"/>
              <a:t>19 Patents </a:t>
            </a:r>
            <a:r>
              <a:rPr lang="en-US" sz="1400" dirty="0"/>
              <a:t/>
            </a:r>
            <a:br>
              <a:rPr lang="en-US" sz="1400" dirty="0"/>
            </a:br>
            <a:r>
              <a:rPr lang="en-US" sz="1400" dirty="0" smtClean="0"/>
              <a:t>All Instituted Claims Unpatentable </a:t>
            </a:r>
            <a:br>
              <a:rPr lang="en-US" sz="1400" dirty="0" smtClean="0"/>
            </a:br>
            <a:r>
              <a:rPr lang="en-US" sz="1400" dirty="0" smtClean="0"/>
              <a:t>(11% of Total Patents Petitioned)</a:t>
            </a:r>
            <a:endParaRPr lang="en-US" sz="1400" dirty="0"/>
          </a:p>
        </p:txBody>
      </p:sp>
      <p:sp>
        <p:nvSpPr>
          <p:cNvPr id="80" name="TextBox 79"/>
          <p:cNvSpPr txBox="1"/>
          <p:nvPr/>
        </p:nvSpPr>
        <p:spPr>
          <a:xfrm>
            <a:off x="6400799" y="5486400"/>
            <a:ext cx="2667001" cy="954107"/>
          </a:xfrm>
          <a:prstGeom prst="rect">
            <a:avLst/>
          </a:prstGeom>
          <a:solidFill>
            <a:schemeClr val="accent1">
              <a:lumMod val="20000"/>
              <a:lumOff val="80000"/>
              <a:alpha val="50000"/>
            </a:schemeClr>
          </a:solidFill>
          <a:ln>
            <a:solidFill>
              <a:srgbClr val="7030A0"/>
            </a:solidFill>
          </a:ln>
          <a:scene3d>
            <a:camera prst="orthographicFront"/>
            <a:lightRig rig="threePt" dir="t"/>
          </a:scene3d>
          <a:sp3d>
            <a:bevelT/>
          </a:sp3d>
        </p:spPr>
        <p:txBody>
          <a:bodyPr wrap="square" rtlCol="0">
            <a:spAutoFit/>
          </a:bodyPr>
          <a:lstStyle/>
          <a:p>
            <a:pPr algn="ctr"/>
            <a:r>
              <a:rPr lang="en-US" sz="1400" dirty="0" smtClean="0"/>
              <a:t>9 Patents</a:t>
            </a:r>
            <a:br>
              <a:rPr lang="en-US" sz="1400" dirty="0" smtClean="0"/>
            </a:br>
            <a:r>
              <a:rPr lang="en-US" sz="1400" dirty="0" smtClean="0"/>
              <a:t>Some Instituted Claims Unpatentable</a:t>
            </a:r>
            <a:br>
              <a:rPr lang="en-US" sz="1400" dirty="0" smtClean="0"/>
            </a:br>
            <a:r>
              <a:rPr lang="en-US" sz="1400" dirty="0" smtClean="0"/>
              <a:t>(5% of Total Patents Petitioned)</a:t>
            </a:r>
            <a:endParaRPr lang="en-US" sz="1400" dirty="0"/>
          </a:p>
        </p:txBody>
      </p:sp>
      <p:sp>
        <p:nvSpPr>
          <p:cNvPr id="81" name="TextBox 80"/>
          <p:cNvSpPr txBox="1"/>
          <p:nvPr/>
        </p:nvSpPr>
        <p:spPr>
          <a:xfrm>
            <a:off x="6671732" y="4114800"/>
            <a:ext cx="2091267" cy="861774"/>
          </a:xfrm>
          <a:prstGeom prst="rect">
            <a:avLst/>
          </a:prstGeom>
          <a:solidFill>
            <a:schemeClr val="accent1">
              <a:lumMod val="20000"/>
              <a:lumOff val="80000"/>
              <a:alpha val="50000"/>
            </a:schemeClr>
          </a:solidFill>
          <a:ln>
            <a:solidFill>
              <a:srgbClr val="7030A0"/>
            </a:solidFill>
          </a:ln>
          <a:scene3d>
            <a:camera prst="orthographicFront"/>
            <a:lightRig rig="threePt" dir="t"/>
          </a:scene3d>
          <a:sp3d>
            <a:bevelT/>
          </a:sp3d>
        </p:spPr>
        <p:txBody>
          <a:bodyPr wrap="square" rtlCol="0">
            <a:spAutoFit/>
          </a:bodyPr>
          <a:lstStyle/>
          <a:p>
            <a:pPr algn="ctr"/>
            <a:r>
              <a:rPr lang="en-US" sz="1600" dirty="0" smtClean="0"/>
              <a:t>28 Patents </a:t>
            </a:r>
          </a:p>
          <a:p>
            <a:pPr algn="ctr"/>
            <a:r>
              <a:rPr lang="en-US" sz="1600" dirty="0" smtClean="0"/>
              <a:t>Reached Final Written Decisions</a:t>
            </a:r>
            <a:r>
              <a:rPr lang="en-US" dirty="0" smtClean="0"/>
              <a:t> </a:t>
            </a:r>
            <a:endParaRPr lang="en-US" dirty="0"/>
          </a:p>
        </p:txBody>
      </p:sp>
      <p:sp>
        <p:nvSpPr>
          <p:cNvPr id="64" name="Title 63"/>
          <p:cNvSpPr>
            <a:spLocks noGrp="1"/>
          </p:cNvSpPr>
          <p:nvPr>
            <p:ph type="title"/>
          </p:nvPr>
        </p:nvSpPr>
        <p:spPr>
          <a:xfrm>
            <a:off x="1676400" y="228600"/>
            <a:ext cx="7391400" cy="1066800"/>
          </a:xfrm>
        </p:spPr>
        <p:txBody>
          <a:bodyPr/>
          <a:lstStyle/>
          <a:p>
            <a:r>
              <a:rPr lang="en-US" sz="4000" b="1" i="1" dirty="0">
                <a:solidFill>
                  <a:srgbClr val="FFFFFF"/>
                </a:solidFill>
              </a:rPr>
              <a:t>Inter Partes </a:t>
            </a:r>
            <a:r>
              <a:rPr lang="en-US" sz="4000" b="1" dirty="0">
                <a:solidFill>
                  <a:srgbClr val="FFFFFF"/>
                </a:solidFill>
              </a:rPr>
              <a:t>Review Petitions Terminated </a:t>
            </a:r>
            <a:r>
              <a:rPr lang="en-US" sz="4000" b="1" dirty="0" smtClean="0">
                <a:solidFill>
                  <a:srgbClr val="FFFFFF"/>
                </a:solidFill>
              </a:rPr>
              <a:t>to Date </a:t>
            </a:r>
            <a:r>
              <a:rPr lang="en-US" sz="2000" b="1" dirty="0" smtClean="0">
                <a:solidFill>
                  <a:srgbClr val="FFFFFF"/>
                </a:solidFill>
              </a:rPr>
              <a:t>(As </a:t>
            </a:r>
            <a:r>
              <a:rPr lang="en-US" sz="2000" b="1" dirty="0">
                <a:solidFill>
                  <a:srgbClr val="FFFFFF"/>
                </a:solidFill>
              </a:rPr>
              <a:t>of </a:t>
            </a:r>
            <a:r>
              <a:rPr lang="en-US" sz="2000" b="1" dirty="0" smtClean="0">
                <a:solidFill>
                  <a:srgbClr val="FFFFFF"/>
                </a:solidFill>
              </a:rPr>
              <a:t>4/2/2014)</a:t>
            </a:r>
            <a:endParaRPr lang="en-US" dirty="0"/>
          </a:p>
        </p:txBody>
      </p:sp>
      <p:sp>
        <p:nvSpPr>
          <p:cNvPr id="84" name="TextBox 83"/>
          <p:cNvSpPr txBox="1"/>
          <p:nvPr/>
        </p:nvSpPr>
        <p:spPr>
          <a:xfrm>
            <a:off x="2667000" y="4114800"/>
            <a:ext cx="2971800" cy="830997"/>
          </a:xfrm>
          <a:prstGeom prst="rect">
            <a:avLst/>
          </a:prstGeom>
          <a:solidFill>
            <a:schemeClr val="accent1">
              <a:lumMod val="20000"/>
              <a:lumOff val="80000"/>
              <a:alpha val="50000"/>
            </a:schemeClr>
          </a:solidFill>
          <a:ln>
            <a:solidFill>
              <a:srgbClr val="009900"/>
            </a:solidFill>
          </a:ln>
          <a:scene3d>
            <a:camera prst="orthographicFront"/>
            <a:lightRig rig="threePt" dir="t"/>
          </a:scene3d>
          <a:sp3d>
            <a:bevelT/>
          </a:sp3d>
        </p:spPr>
        <p:txBody>
          <a:bodyPr wrap="square" rtlCol="0">
            <a:spAutoFit/>
          </a:bodyPr>
          <a:lstStyle/>
          <a:p>
            <a:pPr algn="ctr"/>
            <a:r>
              <a:rPr lang="en-US" sz="1600" dirty="0" smtClean="0"/>
              <a:t>76 Patents </a:t>
            </a:r>
          </a:p>
          <a:p>
            <a:pPr algn="ctr"/>
            <a:r>
              <a:rPr lang="en-US" sz="1600" dirty="0" smtClean="0"/>
              <a:t>Settled / Dismissed / Request for Adverse Judgment </a:t>
            </a:r>
            <a:endParaRPr lang="en-US" sz="1600" dirty="0"/>
          </a:p>
        </p:txBody>
      </p:sp>
      <p:cxnSp>
        <p:nvCxnSpPr>
          <p:cNvPr id="7" name="Elbow Connector 6" descr="&quot;&quot;"/>
          <p:cNvCxnSpPr>
            <a:stCxn id="78" idx="2"/>
            <a:endCxn id="77" idx="0"/>
          </p:cNvCxnSpPr>
          <p:nvPr/>
        </p:nvCxnSpPr>
        <p:spPr bwMode="auto">
          <a:xfrm rot="16200000" flipH="1">
            <a:off x="4844266" y="1691490"/>
            <a:ext cx="341293" cy="1914525"/>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Elbow Connector 9" descr="&quot;&quot;"/>
          <p:cNvCxnSpPr>
            <a:stCxn id="78" idx="2"/>
            <a:endCxn id="76" idx="0"/>
          </p:cNvCxnSpPr>
          <p:nvPr/>
        </p:nvCxnSpPr>
        <p:spPr bwMode="auto">
          <a:xfrm rot="5400000">
            <a:off x="2677329" y="1439078"/>
            <a:ext cx="341293" cy="2419350"/>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Elbow Connector 103" descr="&quot;&quot;"/>
          <p:cNvCxnSpPr>
            <a:stCxn id="77" idx="2"/>
            <a:endCxn id="84" idx="0"/>
          </p:cNvCxnSpPr>
          <p:nvPr/>
        </p:nvCxnSpPr>
        <p:spPr bwMode="auto">
          <a:xfrm rot="5400000">
            <a:off x="4876503" y="3019128"/>
            <a:ext cx="372070" cy="1819275"/>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Elbow Connector 106" descr="&quot;&quot;"/>
          <p:cNvCxnSpPr>
            <a:stCxn id="81" idx="0"/>
            <a:endCxn id="77" idx="2"/>
          </p:cNvCxnSpPr>
          <p:nvPr/>
        </p:nvCxnSpPr>
        <p:spPr bwMode="auto">
          <a:xfrm rot="16200000" flipV="1">
            <a:off x="6658736" y="3056169"/>
            <a:ext cx="372070" cy="1745191"/>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Elbow Connector 124" descr="&quot;&quot;"/>
          <p:cNvCxnSpPr>
            <a:stCxn id="79" idx="0"/>
            <a:endCxn id="81" idx="2"/>
          </p:cNvCxnSpPr>
          <p:nvPr/>
        </p:nvCxnSpPr>
        <p:spPr bwMode="auto">
          <a:xfrm rot="5400000" flipH="1" flipV="1">
            <a:off x="5942157" y="3711192"/>
            <a:ext cx="509826" cy="3040591"/>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Elbow Connector 127" descr="&quot;&quot;"/>
          <p:cNvCxnSpPr>
            <a:stCxn id="80" idx="0"/>
            <a:endCxn id="81" idx="2"/>
          </p:cNvCxnSpPr>
          <p:nvPr/>
        </p:nvCxnSpPr>
        <p:spPr bwMode="auto">
          <a:xfrm rot="16200000" flipV="1">
            <a:off x="7470920" y="5223020"/>
            <a:ext cx="509826" cy="16934"/>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47491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Fact Pattern: Patents</a:t>
            </a:r>
            <a:endParaRPr lang="en-US" sz="4000" b="1" dirty="0"/>
          </a:p>
        </p:txBody>
      </p:sp>
      <p:sp>
        <p:nvSpPr>
          <p:cNvPr id="3" name="Content Placeholder 2"/>
          <p:cNvSpPr>
            <a:spLocks noGrp="1"/>
          </p:cNvSpPr>
          <p:nvPr>
            <p:ph idx="1"/>
          </p:nvPr>
        </p:nvSpPr>
        <p:spPr>
          <a:xfrm>
            <a:off x="381000" y="1600200"/>
            <a:ext cx="8610600" cy="4876800"/>
          </a:xfrm>
        </p:spPr>
        <p:txBody>
          <a:bodyPr/>
          <a:lstStyle/>
          <a:p>
            <a:pPr lvl="0"/>
            <a:r>
              <a:rPr lang="en-US" dirty="0" smtClean="0"/>
              <a:t>Patent Owner is assigned two patents:</a:t>
            </a:r>
          </a:p>
          <a:p>
            <a:pPr lvl="0"/>
            <a:endParaRPr lang="en-US" dirty="0" smtClean="0"/>
          </a:p>
          <a:p>
            <a:pPr lvl="1"/>
            <a:r>
              <a:rPr lang="en-US" dirty="0" smtClean="0"/>
              <a:t>‘001 Patent</a:t>
            </a:r>
            <a:endParaRPr lang="en-US" dirty="0"/>
          </a:p>
          <a:p>
            <a:pPr lvl="2"/>
            <a:r>
              <a:rPr lang="en-US" dirty="0"/>
              <a:t>has 100 claims; and</a:t>
            </a:r>
          </a:p>
          <a:p>
            <a:pPr lvl="2"/>
            <a:r>
              <a:rPr lang="en-US" dirty="0"/>
              <a:t>was issued in </a:t>
            </a:r>
            <a:r>
              <a:rPr lang="en-US" dirty="0" smtClean="0"/>
              <a:t>2000</a:t>
            </a:r>
          </a:p>
          <a:p>
            <a:pPr marL="914400" lvl="2" indent="0">
              <a:buNone/>
            </a:pPr>
            <a:endParaRPr lang="en-US" dirty="0"/>
          </a:p>
          <a:p>
            <a:pPr lvl="1"/>
            <a:r>
              <a:rPr lang="en-US" dirty="0" smtClean="0"/>
              <a:t>‘002 Patent</a:t>
            </a:r>
            <a:endParaRPr lang="en-US" dirty="0"/>
          </a:p>
          <a:p>
            <a:pPr lvl="2"/>
            <a:r>
              <a:rPr lang="en-US" dirty="0"/>
              <a:t>has  5 claims;</a:t>
            </a:r>
          </a:p>
          <a:p>
            <a:pPr lvl="2"/>
            <a:r>
              <a:rPr lang="en-US" dirty="0"/>
              <a:t>was issued in 2014; and</a:t>
            </a:r>
          </a:p>
          <a:p>
            <a:pPr lvl="2"/>
            <a:r>
              <a:rPr lang="en-US" dirty="0"/>
              <a:t>and is subject to the </a:t>
            </a:r>
            <a:r>
              <a:rPr lang="en-US" dirty="0" err="1" smtClean="0"/>
              <a:t>first-inventor-to-file</a:t>
            </a:r>
            <a:r>
              <a:rPr lang="en-US" dirty="0" smtClean="0"/>
              <a:t> </a:t>
            </a:r>
            <a:r>
              <a:rPr lang="en-US" dirty="0"/>
              <a:t>provisions of the America Invents </a:t>
            </a:r>
            <a:r>
              <a:rPr lang="en-US" dirty="0" smtClean="0"/>
              <a:t>Act</a:t>
            </a:r>
            <a:r>
              <a:rPr lang="en-US" dirty="0"/>
              <a:t/>
            </a:r>
            <a:br>
              <a:rPr lang="en-US" dirty="0"/>
            </a:br>
            <a:endParaRPr lang="en-US" dirty="0"/>
          </a:p>
          <a:p>
            <a:endParaRPr lang="en-US" dirty="0"/>
          </a:p>
        </p:txBody>
      </p:sp>
      <p:sp>
        <p:nvSpPr>
          <p:cNvPr id="4" name="Slide Number Placeholder 3"/>
          <p:cNvSpPr>
            <a:spLocks noGrp="1"/>
          </p:cNvSpPr>
          <p:nvPr>
            <p:ph type="sldNum" sz="quarter" idx="12"/>
          </p:nvPr>
        </p:nvSpPr>
        <p:spPr/>
        <p:txBody>
          <a:bodyPr/>
          <a:lstStyle/>
          <a:p>
            <a:fld id="{D19005DA-CEE5-436F-90EC-A6CF95D96852}" type="slidenum">
              <a:rPr lang="en-US" smtClean="0">
                <a:solidFill>
                  <a:srgbClr val="273C56"/>
                </a:solidFill>
              </a:rPr>
              <a:pPr/>
              <a:t>80</a:t>
            </a:fld>
            <a:endParaRPr lang="en-US" dirty="0">
              <a:solidFill>
                <a:srgbClr val="273C56"/>
              </a:solidFill>
            </a:endParaRPr>
          </a:p>
        </p:txBody>
      </p:sp>
    </p:spTree>
    <p:extLst>
      <p:ext uri="{BB962C8B-B14F-4D97-AF65-F5344CB8AC3E}">
        <p14:creationId xmlns:p14="http://schemas.microsoft.com/office/powerpoint/2010/main" val="264639600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Fact Pattern: District Court Litigation</a:t>
            </a:r>
            <a:endParaRPr lang="en-US" sz="4000" b="1" dirty="0"/>
          </a:p>
        </p:txBody>
      </p:sp>
      <p:sp>
        <p:nvSpPr>
          <p:cNvPr id="3" name="Content Placeholder 2"/>
          <p:cNvSpPr>
            <a:spLocks noGrp="1"/>
          </p:cNvSpPr>
          <p:nvPr>
            <p:ph idx="1"/>
          </p:nvPr>
        </p:nvSpPr>
        <p:spPr/>
        <p:txBody>
          <a:bodyPr/>
          <a:lstStyle/>
          <a:p>
            <a:pPr lvl="0"/>
            <a:r>
              <a:rPr lang="en-US" dirty="0"/>
              <a:t>Patent Owner has sued Petitioner for infringement of certain claims in the ‘001 Patent in District </a:t>
            </a:r>
            <a:r>
              <a:rPr lang="en-US" dirty="0" smtClean="0"/>
              <a:t>Court</a:t>
            </a:r>
            <a:r>
              <a:rPr lang="en-US" dirty="0"/>
              <a:t/>
            </a:r>
            <a:br>
              <a:rPr lang="en-US" dirty="0"/>
            </a:br>
            <a:endParaRPr lang="en-US" dirty="0"/>
          </a:p>
          <a:p>
            <a:r>
              <a:rPr lang="en-US" dirty="0"/>
              <a:t>Patent Owner is considering suing the Petitioner for infringement of certain claims in the ‘002 Patent in District Court </a:t>
            </a:r>
            <a:r>
              <a:rPr lang="en-US" dirty="0" smtClean="0"/>
              <a:t>too</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D19005DA-CEE5-436F-90EC-A6CF95D96852}" type="slidenum">
              <a:rPr lang="en-US" smtClean="0">
                <a:solidFill>
                  <a:srgbClr val="273C56"/>
                </a:solidFill>
              </a:rPr>
              <a:pPr/>
              <a:t>81</a:t>
            </a:fld>
            <a:endParaRPr lang="en-US" dirty="0">
              <a:solidFill>
                <a:srgbClr val="273C56"/>
              </a:solidFill>
            </a:endParaRPr>
          </a:p>
        </p:txBody>
      </p:sp>
    </p:spTree>
    <p:extLst>
      <p:ext uri="{BB962C8B-B14F-4D97-AF65-F5344CB8AC3E}">
        <p14:creationId xmlns:p14="http://schemas.microsoft.com/office/powerpoint/2010/main" val="2913151810"/>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smtClean="0"/>
              <a:t>Fact Pattern: AIA Trial</a:t>
            </a:r>
            <a:endParaRPr lang="en-US" sz="4000" b="1" dirty="0"/>
          </a:p>
        </p:txBody>
      </p:sp>
      <p:sp>
        <p:nvSpPr>
          <p:cNvPr id="3" name="Content Placeholder 2"/>
          <p:cNvSpPr>
            <a:spLocks noGrp="1"/>
          </p:cNvSpPr>
          <p:nvPr>
            <p:ph idx="1"/>
          </p:nvPr>
        </p:nvSpPr>
        <p:spPr/>
        <p:txBody>
          <a:bodyPr/>
          <a:lstStyle/>
          <a:p>
            <a:pPr lvl="0"/>
            <a:r>
              <a:rPr lang="en-US" dirty="0"/>
              <a:t>Petitioner wants to file one or more AIA trial proceedings against the ‘001 Patent and the ‘002 Patent because it believes</a:t>
            </a:r>
            <a:r>
              <a:rPr lang="en-US" dirty="0" smtClean="0"/>
              <a:t>:</a:t>
            </a:r>
          </a:p>
          <a:p>
            <a:pPr lvl="0"/>
            <a:endParaRPr lang="en-US" sz="2400" dirty="0"/>
          </a:p>
          <a:p>
            <a:pPr lvl="1"/>
            <a:r>
              <a:rPr lang="en-US" dirty="0"/>
              <a:t>certain claims in the ‘001 Patent are anticipated and obvious as well as </a:t>
            </a:r>
            <a:r>
              <a:rPr lang="en-US" dirty="0" err="1" smtClean="0"/>
              <a:t>unpatentable</a:t>
            </a:r>
            <a:r>
              <a:rPr lang="en-US" dirty="0" smtClean="0"/>
              <a:t> </a:t>
            </a:r>
            <a:r>
              <a:rPr lang="en-US" dirty="0"/>
              <a:t>under § 101 and § 112; </a:t>
            </a:r>
            <a:r>
              <a:rPr lang="en-US" dirty="0" smtClean="0"/>
              <a:t>and</a:t>
            </a:r>
          </a:p>
          <a:p>
            <a:pPr marL="457200" lvl="1" indent="0">
              <a:buNone/>
            </a:pPr>
            <a:endParaRPr lang="en-US" sz="2400" dirty="0"/>
          </a:p>
          <a:p>
            <a:pPr lvl="1"/>
            <a:r>
              <a:rPr lang="en-US" dirty="0"/>
              <a:t>certain claims of the '002 Patent are </a:t>
            </a:r>
            <a:r>
              <a:rPr lang="en-US" dirty="0" smtClean="0"/>
              <a:t>obvious </a:t>
            </a:r>
            <a:endParaRPr lang="en-US" sz="2400" dirty="0"/>
          </a:p>
          <a:p>
            <a:endParaRPr lang="en-US" dirty="0"/>
          </a:p>
        </p:txBody>
      </p:sp>
      <p:sp>
        <p:nvSpPr>
          <p:cNvPr id="4" name="Slide Number Placeholder 3"/>
          <p:cNvSpPr>
            <a:spLocks noGrp="1"/>
          </p:cNvSpPr>
          <p:nvPr>
            <p:ph type="sldNum" sz="quarter" idx="12"/>
          </p:nvPr>
        </p:nvSpPr>
        <p:spPr/>
        <p:txBody>
          <a:bodyPr/>
          <a:lstStyle/>
          <a:p>
            <a:fld id="{D19005DA-CEE5-436F-90EC-A6CF95D96852}" type="slidenum">
              <a:rPr lang="en-US" smtClean="0">
                <a:solidFill>
                  <a:srgbClr val="273C56"/>
                </a:solidFill>
              </a:rPr>
              <a:pPr/>
              <a:t>82</a:t>
            </a:fld>
            <a:endParaRPr lang="en-US" dirty="0">
              <a:solidFill>
                <a:srgbClr val="273C56"/>
              </a:solidFill>
            </a:endParaRPr>
          </a:p>
        </p:txBody>
      </p:sp>
    </p:spTree>
    <p:extLst>
      <p:ext uri="{BB962C8B-B14F-4D97-AF65-F5344CB8AC3E}">
        <p14:creationId xmlns:p14="http://schemas.microsoft.com/office/powerpoint/2010/main" val="1418304771"/>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Fact Pattern: Graphic</a:t>
            </a:r>
            <a:endParaRPr lang="en-US" sz="4000" b="1" dirty="0"/>
          </a:p>
        </p:txBody>
      </p:sp>
      <p:sp>
        <p:nvSpPr>
          <p:cNvPr id="3" name="Content Placeholder 2"/>
          <p:cNvSpPr>
            <a:spLocks noGrp="1"/>
          </p:cNvSpPr>
          <p:nvPr>
            <p:ph idx="1"/>
          </p:nvPr>
        </p:nvSpPr>
        <p:spPr/>
        <p:txBody>
          <a:bodyPr/>
          <a:lstStyle/>
          <a:p>
            <a:endParaRPr lang="en-US" dirty="0"/>
          </a:p>
        </p:txBody>
      </p:sp>
      <p:pic>
        <p:nvPicPr>
          <p:cNvPr id="2050" name="Picture 2" descr="&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589566"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19005DA-CEE5-436F-90EC-A6CF95D96852}" type="slidenum">
              <a:rPr lang="en-US" smtClean="0">
                <a:solidFill>
                  <a:srgbClr val="273C56"/>
                </a:solidFill>
              </a:rPr>
              <a:pPr/>
              <a:t>83</a:t>
            </a:fld>
            <a:endParaRPr lang="en-US" dirty="0">
              <a:solidFill>
                <a:srgbClr val="273C56"/>
              </a:solidFill>
            </a:endParaRPr>
          </a:p>
        </p:txBody>
      </p:sp>
    </p:spTree>
    <p:extLst>
      <p:ext uri="{BB962C8B-B14F-4D97-AF65-F5344CB8AC3E}">
        <p14:creationId xmlns:p14="http://schemas.microsoft.com/office/powerpoint/2010/main" val="80321514"/>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Trial Proceeding Timeline</a:t>
            </a:r>
            <a:endParaRPr lang="en-US" sz="4000" b="1" dirty="0"/>
          </a:p>
        </p:txBody>
      </p:sp>
      <p:pic>
        <p:nvPicPr>
          <p:cNvPr id="5" name="Picture 2" descr="&quot;&quot;"/>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04800" y="1600200"/>
            <a:ext cx="8458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A322D79F-CF7F-4B2C-8D18-CCF7B0536F99}" type="slidenum">
              <a:rPr lang="en-US" smtClean="0">
                <a:solidFill>
                  <a:srgbClr val="273C56"/>
                </a:solidFill>
              </a:rPr>
              <a:pPr/>
              <a:t>84</a:t>
            </a:fld>
            <a:endParaRPr lang="en-US" dirty="0">
              <a:solidFill>
                <a:srgbClr val="273C56"/>
              </a:solidFill>
            </a:endParaRPr>
          </a:p>
        </p:txBody>
      </p:sp>
    </p:spTree>
    <p:extLst>
      <p:ext uri="{BB962C8B-B14F-4D97-AF65-F5344CB8AC3E}">
        <p14:creationId xmlns:p14="http://schemas.microsoft.com/office/powerpoint/2010/main" val="855469487"/>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7772400" cy="3352800"/>
          </a:xfrm>
        </p:spPr>
        <p:txBody>
          <a:bodyPr/>
          <a:lstStyle/>
          <a:p>
            <a:pPr marL="0" lvl="0" indent="0" algn="ctr">
              <a:buNone/>
            </a:pPr>
            <a:endParaRPr lang="en-US" sz="5400" dirty="0" smtClean="0"/>
          </a:p>
          <a:p>
            <a:pPr marL="0" lvl="0" indent="0" algn="ctr">
              <a:buNone/>
            </a:pPr>
            <a:r>
              <a:rPr lang="en-US" sz="5400" b="1" dirty="0" smtClean="0">
                <a:solidFill>
                  <a:schemeClr val="accent1"/>
                </a:solidFill>
                <a:latin typeface="+mj-lt"/>
              </a:rPr>
              <a:t>Thank You</a:t>
            </a:r>
            <a:endParaRPr lang="en-US" sz="5400" b="1" dirty="0">
              <a:solidFill>
                <a:schemeClr val="accent1"/>
              </a:solidFill>
              <a:latin typeface="+mj-lt"/>
            </a:endParaRPr>
          </a:p>
        </p:txBody>
      </p:sp>
      <p:sp>
        <p:nvSpPr>
          <p:cNvPr id="6" name="Slide Number Placeholder 5"/>
          <p:cNvSpPr>
            <a:spLocks noGrp="1"/>
          </p:cNvSpPr>
          <p:nvPr>
            <p:ph type="sldNum" sz="quarter" idx="11"/>
          </p:nvPr>
        </p:nvSpPr>
        <p:spPr>
          <a:xfrm>
            <a:off x="7086600" y="6248400"/>
            <a:ext cx="2895600" cy="457200"/>
          </a:xfrm>
        </p:spPr>
        <p:txBody>
          <a:bodyPr/>
          <a:lstStyle/>
          <a:p>
            <a:pPr>
              <a:defRPr/>
            </a:pPr>
            <a:fld id="{0E631215-251D-4A40-9B89-3AA18C35486F}" type="slidenum">
              <a:rPr lang="en-US" smtClean="0"/>
              <a:pPr>
                <a:defRPr/>
              </a:pPr>
              <a:t>85</a:t>
            </a:fld>
            <a:endParaRPr lang="en-US" dirty="0"/>
          </a:p>
        </p:txBody>
      </p:sp>
    </p:spTree>
    <p:extLst>
      <p:ext uri="{BB962C8B-B14F-4D97-AF65-F5344CB8AC3E}">
        <p14:creationId xmlns:p14="http://schemas.microsoft.com/office/powerpoint/2010/main" val="2758498335"/>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latin typeface="+mj-lt"/>
              </a:rPr>
              <a:t/>
            </a:r>
            <a:br>
              <a:rPr lang="en-US" b="1" dirty="0" smtClean="0">
                <a:latin typeface="+mj-lt"/>
              </a:rPr>
            </a:br>
            <a:r>
              <a:rPr lang="en-US" b="1" dirty="0" smtClean="0">
                <a:latin typeface="+mj-lt"/>
              </a:rPr>
              <a:t>Closing Remarks</a:t>
            </a:r>
            <a:endParaRPr lang="en-US" b="1" dirty="0">
              <a:latin typeface="+mj-lt"/>
            </a:endParaRPr>
          </a:p>
        </p:txBody>
      </p:sp>
      <p:sp>
        <p:nvSpPr>
          <p:cNvPr id="2" name="Slide Number Placeholder 1"/>
          <p:cNvSpPr>
            <a:spLocks noGrp="1"/>
          </p:cNvSpPr>
          <p:nvPr>
            <p:ph type="sldNum" sz="quarter" idx="4"/>
          </p:nvPr>
        </p:nvSpPr>
        <p:spPr/>
        <p:txBody>
          <a:bodyPr/>
          <a:lstStyle/>
          <a:p>
            <a:fld id="{D19005DA-CEE5-436F-90EC-A6CF95D96852}" type="slidenum">
              <a:rPr lang="en-US" smtClean="0">
                <a:solidFill>
                  <a:srgbClr val="273C56"/>
                </a:solidFill>
              </a:rPr>
              <a:pPr/>
              <a:t>86</a:t>
            </a:fld>
            <a:endParaRPr lang="en-US" dirty="0">
              <a:solidFill>
                <a:srgbClr val="273C56"/>
              </a:solidFill>
            </a:endParaRPr>
          </a:p>
        </p:txBody>
      </p:sp>
    </p:spTree>
    <p:extLst>
      <p:ext uri="{BB962C8B-B14F-4D97-AF65-F5344CB8AC3E}">
        <p14:creationId xmlns:p14="http://schemas.microsoft.com/office/powerpoint/2010/main" val="1142559599"/>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PTAB Website: From USPTO Home Page</a:t>
            </a:r>
            <a:endParaRPr lang="en-US" sz="4000" b="1" dirty="0"/>
          </a:p>
        </p:txBody>
      </p:sp>
      <p:sp>
        <p:nvSpPr>
          <p:cNvPr id="6" name="Slide Number Placeholder 11"/>
          <p:cNvSpPr>
            <a:spLocks noGrp="1"/>
          </p:cNvSpPr>
          <p:nvPr>
            <p:ph type="sldNum" sz="quarter" idx="12"/>
          </p:nvPr>
        </p:nvSpPr>
        <p:spPr/>
        <p:txBody>
          <a:bodyPr/>
          <a:lstStyle/>
          <a:p>
            <a:fld id="{54F97795-DA32-482C-8D1F-D06FA43F384C}" type="slidenum">
              <a:rPr lang="en-US" smtClean="0">
                <a:solidFill>
                  <a:srgbClr val="273C56"/>
                </a:solidFill>
              </a:rPr>
              <a:pPr/>
              <a:t>87</a:t>
            </a:fld>
            <a:endParaRPr lang="en-US" dirty="0">
              <a:solidFill>
                <a:srgbClr val="273C56"/>
              </a:solidFill>
            </a:endParaRPr>
          </a:p>
        </p:txBody>
      </p:sp>
      <p:pic>
        <p:nvPicPr>
          <p:cNvPr id="3074" name="Picture 2" descr="&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1447799"/>
            <a:ext cx="3355829" cy="535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descr="&quot;&quot;"/>
          <p:cNvSpPr/>
          <p:nvPr/>
        </p:nvSpPr>
        <p:spPr bwMode="auto">
          <a:xfrm>
            <a:off x="952500" y="5791200"/>
            <a:ext cx="1447800" cy="457200"/>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FF0000"/>
              </a:solidFill>
              <a:effectLst/>
              <a:latin typeface="Arial" charset="0"/>
            </a:endParaRPr>
          </a:p>
        </p:txBody>
      </p:sp>
    </p:spTree>
    <p:extLst>
      <p:ext uri="{BB962C8B-B14F-4D97-AF65-F5344CB8AC3E}">
        <p14:creationId xmlns:p14="http://schemas.microsoft.com/office/powerpoint/2010/main" val="1773153784"/>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PTAB Subscription Center: Sign Up</a:t>
            </a:r>
            <a:endParaRPr lang="en-US" sz="4000" b="1" dirty="0"/>
          </a:p>
        </p:txBody>
      </p:sp>
      <p:sp>
        <p:nvSpPr>
          <p:cNvPr id="3" name="Content Placeholder 2"/>
          <p:cNvSpPr>
            <a:spLocks noGrp="1"/>
          </p:cNvSpPr>
          <p:nvPr>
            <p:ph idx="1"/>
          </p:nvPr>
        </p:nvSpPr>
        <p:spPr/>
        <p:txBody>
          <a:bodyPr/>
          <a:lstStyle/>
          <a:p>
            <a:endParaRPr lang="en-US" dirty="0"/>
          </a:p>
        </p:txBody>
      </p:sp>
      <p:pic>
        <p:nvPicPr>
          <p:cNvPr id="1026" name="Picture 2" descr="&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36" y="1752600"/>
            <a:ext cx="8623300" cy="49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19005DA-CEE5-436F-90EC-A6CF95D96852}" type="slidenum">
              <a:rPr lang="en-US" smtClean="0">
                <a:solidFill>
                  <a:srgbClr val="273C56"/>
                </a:solidFill>
              </a:rPr>
              <a:pPr/>
              <a:t>88</a:t>
            </a:fld>
            <a:endParaRPr lang="en-US" dirty="0">
              <a:solidFill>
                <a:srgbClr val="273C56"/>
              </a:solidFill>
            </a:endParaRPr>
          </a:p>
        </p:txBody>
      </p:sp>
    </p:spTree>
    <p:extLst>
      <p:ext uri="{BB962C8B-B14F-4D97-AF65-F5344CB8AC3E}">
        <p14:creationId xmlns:p14="http://schemas.microsoft.com/office/powerpoint/2010/main" val="255904601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7772400" cy="3352800"/>
          </a:xfrm>
        </p:spPr>
        <p:txBody>
          <a:bodyPr/>
          <a:lstStyle/>
          <a:p>
            <a:pPr marL="0" lvl="0" indent="0" algn="ctr">
              <a:buNone/>
            </a:pPr>
            <a:endParaRPr lang="en-US" sz="5400" dirty="0" smtClean="0"/>
          </a:p>
          <a:p>
            <a:pPr marL="0" lvl="0" indent="0" algn="ctr">
              <a:buNone/>
            </a:pPr>
            <a:r>
              <a:rPr lang="en-US" sz="5400" b="1" dirty="0" smtClean="0">
                <a:solidFill>
                  <a:schemeClr val="accent1"/>
                </a:solidFill>
                <a:latin typeface="+mj-lt"/>
              </a:rPr>
              <a:t>Thank You</a:t>
            </a:r>
            <a:endParaRPr lang="en-US" sz="5400" b="1" dirty="0">
              <a:solidFill>
                <a:schemeClr val="accent1"/>
              </a:solidFill>
              <a:latin typeface="+mj-lt"/>
            </a:endParaRPr>
          </a:p>
        </p:txBody>
      </p:sp>
      <p:sp>
        <p:nvSpPr>
          <p:cNvPr id="6" name="Slide Number Placeholder 5"/>
          <p:cNvSpPr>
            <a:spLocks noGrp="1"/>
          </p:cNvSpPr>
          <p:nvPr>
            <p:ph type="sldNum" sz="quarter" idx="11"/>
          </p:nvPr>
        </p:nvSpPr>
        <p:spPr>
          <a:xfrm>
            <a:off x="6248400" y="6248400"/>
            <a:ext cx="2895600" cy="457200"/>
          </a:xfrm>
        </p:spPr>
        <p:txBody>
          <a:bodyPr/>
          <a:lstStyle/>
          <a:p>
            <a:pPr>
              <a:defRPr/>
            </a:pPr>
            <a:fld id="{0E631215-251D-4A40-9B89-3AA18C35486F}" type="slidenum">
              <a:rPr lang="en-US" smtClean="0"/>
              <a:pPr>
                <a:defRPr/>
              </a:pPr>
              <a:t>89</a:t>
            </a:fld>
            <a:endParaRPr lang="en-US" dirty="0"/>
          </a:p>
        </p:txBody>
      </p:sp>
    </p:spTree>
    <p:extLst>
      <p:ext uri="{BB962C8B-B14F-4D97-AF65-F5344CB8AC3E}">
        <p14:creationId xmlns:p14="http://schemas.microsoft.com/office/powerpoint/2010/main" val="32241475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315200" cy="1066800"/>
          </a:xfrm>
        </p:spPr>
        <p:txBody>
          <a:bodyPr/>
          <a:lstStyle/>
          <a:p>
            <a:r>
              <a:rPr lang="en-US" sz="4000" b="1" i="1" dirty="0" smtClean="0">
                <a:solidFill>
                  <a:schemeClr val="bg1"/>
                </a:solidFill>
              </a:rPr>
              <a:t>Inter Partes </a:t>
            </a:r>
            <a:r>
              <a:rPr lang="en-US" sz="4000" b="1" dirty="0">
                <a:solidFill>
                  <a:schemeClr val="bg1"/>
                </a:solidFill>
              </a:rPr>
              <a:t>Review Petitions </a:t>
            </a:r>
            <a:r>
              <a:rPr lang="en-US" sz="4000" b="1" dirty="0" smtClean="0">
                <a:solidFill>
                  <a:schemeClr val="bg1"/>
                </a:solidFill>
              </a:rPr>
              <a:t>Terminated to Date </a:t>
            </a:r>
            <a:r>
              <a:rPr lang="en-US" sz="2000" b="1" dirty="0">
                <a:solidFill>
                  <a:srgbClr val="FFFFFF"/>
                </a:solidFill>
              </a:rPr>
              <a:t>(As of 4/2/2014)</a:t>
            </a:r>
            <a:endParaRPr lang="en-US" sz="2000" b="1" dirty="0">
              <a:solidFill>
                <a:schemeClr val="bg1"/>
              </a:solidFill>
            </a:endParaRPr>
          </a:p>
        </p:txBody>
      </p:sp>
      <p:sp>
        <p:nvSpPr>
          <p:cNvPr id="4" name="Slide Number Placeholder 11"/>
          <p:cNvSpPr>
            <a:spLocks noGrp="1"/>
          </p:cNvSpPr>
          <p:nvPr>
            <p:ph type="sldNum" sz="quarter" idx="12"/>
          </p:nvPr>
        </p:nvSpPr>
        <p:spPr>
          <a:xfrm>
            <a:off x="7086600" y="6288067"/>
            <a:ext cx="1905000" cy="457200"/>
          </a:xfrm>
        </p:spPr>
        <p:txBody>
          <a:bodyPr/>
          <a:lstStyle/>
          <a:p>
            <a:fld id="{54F97795-DA32-482C-8D1F-D06FA43F384C}" type="slidenum">
              <a:rPr lang="en-US" smtClean="0">
                <a:solidFill>
                  <a:srgbClr val="273C56"/>
                </a:solidFill>
              </a:rPr>
              <a:pPr/>
              <a:t>9</a:t>
            </a:fld>
            <a:endParaRPr lang="en-US" dirty="0">
              <a:solidFill>
                <a:srgbClr val="273C56"/>
              </a:solidFill>
            </a:endParaRPr>
          </a:p>
        </p:txBody>
      </p:sp>
      <p:sp>
        <p:nvSpPr>
          <p:cNvPr id="5" name="Rectangle 4"/>
          <p:cNvSpPr/>
          <p:nvPr/>
        </p:nvSpPr>
        <p:spPr>
          <a:xfrm>
            <a:off x="484878" y="1600200"/>
            <a:ext cx="8077200" cy="1066800"/>
          </a:xfrm>
          <a:prstGeom prst="rect">
            <a:avLst/>
          </a:prstGeom>
          <a:solidFill>
            <a:sysClr val="window" lastClr="FFFFFF">
              <a:lumMod val="75000"/>
            </a:sysClr>
          </a:solidFill>
          <a:ln w="25400" cap="flat" cmpd="sng" algn="ctr">
            <a:solidFill>
              <a:sysClr val="window" lastClr="FFFFFF">
                <a:lumMod val="75000"/>
              </a:sys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a typeface="+mn-ea"/>
                <a:cs typeface="+mn-cs"/>
              </a:rPr>
              <a:t>5,458 Claims in 167 Patents Petitioned</a:t>
            </a:r>
            <a:endParaRPr kumimoji="0" lang="en-US" sz="1800" b="0"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a typeface="+mn-ea"/>
              <a:cs typeface="+mn-cs"/>
            </a:endParaRPr>
          </a:p>
        </p:txBody>
      </p:sp>
      <p:sp>
        <p:nvSpPr>
          <p:cNvPr id="6" name="Rectangle 5" descr="&quot;&quot;"/>
          <p:cNvSpPr/>
          <p:nvPr/>
        </p:nvSpPr>
        <p:spPr>
          <a:xfrm>
            <a:off x="484878" y="2819400"/>
            <a:ext cx="8077200" cy="1066800"/>
          </a:xfrm>
          <a:prstGeom prst="rect">
            <a:avLst/>
          </a:prstGeom>
          <a:gradFill flip="none" rotWithShape="1">
            <a:gsLst>
              <a:gs pos="37064">
                <a:srgbClr val="FF3333"/>
              </a:gs>
              <a:gs pos="91000">
                <a:srgbClr val="4F81BD"/>
              </a:gs>
              <a:gs pos="82000">
                <a:srgbClr val="4F81BD"/>
              </a:gs>
              <a:gs pos="0">
                <a:srgbClr val="FF0000"/>
              </a:gs>
              <a:gs pos="39000">
                <a:srgbClr val="1F497D"/>
              </a:gs>
              <a:gs pos="100000">
                <a:srgbClr val="4F81BD"/>
              </a:gs>
            </a:gsLst>
            <a:lin ang="0" scaled="1"/>
            <a:tileRect/>
          </a:gradFill>
          <a:ln w="25400" cap="flat" cmpd="sng" algn="ctr">
            <a:solidFill>
              <a:srgbClr val="4F81BD">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7" name="Rectangle 6" descr="&quot;&quot;"/>
          <p:cNvSpPr/>
          <p:nvPr/>
        </p:nvSpPr>
        <p:spPr>
          <a:xfrm>
            <a:off x="484878" y="4021873"/>
            <a:ext cx="8077200" cy="1066800"/>
          </a:xfrm>
          <a:prstGeom prst="rect">
            <a:avLst/>
          </a:prstGeom>
          <a:gradFill flip="none" rotWithShape="1">
            <a:gsLst>
              <a:gs pos="48681">
                <a:srgbClr val="3C6BA4"/>
              </a:gs>
              <a:gs pos="0">
                <a:srgbClr val="FF0000">
                  <a:lumMod val="100000"/>
                </a:srgbClr>
              </a:gs>
              <a:gs pos="24000">
                <a:srgbClr val="1F497D"/>
              </a:gs>
              <a:gs pos="23000">
                <a:srgbClr val="FF3333"/>
              </a:gs>
              <a:gs pos="64999">
                <a:srgbClr val="4F81BD"/>
              </a:gs>
              <a:gs pos="89999">
                <a:srgbClr val="4F81BD"/>
              </a:gs>
              <a:gs pos="100000">
                <a:srgbClr val="4F81BD"/>
              </a:gs>
            </a:gsLst>
            <a:lin ang="0" scaled="1"/>
            <a:tileRect/>
          </a:gradFill>
          <a:ln w="25400" cap="flat" cmpd="sng" algn="ctr">
            <a:solidFill>
              <a:srgbClr val="4F81BD">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 name="Rectangle 7" descr="&quot;&quot;"/>
          <p:cNvSpPr/>
          <p:nvPr/>
        </p:nvSpPr>
        <p:spPr>
          <a:xfrm>
            <a:off x="484878" y="5241073"/>
            <a:ext cx="8077200" cy="1066800"/>
          </a:xfrm>
          <a:prstGeom prst="rect">
            <a:avLst/>
          </a:prstGeom>
          <a:gradFill>
            <a:gsLst>
              <a:gs pos="10500">
                <a:srgbClr val="002060">
                  <a:lumMod val="100000"/>
                </a:srgbClr>
              </a:gs>
              <a:gs pos="10000">
                <a:srgbClr val="EA7432"/>
              </a:gs>
              <a:gs pos="0">
                <a:srgbClr val="FF0000"/>
              </a:gs>
              <a:gs pos="5000">
                <a:srgbClr val="FF3333"/>
              </a:gs>
              <a:gs pos="6000">
                <a:srgbClr val="EA7432"/>
              </a:gs>
              <a:gs pos="5000">
                <a:srgbClr val="FF0000"/>
              </a:gs>
              <a:gs pos="56000">
                <a:srgbClr val="4F81BD"/>
              </a:gs>
              <a:gs pos="100000">
                <a:srgbClr val="4F81BD"/>
              </a:gs>
            </a:gsLst>
            <a:lin ang="0" scaled="0"/>
          </a:gradFill>
          <a:ln w="25400" cap="flat" cmpd="sng" algn="ctr">
            <a:solidFill>
              <a:srgbClr val="4F81BD">
                <a:shade val="5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TextBox 9"/>
          <p:cNvSpPr txBox="1"/>
          <p:nvPr/>
        </p:nvSpPr>
        <p:spPr>
          <a:xfrm>
            <a:off x="523906" y="2971800"/>
            <a:ext cx="2932772"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2,113 Claims Challenged</a:t>
            </a:r>
            <a:br>
              <a:rPr kumimoji="0" lang="en-US" sz="16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br>
            <a:r>
              <a:rPr kumimoji="0" lang="en-US" sz="1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(167 Patents)</a:t>
            </a:r>
            <a:endParaRPr kumimoji="0" lang="en-US" sz="1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ndParaRPr>
          </a:p>
        </p:txBody>
      </p:sp>
      <p:sp>
        <p:nvSpPr>
          <p:cNvPr id="11" name="TextBox 10"/>
          <p:cNvSpPr txBox="1"/>
          <p:nvPr/>
        </p:nvSpPr>
        <p:spPr>
          <a:xfrm>
            <a:off x="460385" y="4170552"/>
            <a:ext cx="2435215"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1,277 Claims Instituted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(60% of Claims Challenged)</a:t>
            </a:r>
            <a:endParaRPr kumimoji="0" lang="en-US" sz="10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endParaRPr>
          </a:p>
          <a:p>
            <a:pPr lvl="0">
              <a:defRPr/>
            </a:pPr>
            <a:r>
              <a:rPr lang="en-US" sz="1000" b="1" kern="0" dirty="0">
                <a:solidFill>
                  <a:sysClr val="window" lastClr="FFFFFF"/>
                </a:solidFill>
                <a:effectLst>
                  <a:outerShdw blurRad="38100" dist="38100" dir="2700000" algn="tl">
                    <a:srgbClr val="000000">
                      <a:alpha val="43137"/>
                    </a:srgbClr>
                  </a:outerShdw>
                </a:effectLst>
              </a:rPr>
              <a:t>(</a:t>
            </a:r>
            <a:r>
              <a:rPr lang="en-US" sz="1000" b="1" kern="0" dirty="0" smtClean="0">
                <a:solidFill>
                  <a:sysClr val="window" lastClr="FFFFFF"/>
                </a:solidFill>
                <a:effectLst>
                  <a:outerShdw blurRad="38100" dist="38100" dir="2700000" algn="tl">
                    <a:srgbClr val="000000">
                      <a:alpha val="43137"/>
                    </a:srgbClr>
                  </a:outerShdw>
                </a:effectLst>
              </a:rPr>
              <a:t>104 </a:t>
            </a:r>
            <a:r>
              <a:rPr lang="en-US" sz="1000" b="1" kern="0" dirty="0">
                <a:solidFill>
                  <a:sysClr val="window" lastClr="FFFFFF"/>
                </a:solidFill>
                <a:effectLst>
                  <a:outerShdw blurRad="38100" dist="38100" dir="2700000" algn="tl">
                    <a:srgbClr val="000000">
                      <a:alpha val="43137"/>
                    </a:srgbClr>
                  </a:outerShdw>
                </a:effectLst>
              </a:rPr>
              <a:t>Patents)</a:t>
            </a:r>
            <a:r>
              <a:rPr lang="en-US" sz="1000" b="1" kern="0" dirty="0">
                <a:solidFill>
                  <a:sysClr val="window" lastClr="FFFFFF"/>
                </a:solidFill>
              </a:rPr>
              <a:t/>
            </a:r>
            <a:br>
              <a:rPr lang="en-US" sz="1000" b="1" kern="0" dirty="0">
                <a:solidFill>
                  <a:sysClr val="window" lastClr="FFFFFF"/>
                </a:solidFill>
              </a:rPr>
            </a:br>
            <a:endParaRPr kumimoji="0" lang="en-US" sz="1000" b="1" i="0" u="none" strike="noStrike" kern="0" cap="none" spc="0" normalizeH="0" baseline="0" noProof="0" dirty="0">
              <a:ln>
                <a:noFill/>
              </a:ln>
              <a:solidFill>
                <a:sysClr val="window" lastClr="FFFFFF"/>
              </a:solidFill>
              <a:effectLst/>
              <a:uLnTx/>
              <a:uFillTx/>
            </a:endParaRPr>
          </a:p>
        </p:txBody>
      </p:sp>
      <p:sp>
        <p:nvSpPr>
          <p:cNvPr id="12" name="TextBox 11"/>
          <p:cNvSpPr txBox="1"/>
          <p:nvPr/>
        </p:nvSpPr>
        <p:spPr>
          <a:xfrm>
            <a:off x="435892" y="5334000"/>
            <a:ext cx="1697708" cy="112338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327 </a:t>
            </a:r>
            <a:r>
              <a:rPr kumimoji="0" lang="en-US" sz="12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Claims Found Unpatentable</a:t>
            </a:r>
          </a:p>
          <a:p>
            <a:pPr marL="0" marR="0" lvl="0" indent="0" defTabSz="914400" eaLnBrk="1" fontAlgn="auto" latinLnBrk="0" hangingPunct="1">
              <a:lnSpc>
                <a:spcPct val="100000"/>
              </a:lnSpc>
              <a:spcBef>
                <a:spcPts val="0"/>
              </a:spcBef>
              <a:spcAft>
                <a:spcPts val="0"/>
              </a:spcAft>
              <a:buClrTx/>
              <a:buSzTx/>
              <a:buFontTx/>
              <a:buNone/>
              <a:tabLst/>
              <a:defRPr/>
            </a:pPr>
            <a:r>
              <a:rPr lang="en-US" sz="900" b="1" kern="0" dirty="0" smtClean="0">
                <a:solidFill>
                  <a:sysClr val="window" lastClr="FFFFFF"/>
                </a:solidFill>
                <a:effectLst>
                  <a:outerShdw blurRad="38100" dist="38100" dir="2700000" algn="tl">
                    <a:srgbClr val="000000">
                      <a:alpha val="43137"/>
                    </a:srgbClr>
                  </a:outerShdw>
                </a:effectLst>
              </a:rPr>
              <a:t>(26% of Claims Instituted, </a:t>
            </a:r>
          </a:p>
          <a:p>
            <a:pPr marL="0" marR="0" lvl="0" indent="0" defTabSz="914400" eaLnBrk="1" fontAlgn="auto" latinLnBrk="0" hangingPunct="1">
              <a:lnSpc>
                <a:spcPct val="100000"/>
              </a:lnSpc>
              <a:spcBef>
                <a:spcPts val="0"/>
              </a:spcBef>
              <a:spcAft>
                <a:spcPts val="0"/>
              </a:spcAft>
              <a:buClrTx/>
              <a:buSzTx/>
              <a:buFontTx/>
              <a:buNone/>
              <a:tabLst/>
              <a:defRPr/>
            </a:pPr>
            <a:r>
              <a:rPr lang="en-US" sz="900" b="1" kern="0" dirty="0" smtClean="0">
                <a:solidFill>
                  <a:sysClr val="window" lastClr="FFFFFF"/>
                </a:solidFill>
                <a:effectLst>
                  <a:outerShdw blurRad="38100" dist="38100" dir="2700000" algn="tl">
                    <a:srgbClr val="000000">
                      <a:alpha val="43137"/>
                    </a:srgbClr>
                  </a:outerShdw>
                </a:effectLst>
              </a:rPr>
              <a:t>15% of Claims Challenged)</a:t>
            </a:r>
            <a:endParaRPr kumimoji="0" lang="en-US" sz="9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(28 </a:t>
            </a:r>
            <a:r>
              <a:rPr kumimoji="0" lang="en-US" sz="9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rPr>
              <a:t>Patents)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 lastClr="FFFFFF"/>
              </a:solidFill>
              <a:effectLst/>
              <a:uLnTx/>
              <a:uFillTx/>
            </a:endParaRPr>
          </a:p>
        </p:txBody>
      </p:sp>
      <p:sp>
        <p:nvSpPr>
          <p:cNvPr id="13" name="TextBox 12"/>
          <p:cNvSpPr txBox="1"/>
          <p:nvPr/>
        </p:nvSpPr>
        <p:spPr>
          <a:xfrm>
            <a:off x="5209278" y="2971800"/>
            <a:ext cx="3276600" cy="4770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rPr>
              <a:t>3,345 Claims Not Challenged</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ysClr val="window" lastClr="FFFFFF"/>
              </a:solidFill>
              <a:effectLst/>
              <a:uLnTx/>
              <a:uFillTx/>
            </a:endParaRPr>
          </a:p>
        </p:txBody>
      </p:sp>
      <p:sp>
        <p:nvSpPr>
          <p:cNvPr id="16" name="Rectangle 15" descr="&quot;&quot;"/>
          <p:cNvSpPr/>
          <p:nvPr/>
        </p:nvSpPr>
        <p:spPr>
          <a:xfrm>
            <a:off x="3532878" y="4021873"/>
            <a:ext cx="5029200" cy="1066800"/>
          </a:xfrm>
          <a:prstGeom prst="rect">
            <a:avLst/>
          </a:prstGeom>
          <a:solidFill>
            <a:schemeClr val="accent5"/>
          </a:solidFill>
          <a:ln w="25400" cap="flat" cmpd="sng" algn="ctr">
            <a:solidFill>
              <a:sysClr val="window" lastClr="FFFFFF">
                <a:lumMod val="75000"/>
              </a:sys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cs typeface="+mn-cs"/>
            </a:endParaRPr>
          </a:p>
        </p:txBody>
      </p:sp>
      <p:sp>
        <p:nvSpPr>
          <p:cNvPr id="15" name="TextBox 14"/>
          <p:cNvSpPr txBox="1"/>
          <p:nvPr/>
        </p:nvSpPr>
        <p:spPr>
          <a:xfrm>
            <a:off x="3676650" y="4170551"/>
            <a:ext cx="3867150" cy="4770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rPr>
              <a:t>836 Claims Challenged  but Not Instituted</a:t>
            </a:r>
            <a:br>
              <a:rPr kumimoji="0" lang="en-US" sz="14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rPr>
            </a:br>
            <a:r>
              <a:rPr kumimoji="0" lang="en-US" sz="11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rPr>
              <a:t>(40% of Claims Challenged)</a:t>
            </a:r>
          </a:p>
        </p:txBody>
      </p:sp>
      <p:sp>
        <p:nvSpPr>
          <p:cNvPr id="17" name="Rectangle 16" descr="&quot;&quot;"/>
          <p:cNvSpPr/>
          <p:nvPr/>
        </p:nvSpPr>
        <p:spPr>
          <a:xfrm>
            <a:off x="2389878" y="5241072"/>
            <a:ext cx="6172200" cy="1066800"/>
          </a:xfrm>
          <a:prstGeom prst="rect">
            <a:avLst/>
          </a:prstGeom>
          <a:solidFill>
            <a:schemeClr val="accent5"/>
          </a:solidFill>
          <a:ln w="25400" cap="flat" cmpd="sng" algn="ctr">
            <a:solidFill>
              <a:sysClr val="window" lastClr="FFFFFF">
                <a:lumMod val="75000"/>
              </a:sys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mn-ea"/>
              <a:cs typeface="+mn-cs"/>
            </a:endParaRPr>
          </a:p>
        </p:txBody>
      </p:sp>
      <p:sp>
        <p:nvSpPr>
          <p:cNvPr id="18" name="TextBox 17"/>
          <p:cNvSpPr txBox="1"/>
          <p:nvPr/>
        </p:nvSpPr>
        <p:spPr>
          <a:xfrm>
            <a:off x="2500993" y="5334000"/>
            <a:ext cx="4876800"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EA7432"/>
                </a:solidFill>
                <a:effectLst>
                  <a:outerShdw blurRad="38100" dist="38100" dir="2700000" algn="tl">
                    <a:srgbClr val="000000">
                      <a:alpha val="43137"/>
                    </a:srgbClr>
                  </a:outerShdw>
                </a:effectLst>
                <a:uLnTx/>
                <a:uFillTx/>
              </a:rPr>
              <a:t>245 </a:t>
            </a:r>
            <a:r>
              <a:rPr kumimoji="0" lang="en-US" sz="1400" b="1" i="0" u="none" strike="noStrike" kern="0" cap="none" spc="0" normalizeH="0" baseline="0" noProof="0" dirty="0" smtClean="0">
                <a:ln>
                  <a:noFill/>
                </a:ln>
                <a:solidFill>
                  <a:srgbClr val="EA7432"/>
                </a:solidFill>
                <a:effectLst>
                  <a:outerShdw blurRad="38100" dist="38100" dir="2700000" algn="tl">
                    <a:srgbClr val="000000">
                      <a:alpha val="43137"/>
                    </a:srgbClr>
                  </a:outerShdw>
                </a:effectLst>
                <a:uLnTx/>
                <a:uFillTx/>
              </a:rPr>
              <a:t>Claims Cancelled or Disclaimed (Non-PTAB)</a:t>
            </a:r>
          </a:p>
          <a:p>
            <a:pPr marL="0" marR="0" lvl="0" indent="0" defTabSz="914400" eaLnBrk="1" fontAlgn="auto" latinLnBrk="0" hangingPunct="1">
              <a:lnSpc>
                <a:spcPct val="100000"/>
              </a:lnSpc>
              <a:spcBef>
                <a:spcPts val="0"/>
              </a:spcBef>
              <a:spcAft>
                <a:spcPts val="0"/>
              </a:spcAft>
              <a:buClrTx/>
              <a:buSzTx/>
              <a:buFontTx/>
              <a:buNone/>
              <a:tabLst/>
              <a:defRPr/>
            </a:pPr>
            <a:r>
              <a:rPr lang="en-US" sz="1100" b="1" kern="0" dirty="0" smtClean="0">
                <a:solidFill>
                  <a:srgbClr val="EA7432"/>
                </a:solidFill>
                <a:effectLst>
                  <a:outerShdw blurRad="38100" dist="38100" dir="2700000" algn="tl">
                    <a:srgbClr val="000000">
                      <a:alpha val="43137"/>
                    </a:srgbClr>
                  </a:outerShdw>
                </a:effectLst>
              </a:rPr>
              <a:t>(19% of Claims Instituted, 12% of Claims Challenged)</a:t>
            </a:r>
            <a:endParaRPr kumimoji="0" lang="en-US" sz="1100" b="1" i="0" u="none" strike="noStrike" kern="0" cap="none" spc="0" normalizeH="0" baseline="0" noProof="0" dirty="0">
              <a:ln>
                <a:noFill/>
              </a:ln>
              <a:solidFill>
                <a:srgbClr val="EA7432"/>
              </a:solidFill>
              <a:effectLst>
                <a:outerShdw blurRad="38100" dist="38100" dir="2700000" algn="tl">
                  <a:srgbClr val="000000">
                    <a:alpha val="43137"/>
                  </a:srgbClr>
                </a:outerShdw>
              </a:effectLst>
              <a:uLnTx/>
              <a:uFillTx/>
            </a:endParaRPr>
          </a:p>
        </p:txBody>
      </p:sp>
      <p:sp>
        <p:nvSpPr>
          <p:cNvPr id="19" name="TextBox 18"/>
          <p:cNvSpPr txBox="1"/>
          <p:nvPr/>
        </p:nvSpPr>
        <p:spPr>
          <a:xfrm>
            <a:off x="2500993" y="5794641"/>
            <a:ext cx="4163322"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rPr>
              <a:t>705 </a:t>
            </a:r>
            <a:r>
              <a:rPr kumimoji="0" lang="en-US" sz="14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rPr>
              <a:t>Claims Patentable</a:t>
            </a:r>
          </a:p>
          <a:p>
            <a:pPr marL="0" marR="0" lvl="0" indent="0" defTabSz="914400" eaLnBrk="1" fontAlgn="auto" latinLnBrk="0" hangingPunct="1">
              <a:lnSpc>
                <a:spcPct val="100000"/>
              </a:lnSpc>
              <a:spcBef>
                <a:spcPts val="0"/>
              </a:spcBef>
              <a:spcAft>
                <a:spcPts val="0"/>
              </a:spcAft>
              <a:buClrTx/>
              <a:buSzTx/>
              <a:buFontTx/>
              <a:buNone/>
              <a:tabLst/>
              <a:defRPr/>
            </a:pPr>
            <a:r>
              <a:rPr lang="en-US" sz="1100" b="1" kern="0" dirty="0" smtClean="0">
                <a:solidFill>
                  <a:srgbClr val="002060"/>
                </a:solidFill>
                <a:effectLst>
                  <a:outerShdw blurRad="38100" dist="38100" dir="2700000" algn="tl">
                    <a:srgbClr val="000000">
                      <a:alpha val="43137"/>
                    </a:srgbClr>
                  </a:outerShdw>
                </a:effectLst>
              </a:rPr>
              <a:t>(55% of Claims Instituted, 33% of Claims Challenged)</a:t>
            </a:r>
            <a:endParaRPr kumimoji="0" lang="en-US" sz="11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382696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USPTO_campu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2432</TotalTime>
  <Words>2929</Words>
  <Application>Microsoft Office PowerPoint</Application>
  <PresentationFormat>On-screen Show (4:3)</PresentationFormat>
  <Paragraphs>597</Paragraphs>
  <Slides>89</Slides>
  <Notes>38</Notes>
  <HiddenSlides>0</HiddenSlides>
  <MMClips>0</MMClips>
  <ScaleCrop>false</ScaleCrop>
  <HeadingPairs>
    <vt:vector size="4" baseType="variant">
      <vt:variant>
        <vt:lpstr>Theme</vt:lpstr>
      </vt:variant>
      <vt:variant>
        <vt:i4>11</vt:i4>
      </vt:variant>
      <vt:variant>
        <vt:lpstr>Slide Titles</vt:lpstr>
      </vt:variant>
      <vt:variant>
        <vt:i4>89</vt:i4>
      </vt:variant>
    </vt:vector>
  </HeadingPairs>
  <TitlesOfParts>
    <vt:vector size="100" baseType="lpstr">
      <vt:lpstr>USPTO2</vt:lpstr>
      <vt:lpstr>1_USPTO2</vt:lpstr>
      <vt:lpstr>2_USPTO2</vt:lpstr>
      <vt:lpstr>3_USPTO2</vt:lpstr>
      <vt:lpstr>4_USPTO2</vt:lpstr>
      <vt:lpstr>5_USPTO2</vt:lpstr>
      <vt:lpstr>6_USPTO2</vt:lpstr>
      <vt:lpstr>7_USPTO2</vt:lpstr>
      <vt:lpstr>8_USPTO2</vt:lpstr>
      <vt:lpstr>9_USPTO2</vt:lpstr>
      <vt:lpstr>1_USPTO_campus</vt:lpstr>
      <vt:lpstr> AIA Trial Roundtables</vt:lpstr>
      <vt:lpstr> Welcome</vt:lpstr>
      <vt:lpstr>Agenda</vt:lpstr>
      <vt:lpstr>Roundtable Materials</vt:lpstr>
      <vt:lpstr> PTAB Presentation</vt:lpstr>
      <vt:lpstr>Overview</vt:lpstr>
      <vt:lpstr>Trial Proceeding Timeline</vt:lpstr>
      <vt:lpstr>Inter Partes Review Petitions Terminated to Date (As of 4/2/2014)</vt:lpstr>
      <vt:lpstr>Inter Partes Review Petitions Terminated to Date (As of 4/2/2014)</vt:lpstr>
      <vt:lpstr>PowerPoint Presentation</vt:lpstr>
      <vt:lpstr>AIA Petitions   (Cumulative Number as of 4/2/2014)</vt:lpstr>
      <vt:lpstr>AIA Petitions  (Technology Breakdown as of 4/2/14)</vt:lpstr>
      <vt:lpstr>Petition Challenges  (As of 4/2/2014) </vt:lpstr>
      <vt:lpstr>§101 and § 112 Grounds Raised in CBM Petitions Only  (As of 4/2/2014) </vt:lpstr>
      <vt:lpstr>Lessons Learned: Petitions</vt:lpstr>
      <vt:lpstr>Lessons Learned: Claim Charts</vt:lpstr>
      <vt:lpstr>Lessons Learned: Claim Construction</vt:lpstr>
      <vt:lpstr>Lessons Learned: Experts</vt:lpstr>
      <vt:lpstr>Lessons Learned:  Obviousness</vt:lpstr>
      <vt:lpstr>Patent Owner Preliminary Response</vt:lpstr>
      <vt:lpstr>Patent Owner Preliminary Responses (As of 4/2/14)</vt:lpstr>
      <vt:lpstr>Lessons Learned: Patent Owner Preliminary Response</vt:lpstr>
      <vt:lpstr>Decision on Petition</vt:lpstr>
      <vt:lpstr>Institutions (As of 4/2/2014) </vt:lpstr>
      <vt:lpstr>Institutions (As of 4/2/2014) </vt:lpstr>
      <vt:lpstr>Petition Dispositions (As of 4/2/14)</vt:lpstr>
      <vt:lpstr>Joinder</vt:lpstr>
      <vt:lpstr>Joinders (As of 4/2/14)</vt:lpstr>
      <vt:lpstr>Lessons Learned: Joinder</vt:lpstr>
      <vt:lpstr>Discovery</vt:lpstr>
      <vt:lpstr>Types of Discovery</vt:lpstr>
      <vt:lpstr>Lessons Learned: Additional Discovery</vt:lpstr>
      <vt:lpstr>Lessons Learned: Depositions</vt:lpstr>
      <vt:lpstr>Motion to Amend</vt:lpstr>
      <vt:lpstr>Motions to Amend</vt:lpstr>
      <vt:lpstr>Motions to Amend</vt:lpstr>
      <vt:lpstr>Oral Hearing</vt:lpstr>
      <vt:lpstr>Lessons Learned: Oral Hearing</vt:lpstr>
      <vt:lpstr>Lessons Learned: Oral Hearing</vt:lpstr>
      <vt:lpstr>Settlement and Termination</vt:lpstr>
      <vt:lpstr>Settlements* (As of 4/2/2014) </vt:lpstr>
      <vt:lpstr>Settlements and Adverse Judgments (As of 4/2/14)</vt:lpstr>
      <vt:lpstr>Lessons Learned: Settlement</vt:lpstr>
      <vt:lpstr>Lessons Learned: Settlement</vt:lpstr>
      <vt:lpstr>Final Written Decision</vt:lpstr>
      <vt:lpstr>Inter Partes Review Petitions Terminated to Date (As of 4/2/2014)</vt:lpstr>
      <vt:lpstr>Final Written Decisions in IPRs (As of 4/2/2014) </vt:lpstr>
      <vt:lpstr>Final Written Decisions in CBMs (As of 4/2/2014) </vt:lpstr>
      <vt:lpstr>Final Written Decisions: Basis for Unpatentability (As of 4/2/2014) </vt:lpstr>
      <vt:lpstr>Interesting Recent Final Decisions (Issued 4/11/14)</vt:lpstr>
      <vt:lpstr>Administrative Patent Judges</vt:lpstr>
      <vt:lpstr>Allocation of Judges</vt:lpstr>
      <vt:lpstr>Board Hiring</vt:lpstr>
      <vt:lpstr>PTAB Website Tour</vt:lpstr>
      <vt:lpstr>PTAB Website: From USPTO Home Page</vt:lpstr>
      <vt:lpstr>PTAB Website: Landing Page (top half)</vt:lpstr>
      <vt:lpstr>PTAB Website: Landing Page (bottom half)</vt:lpstr>
      <vt:lpstr>PTAB Website: Blogs</vt:lpstr>
      <vt:lpstr>PTAB Website: Trials Page</vt:lpstr>
      <vt:lpstr>PTAB Website: Representative Decisions, Orders, and Notices</vt:lpstr>
      <vt:lpstr>PTAB Website: Resources Page</vt:lpstr>
      <vt:lpstr>PTAB Website: Help Page</vt:lpstr>
      <vt:lpstr>PTAB Subscription Center</vt:lpstr>
      <vt:lpstr>PTAB Subscription Center: Coming Soon</vt:lpstr>
      <vt:lpstr>PowerPoint Presentation</vt:lpstr>
      <vt:lpstr> Mock Conference Call</vt:lpstr>
      <vt:lpstr>Motion to Amend: Fact Pattern</vt:lpstr>
      <vt:lpstr>Motion to Amend: Fact Pattern</vt:lpstr>
      <vt:lpstr>Lessons Learned: Motion to Amend</vt:lpstr>
      <vt:lpstr>Motion to Amend: Lessons Learned</vt:lpstr>
      <vt:lpstr>Lessons Learned: Motion to Amend</vt:lpstr>
      <vt:lpstr>Motion to Amend: Some Interesting Cases</vt:lpstr>
      <vt:lpstr>Motion for Additional  Discovery: Fact Pattern</vt:lpstr>
      <vt:lpstr>Motion for Additional  Discovery: Fact Pattern</vt:lpstr>
      <vt:lpstr>Lessons Learned: Motion for Additional Discovery</vt:lpstr>
      <vt:lpstr>Lessons Learned: Motion for Additional Discovery</vt:lpstr>
      <vt:lpstr>Motion for Additional Discovery: Some Interesting Cases</vt:lpstr>
      <vt:lpstr>PowerPoint Presentation</vt:lpstr>
      <vt:lpstr>PowerPoint Presentation</vt:lpstr>
      <vt:lpstr>Fact Pattern: Patents</vt:lpstr>
      <vt:lpstr>Fact Pattern: District Court Litigation</vt:lpstr>
      <vt:lpstr>Fact Pattern: AIA Trial</vt:lpstr>
      <vt:lpstr>Fact Pattern: Graphic</vt:lpstr>
      <vt:lpstr>Trial Proceeding Timeline</vt:lpstr>
      <vt:lpstr>PowerPoint Presentation</vt:lpstr>
      <vt:lpstr> Closing Remarks</vt:lpstr>
      <vt:lpstr>PTAB Website: From USPTO Home Page</vt:lpstr>
      <vt:lpstr>PTAB Subscription Center: Sign Up</vt:lpstr>
      <vt:lpstr>PowerPoint Presentation</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kflanagan</dc:creator>
  <cp:lastModifiedBy>Pamela Rinehart</cp:lastModifiedBy>
  <cp:revision>268</cp:revision>
  <cp:lastPrinted>2014-04-14T13:49:30Z</cp:lastPrinted>
  <dcterms:created xsi:type="dcterms:W3CDTF">2014-01-15T00:48:56Z</dcterms:created>
  <dcterms:modified xsi:type="dcterms:W3CDTF">2014-05-21T19:58:03Z</dcterms:modified>
</cp:coreProperties>
</file>