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653" y="-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27DEDD-2BFB-428F-88AF-C07CC9CA21A8}" type="datetimeFigureOut">
              <a:rPr lang="en-US" smtClean="0"/>
              <a:t>8/15/2014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18A9F2-6235-4153-BBEF-DB31DDE57B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6394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A34F8CC-AA1B-43EA-AF96-6A893FA640C4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1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09359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A34F8CC-AA1B-43EA-AF96-6A893FA640C4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2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09359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 bwMode="auto">
      <p:bgPr>
        <a:blipFill dpi="0" rotWithShape="0">
          <a:blip r:embed="rId2"/>
          <a:srcRect/>
          <a:stretch>
            <a:fillRect b="-3056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28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143000"/>
            <a:ext cx="7772400" cy="1143000"/>
          </a:xfrm>
        </p:spPr>
        <p:txBody>
          <a:bodyPr/>
          <a:lstStyle>
            <a:lvl1pPr algn="ctr">
              <a:defRPr sz="42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11028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90800" y="3733800"/>
            <a:ext cx="6400800" cy="1752600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1102852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6248400"/>
            <a:ext cx="1905000" cy="457200"/>
          </a:xfrm>
        </p:spPr>
        <p:txBody>
          <a:bodyPr bIns="45720" anchor="t"/>
          <a:lstStyle>
            <a:lvl1pPr>
              <a:defRPr sz="1400"/>
            </a:lvl1pPr>
          </a:lstStyle>
          <a:p>
            <a:fld id="{A8B41EDB-7E71-45F0-8547-43D8E65A9C2C}" type="datetimeFigureOut">
              <a:rPr lang="en-US" smtClean="0">
                <a:solidFill>
                  <a:srgbClr val="273C56"/>
                </a:solidFill>
              </a:rPr>
              <a:pPr/>
              <a:t>8/15/2014</a:t>
            </a:fld>
            <a:endParaRPr lang="en-US" dirty="0">
              <a:solidFill>
                <a:srgbClr val="273C56"/>
              </a:solidFill>
            </a:endParaRPr>
          </a:p>
        </p:txBody>
      </p:sp>
      <p:sp>
        <p:nvSpPr>
          <p:cNvPr id="1102853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 anchor="t"/>
          <a:lstStyle>
            <a:lvl1pPr>
              <a:defRPr sz="1400"/>
            </a:lvl1pPr>
          </a:lstStyle>
          <a:p>
            <a:endParaRPr lang="en-US" dirty="0">
              <a:solidFill>
                <a:srgbClr val="273C56"/>
              </a:solidFill>
            </a:endParaRPr>
          </a:p>
        </p:txBody>
      </p:sp>
      <p:sp>
        <p:nvSpPr>
          <p:cNvPr id="1102854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</p:spPr>
        <p:txBody>
          <a:bodyPr bIns="45720" anchor="t"/>
          <a:lstStyle>
            <a:lvl1pPr>
              <a:defRPr sz="1400"/>
            </a:lvl1pPr>
          </a:lstStyle>
          <a:p>
            <a:fld id="{D19005DA-CEE5-436F-90EC-A6CF95D96852}" type="slidenum">
              <a:rPr lang="en-US" smtClean="0">
                <a:solidFill>
                  <a:srgbClr val="273C56"/>
                </a:solidFill>
              </a:rPr>
              <a:pPr/>
              <a:t>‹#›</a:t>
            </a:fld>
            <a:endParaRPr lang="en-US" dirty="0">
              <a:solidFill>
                <a:srgbClr val="273C5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448748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8B41EDB-7E71-45F0-8547-43D8E65A9C2C}" type="datetimeFigureOut">
              <a:rPr lang="en-US" smtClean="0">
                <a:solidFill>
                  <a:srgbClr val="273C56"/>
                </a:solidFill>
              </a:rPr>
              <a:pPr/>
              <a:t>8/15/2014</a:t>
            </a:fld>
            <a:endParaRPr lang="en-US" dirty="0">
              <a:solidFill>
                <a:srgbClr val="273C56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273C56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9005DA-CEE5-436F-90EC-A6CF95D96852}" type="slidenum">
              <a:rPr lang="en-US" smtClean="0">
                <a:solidFill>
                  <a:srgbClr val="273C56"/>
                </a:solidFill>
              </a:rPr>
              <a:pPr/>
              <a:t>‹#›</a:t>
            </a:fld>
            <a:endParaRPr lang="en-US" dirty="0">
              <a:solidFill>
                <a:srgbClr val="273C5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9680773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00850" y="228600"/>
            <a:ext cx="203835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28600"/>
            <a:ext cx="596265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8B41EDB-7E71-45F0-8547-43D8E65A9C2C}" type="datetimeFigureOut">
              <a:rPr lang="en-US" smtClean="0">
                <a:solidFill>
                  <a:srgbClr val="273C56"/>
                </a:solidFill>
              </a:rPr>
              <a:pPr/>
              <a:t>8/15/2014</a:t>
            </a:fld>
            <a:endParaRPr lang="en-US" dirty="0">
              <a:solidFill>
                <a:srgbClr val="273C56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273C56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9005DA-CEE5-436F-90EC-A6CF95D96852}" type="slidenum">
              <a:rPr lang="en-US" smtClean="0">
                <a:solidFill>
                  <a:srgbClr val="273C56"/>
                </a:solidFill>
              </a:rPr>
              <a:pPr/>
              <a:t>‹#›</a:t>
            </a:fld>
            <a:endParaRPr lang="en-US" dirty="0">
              <a:solidFill>
                <a:srgbClr val="273C5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5248555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048000"/>
            <a:ext cx="7772400" cy="1524000"/>
          </a:xfrm>
        </p:spPr>
        <p:txBody>
          <a:bodyPr anchor="t"/>
          <a:lstStyle>
            <a:lvl1pPr algn="ctr">
              <a:defRPr sz="4800" b="1" cap="none" baseline="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8B41EDB-7E71-45F0-8547-43D8E65A9C2C}" type="datetimeFigureOut">
              <a:rPr lang="en-US" smtClean="0">
                <a:solidFill>
                  <a:srgbClr val="273C56"/>
                </a:solidFill>
              </a:rPr>
              <a:pPr/>
              <a:t>8/15/2014</a:t>
            </a:fld>
            <a:endParaRPr lang="en-US" dirty="0">
              <a:solidFill>
                <a:srgbClr val="273C56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273C56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273C5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274687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8B41EDB-7E71-45F0-8547-43D8E65A9C2C}" type="datetimeFigureOut">
              <a:rPr lang="en-US" smtClean="0">
                <a:solidFill>
                  <a:srgbClr val="273C56"/>
                </a:solidFill>
              </a:rPr>
              <a:pPr/>
              <a:t>8/15/2014</a:t>
            </a:fld>
            <a:endParaRPr lang="en-US" dirty="0">
              <a:solidFill>
                <a:srgbClr val="273C56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273C56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9005DA-CEE5-436F-90EC-A6CF95D96852}" type="slidenum">
              <a:rPr lang="en-US" smtClean="0">
                <a:solidFill>
                  <a:srgbClr val="273C56"/>
                </a:solidFill>
              </a:rPr>
              <a:pPr/>
              <a:t>‹#›</a:t>
            </a:fld>
            <a:endParaRPr lang="en-US" dirty="0">
              <a:solidFill>
                <a:srgbClr val="273C5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0941166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8B41EDB-7E71-45F0-8547-43D8E65A9C2C}" type="datetimeFigureOut">
              <a:rPr lang="en-US" smtClean="0">
                <a:solidFill>
                  <a:srgbClr val="273C56"/>
                </a:solidFill>
              </a:rPr>
              <a:pPr/>
              <a:t>8/15/2014</a:t>
            </a:fld>
            <a:endParaRPr lang="en-US" dirty="0">
              <a:solidFill>
                <a:srgbClr val="273C56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273C56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9005DA-CEE5-436F-90EC-A6CF95D96852}" type="slidenum">
              <a:rPr lang="en-US" smtClean="0">
                <a:solidFill>
                  <a:srgbClr val="273C56"/>
                </a:solidFill>
              </a:rPr>
              <a:pPr/>
              <a:t>‹#›</a:t>
            </a:fld>
            <a:endParaRPr lang="en-US" dirty="0">
              <a:solidFill>
                <a:srgbClr val="273C5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7825106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05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8B41EDB-7E71-45F0-8547-43D8E65A9C2C}" type="datetimeFigureOut">
              <a:rPr lang="en-US" smtClean="0">
                <a:solidFill>
                  <a:srgbClr val="273C56"/>
                </a:solidFill>
              </a:rPr>
              <a:pPr/>
              <a:t>8/15/2014</a:t>
            </a:fld>
            <a:endParaRPr lang="en-US" dirty="0">
              <a:solidFill>
                <a:srgbClr val="273C56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273C56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9005DA-CEE5-436F-90EC-A6CF95D96852}" type="slidenum">
              <a:rPr lang="en-US" smtClean="0">
                <a:solidFill>
                  <a:srgbClr val="273C56"/>
                </a:solidFill>
              </a:rPr>
              <a:pPr/>
              <a:t>‹#›</a:t>
            </a:fld>
            <a:endParaRPr lang="en-US" dirty="0">
              <a:solidFill>
                <a:srgbClr val="273C5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7392839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8B41EDB-7E71-45F0-8547-43D8E65A9C2C}" type="datetimeFigureOut">
              <a:rPr lang="en-US" smtClean="0">
                <a:solidFill>
                  <a:srgbClr val="273C56"/>
                </a:solidFill>
              </a:rPr>
              <a:pPr/>
              <a:t>8/15/2014</a:t>
            </a:fld>
            <a:endParaRPr lang="en-US" dirty="0">
              <a:solidFill>
                <a:srgbClr val="273C56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273C56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9005DA-CEE5-436F-90EC-A6CF95D96852}" type="slidenum">
              <a:rPr lang="en-US" smtClean="0">
                <a:solidFill>
                  <a:srgbClr val="273C56"/>
                </a:solidFill>
              </a:rPr>
              <a:pPr/>
              <a:t>‹#›</a:t>
            </a:fld>
            <a:endParaRPr lang="en-US" dirty="0">
              <a:solidFill>
                <a:srgbClr val="273C5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3411866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8B41EDB-7E71-45F0-8547-43D8E65A9C2C}" type="datetimeFigureOut">
              <a:rPr lang="en-US" smtClean="0">
                <a:solidFill>
                  <a:srgbClr val="273C56"/>
                </a:solidFill>
              </a:rPr>
              <a:pPr/>
              <a:t>8/15/2014</a:t>
            </a:fld>
            <a:endParaRPr lang="en-US" dirty="0">
              <a:solidFill>
                <a:srgbClr val="273C56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273C56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9005DA-CEE5-436F-90EC-A6CF95D96852}" type="slidenum">
              <a:rPr lang="en-US" smtClean="0">
                <a:solidFill>
                  <a:srgbClr val="273C56"/>
                </a:solidFill>
              </a:rPr>
              <a:pPr/>
              <a:t>‹#›</a:t>
            </a:fld>
            <a:endParaRPr lang="en-US" dirty="0">
              <a:solidFill>
                <a:srgbClr val="273C5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065017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8B41EDB-7E71-45F0-8547-43D8E65A9C2C}" type="datetimeFigureOut">
              <a:rPr lang="en-US" smtClean="0">
                <a:solidFill>
                  <a:srgbClr val="273C56"/>
                </a:solidFill>
              </a:rPr>
              <a:pPr/>
              <a:t>8/15/2014</a:t>
            </a:fld>
            <a:endParaRPr lang="en-US" dirty="0">
              <a:solidFill>
                <a:srgbClr val="273C56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273C56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9005DA-CEE5-436F-90EC-A6CF95D96852}" type="slidenum">
              <a:rPr lang="en-US" smtClean="0">
                <a:solidFill>
                  <a:srgbClr val="273C56"/>
                </a:solidFill>
              </a:rPr>
              <a:pPr/>
              <a:t>‹#›</a:t>
            </a:fld>
            <a:endParaRPr lang="en-US" dirty="0">
              <a:solidFill>
                <a:srgbClr val="273C5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0520612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8B41EDB-7E71-45F0-8547-43D8E65A9C2C}" type="datetimeFigureOut">
              <a:rPr lang="en-US" smtClean="0">
                <a:solidFill>
                  <a:srgbClr val="273C56"/>
                </a:solidFill>
              </a:rPr>
              <a:pPr/>
              <a:t>8/15/2014</a:t>
            </a:fld>
            <a:endParaRPr lang="en-US" dirty="0">
              <a:solidFill>
                <a:srgbClr val="273C56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273C56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9005DA-CEE5-436F-90EC-A6CF95D96852}" type="slidenum">
              <a:rPr lang="en-US" smtClean="0">
                <a:solidFill>
                  <a:srgbClr val="273C56"/>
                </a:solidFill>
              </a:rPr>
              <a:pPr/>
              <a:t>‹#›</a:t>
            </a:fld>
            <a:endParaRPr lang="en-US" dirty="0">
              <a:solidFill>
                <a:srgbClr val="273C5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2449162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8B41EDB-7E71-45F0-8547-43D8E65A9C2C}" type="datetimeFigureOut">
              <a:rPr lang="en-US" smtClean="0">
                <a:solidFill>
                  <a:srgbClr val="273C56"/>
                </a:solidFill>
              </a:rPr>
              <a:pPr/>
              <a:t>8/15/2014</a:t>
            </a:fld>
            <a:endParaRPr lang="en-US" dirty="0">
              <a:solidFill>
                <a:srgbClr val="273C56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273C56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9005DA-CEE5-436F-90EC-A6CF95D96852}" type="slidenum">
              <a:rPr lang="en-US" smtClean="0">
                <a:solidFill>
                  <a:srgbClr val="273C56"/>
                </a:solidFill>
              </a:rPr>
              <a:pPr/>
              <a:t>‹#›</a:t>
            </a:fld>
            <a:endParaRPr lang="en-US" dirty="0">
              <a:solidFill>
                <a:srgbClr val="273C5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4362432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blipFill dpi="0" rotWithShape="0">
          <a:blip r:embed="rId14"/>
          <a:srcRect/>
          <a:stretch>
            <a:fillRect b="-3056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18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676400" y="228600"/>
            <a:ext cx="71628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1018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050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1018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52400" y="6324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9144" numCol="1" anchor="b" anchorCtr="0" compatLnSpc="1">
            <a:prstTxWarp prst="textNoShape">
              <a:avLst/>
            </a:prstTxWarp>
          </a:bodyPr>
          <a:lstStyle>
            <a:lvl1pPr>
              <a:defRPr sz="1200" b="0" i="0">
                <a:solidFill>
                  <a:schemeClr val="accent1"/>
                </a:solidFill>
                <a:latin typeface="+mn-lt"/>
              </a:defRPr>
            </a:lvl1pPr>
          </a:lstStyle>
          <a:p>
            <a:fld id="{A8B41EDB-7E71-45F0-8547-43D8E65A9C2C}" type="datetimeFigureOut">
              <a:rPr lang="en-US" smtClean="0">
                <a:solidFill>
                  <a:srgbClr val="273C56"/>
                </a:solidFill>
              </a:rPr>
              <a:pPr/>
              <a:t>8/15/2014</a:t>
            </a:fld>
            <a:endParaRPr lang="en-US" dirty="0">
              <a:solidFill>
                <a:srgbClr val="273C56"/>
              </a:solidFill>
            </a:endParaRPr>
          </a:p>
        </p:txBody>
      </p:sp>
      <p:sp>
        <p:nvSpPr>
          <p:cNvPr id="11018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3246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 b="0" i="0">
                <a:solidFill>
                  <a:schemeClr val="accent1"/>
                </a:solidFill>
                <a:latin typeface="+mn-lt"/>
              </a:defRPr>
            </a:lvl1pPr>
          </a:lstStyle>
          <a:p>
            <a:endParaRPr lang="en-US" dirty="0">
              <a:solidFill>
                <a:srgbClr val="273C56"/>
              </a:solidFill>
            </a:endParaRPr>
          </a:p>
        </p:txBody>
      </p:sp>
      <p:sp>
        <p:nvSpPr>
          <p:cNvPr id="11018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86600" y="6324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9144" numCol="1" anchor="b" anchorCtr="0" compatLnSpc="1">
            <a:prstTxWarp prst="textNoShape">
              <a:avLst/>
            </a:prstTxWarp>
          </a:bodyPr>
          <a:lstStyle>
            <a:lvl1pPr algn="r">
              <a:defRPr sz="1200" b="0" i="0">
                <a:solidFill>
                  <a:schemeClr val="accent1"/>
                </a:solidFill>
                <a:latin typeface="+mn-lt"/>
              </a:defRPr>
            </a:lvl1pPr>
          </a:lstStyle>
          <a:p>
            <a:fld id="{D19005DA-CEE5-436F-90EC-A6CF95D96852}" type="slidenum">
              <a:rPr lang="en-US" smtClean="0">
                <a:solidFill>
                  <a:srgbClr val="273C56"/>
                </a:solidFill>
              </a:rPr>
              <a:pPr/>
              <a:t>‹#›</a:t>
            </a:fld>
            <a:endParaRPr lang="en-US" dirty="0">
              <a:solidFill>
                <a:srgbClr val="273C5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9884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ransition/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Helvetic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Helvetic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Helvetic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Helvetic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Helvetic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Helvetic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Helvetic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Helvetic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304800"/>
            <a:ext cx="6324600" cy="914400"/>
          </a:xfrm>
          <a:noFill/>
          <a:effectLst/>
        </p:spPr>
        <p:txBody>
          <a:bodyPr/>
          <a:lstStyle/>
          <a:p>
            <a:r>
              <a:rPr lang="en-US" sz="3200" dirty="0" smtClean="0">
                <a:solidFill>
                  <a:schemeClr val="bg1"/>
                </a:solidFill>
              </a:rPr>
              <a:t>Major Differences between IPR, PGR, and CBM</a:t>
            </a:r>
            <a:endParaRPr lang="en-US" sz="2400" dirty="0">
              <a:solidFill>
                <a:schemeClr val="bg1"/>
              </a:solidFill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96972041"/>
              </p:ext>
            </p:extLst>
          </p:nvPr>
        </p:nvGraphicFramePr>
        <p:xfrm>
          <a:off x="76201" y="1600200"/>
          <a:ext cx="8991598" cy="52349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8994"/>
                <a:gridCol w="2297643"/>
                <a:gridCol w="1961803"/>
                <a:gridCol w="2043545"/>
                <a:gridCol w="1389613"/>
              </a:tblGrid>
              <a:tr h="62376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Footlight MT Light" pitchFamily="18" charset="0"/>
                        </a:rPr>
                        <a:t>Inter Partes</a:t>
                      </a:r>
                      <a:r>
                        <a:rPr lang="en-US" sz="1200" baseline="0" dirty="0" smtClean="0">
                          <a:latin typeface="Footlight MT Light" pitchFamily="18" charset="0"/>
                        </a:rPr>
                        <a:t> Review (IPR)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Footlight MT Light" pitchFamily="18" charset="0"/>
                        </a:rPr>
                        <a:t>Petitioner</a:t>
                      </a:r>
                      <a:endParaRPr lang="en-US" sz="1200" dirty="0">
                        <a:solidFill>
                          <a:schemeClr val="bg1"/>
                        </a:solidFill>
                        <a:latin typeface="Footlight MT Light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Footlight MT Light" pitchFamily="18" charset="0"/>
                        </a:rPr>
                        <a:t>Estoppel</a:t>
                      </a:r>
                      <a:endParaRPr lang="en-US" sz="1200" dirty="0">
                        <a:solidFill>
                          <a:schemeClr val="bg1"/>
                        </a:solidFill>
                        <a:latin typeface="Footlight MT Light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Footlight MT Light" pitchFamily="18" charset="0"/>
                        </a:rPr>
                        <a:t>Standard</a:t>
                      </a:r>
                      <a:endParaRPr lang="en-US" sz="1200" dirty="0">
                        <a:solidFill>
                          <a:schemeClr val="bg1"/>
                        </a:solidFill>
                        <a:latin typeface="Footlight MT Light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latin typeface="Footlight MT Light" pitchFamily="18" charset="0"/>
                      </a:endParaRPr>
                    </a:p>
                    <a:p>
                      <a:pPr algn="ctr"/>
                      <a:r>
                        <a:rPr lang="en-US" sz="1200" dirty="0" smtClean="0">
                          <a:latin typeface="Footlight MT Light" pitchFamily="18" charset="0"/>
                        </a:rPr>
                        <a:t>Basis</a:t>
                      </a:r>
                    </a:p>
                    <a:p>
                      <a:pPr algn="ctr"/>
                      <a:endParaRPr lang="en-US" sz="1200" dirty="0">
                        <a:solidFill>
                          <a:schemeClr val="bg1"/>
                        </a:solidFill>
                        <a:latin typeface="Footlight MT Light" pitchFamily="18" charset="0"/>
                      </a:endParaRPr>
                    </a:p>
                  </a:txBody>
                  <a:tcPr anchor="ctr"/>
                </a:tc>
              </a:tr>
              <a:tr h="1492569">
                <a:tc>
                  <a:txBody>
                    <a:bodyPr/>
                    <a:lstStyle/>
                    <a:p>
                      <a:pPr lvl="0" algn="ctr"/>
                      <a:r>
                        <a:rPr lang="en-US" sz="1100" baseline="0" dirty="0" smtClean="0">
                          <a:latin typeface="Footlight MT Light" pitchFamily="18" charset="0"/>
                        </a:rPr>
                        <a:t>Post Grant Review (PGR)</a:t>
                      </a:r>
                      <a:endParaRPr lang="en-US" sz="1100" b="1" baseline="0" dirty="0" smtClean="0">
                        <a:latin typeface="Footlight MT Light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050" dirty="0" smtClean="0">
                          <a:latin typeface="Footlight MT Light" pitchFamily="18" charset="0"/>
                        </a:rPr>
                        <a:t>Person who is not the patent owner and has not previously filed a civil action challenging the validity of a claim of the patent</a:t>
                      </a:r>
                    </a:p>
                    <a:p>
                      <a:endParaRPr lang="en-US" sz="1050" dirty="0" smtClean="0">
                        <a:latin typeface="Footlight MT Light" pitchFamily="18" charset="0"/>
                      </a:endParaRP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050" dirty="0" smtClean="0">
                          <a:latin typeface="Footlight MT Light" pitchFamily="18" charset="0"/>
                        </a:rPr>
                        <a:t>Must</a:t>
                      </a:r>
                      <a:r>
                        <a:rPr lang="en-US" sz="1050" baseline="0" dirty="0" smtClean="0">
                          <a:latin typeface="Footlight MT Light" pitchFamily="18" charset="0"/>
                        </a:rPr>
                        <a:t> identify all real parties in interest</a:t>
                      </a:r>
                    </a:p>
                    <a:p>
                      <a:r>
                        <a:rPr lang="en-US" sz="1050" dirty="0" smtClean="0">
                          <a:latin typeface="Footlight MT Light" pitchFamily="18" charset="0"/>
                        </a:rPr>
                        <a:t> </a:t>
                      </a:r>
                      <a:endParaRPr lang="en-US" sz="1050" dirty="0">
                        <a:solidFill>
                          <a:schemeClr val="tx1"/>
                        </a:solidFill>
                        <a:latin typeface="Footlight MT Light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itchFamily="34" charset="0"/>
                        <a:buChar char="•"/>
                      </a:pPr>
                      <a:r>
                        <a:rPr lang="en-US" sz="1050" dirty="0" smtClean="0">
                          <a:latin typeface="Footlight MT Light" pitchFamily="18" charset="0"/>
                        </a:rPr>
                        <a:t>Raised or reasonably could have raised</a:t>
                      </a:r>
                    </a:p>
                    <a:p>
                      <a:pPr marL="285750" indent="-285750" algn="l">
                        <a:buFont typeface="Arial" pitchFamily="34" charset="0"/>
                        <a:buChar char="•"/>
                      </a:pPr>
                      <a:endParaRPr lang="en-US" sz="1050" dirty="0" smtClean="0">
                        <a:latin typeface="Footlight MT Light" pitchFamily="18" charset="0"/>
                      </a:endParaRPr>
                    </a:p>
                    <a:p>
                      <a:pPr marL="285750" indent="-285750" algn="l">
                        <a:buFont typeface="Arial" pitchFamily="34" charset="0"/>
                        <a:buChar char="•"/>
                      </a:pPr>
                      <a:r>
                        <a:rPr lang="en-US" sz="1050" dirty="0" smtClean="0">
                          <a:latin typeface="Footlight MT Light" pitchFamily="18" charset="0"/>
                        </a:rPr>
                        <a:t>Applied</a:t>
                      </a:r>
                      <a:r>
                        <a:rPr lang="en-US" sz="1050" baseline="0" dirty="0" smtClean="0">
                          <a:latin typeface="Footlight MT Light" pitchFamily="18" charset="0"/>
                        </a:rPr>
                        <a:t> to subsequent USPTO/district court/ITC action</a:t>
                      </a:r>
                      <a:endParaRPr lang="en-US" sz="1050" dirty="0">
                        <a:solidFill>
                          <a:schemeClr val="tx1"/>
                        </a:solidFill>
                        <a:latin typeface="Footlight MT Light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latin typeface="Footlight MT Light" pitchFamily="18" charset="0"/>
                        </a:rPr>
                        <a:t>More</a:t>
                      </a:r>
                      <a:r>
                        <a:rPr lang="en-US" sz="1050" baseline="0" dirty="0" smtClean="0">
                          <a:latin typeface="Footlight MT Light" pitchFamily="18" charset="0"/>
                        </a:rPr>
                        <a:t> likely than not</a:t>
                      </a:r>
                    </a:p>
                    <a:p>
                      <a:r>
                        <a:rPr lang="en-US" sz="1050" baseline="0" dirty="0" smtClean="0">
                          <a:latin typeface="Footlight MT Light" pitchFamily="18" charset="0"/>
                        </a:rPr>
                        <a:t>OR</a:t>
                      </a:r>
                    </a:p>
                    <a:p>
                      <a:r>
                        <a:rPr lang="en-US" sz="1050" baseline="0" dirty="0" smtClean="0">
                          <a:latin typeface="Footlight MT Light" pitchFamily="18" charset="0"/>
                        </a:rPr>
                        <a:t>Novel or unsettled legal question important to other patents/</a:t>
                      </a:r>
                      <a:br>
                        <a:rPr lang="en-US" sz="1050" baseline="0" dirty="0" smtClean="0">
                          <a:latin typeface="Footlight MT Light" pitchFamily="18" charset="0"/>
                        </a:rPr>
                      </a:br>
                      <a:r>
                        <a:rPr lang="en-US" sz="1050" baseline="0" dirty="0" smtClean="0">
                          <a:latin typeface="Footlight MT Light" pitchFamily="18" charset="0"/>
                        </a:rPr>
                        <a:t>applications </a:t>
                      </a:r>
                    </a:p>
                    <a:p>
                      <a:endParaRPr lang="en-US" sz="1050" dirty="0">
                        <a:solidFill>
                          <a:schemeClr val="tx1"/>
                        </a:solidFill>
                        <a:latin typeface="Footlight MT Light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latin typeface="Footlight MT Light" pitchFamily="18" charset="0"/>
                        </a:rPr>
                        <a:t>101, 102, 103, 112,</a:t>
                      </a:r>
                      <a:r>
                        <a:rPr lang="en-US" sz="1050" baseline="0" dirty="0" smtClean="0">
                          <a:latin typeface="Footlight MT Light" pitchFamily="18" charset="0"/>
                        </a:rPr>
                        <a:t> double patenting but not best mode</a:t>
                      </a:r>
                      <a:endParaRPr lang="en-US" sz="1050" dirty="0">
                        <a:solidFill>
                          <a:schemeClr val="tx1"/>
                        </a:solidFill>
                        <a:latin typeface="Footlight MT Light" pitchFamily="18" charset="0"/>
                      </a:endParaRPr>
                    </a:p>
                  </a:txBody>
                  <a:tcPr anchor="ctr"/>
                </a:tc>
              </a:tr>
              <a:tr h="1808381">
                <a:tc>
                  <a:txBody>
                    <a:bodyPr/>
                    <a:lstStyle/>
                    <a:p>
                      <a:pPr lvl="0" algn="ctr"/>
                      <a:r>
                        <a:rPr lang="en-US" sz="1100" dirty="0" smtClean="0">
                          <a:latin typeface="Footlight MT Light" pitchFamily="18" charset="0"/>
                        </a:rPr>
                        <a:t>Inter Partes</a:t>
                      </a:r>
                      <a:r>
                        <a:rPr lang="en-US" sz="1100" baseline="0" dirty="0" smtClean="0">
                          <a:latin typeface="Footlight MT Light" pitchFamily="18" charset="0"/>
                        </a:rPr>
                        <a:t> Review (IPR)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050" dirty="0" smtClean="0">
                          <a:latin typeface="Footlight MT Light" pitchFamily="18" charset="0"/>
                        </a:rPr>
                        <a:t>Person who is not the patent owner, has not previously filed a civil action challenging the validity of a claim of the patent, and has not been served with a complaint</a:t>
                      </a:r>
                      <a:r>
                        <a:rPr lang="en-US" sz="1050" baseline="0" dirty="0" smtClean="0">
                          <a:latin typeface="Footlight MT Light" pitchFamily="18" charset="0"/>
                        </a:rPr>
                        <a:t> alleging infringement of the patent more than 1 year prior (exception for joinder)</a:t>
                      </a:r>
                      <a:endParaRPr lang="en-US" sz="1050" dirty="0" smtClean="0">
                        <a:latin typeface="Footlight MT Light" pitchFamily="18" charset="0"/>
                      </a:endParaRPr>
                    </a:p>
                    <a:p>
                      <a:endParaRPr lang="en-US" sz="1050" dirty="0" smtClean="0">
                        <a:latin typeface="Footlight MT Light" pitchFamily="18" charset="0"/>
                      </a:endParaRP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050" dirty="0" smtClean="0">
                          <a:latin typeface="Footlight MT Light" pitchFamily="18" charset="0"/>
                        </a:rPr>
                        <a:t>Must</a:t>
                      </a:r>
                      <a:r>
                        <a:rPr lang="en-US" sz="1050" baseline="0" dirty="0" smtClean="0">
                          <a:latin typeface="Footlight MT Light" pitchFamily="18" charset="0"/>
                        </a:rPr>
                        <a:t> identify all real parties in interest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itchFamily="34" charset="0"/>
                        <a:buChar char="•"/>
                      </a:pPr>
                      <a:r>
                        <a:rPr lang="en-US" sz="1050" dirty="0" smtClean="0">
                          <a:latin typeface="Footlight MT Light" pitchFamily="18" charset="0"/>
                        </a:rPr>
                        <a:t>Raised or reasonably could have raised</a:t>
                      </a:r>
                    </a:p>
                    <a:p>
                      <a:pPr marL="285750" indent="-285750" algn="l">
                        <a:buFont typeface="Arial" pitchFamily="34" charset="0"/>
                        <a:buChar char="•"/>
                      </a:pPr>
                      <a:endParaRPr lang="en-US" sz="1050" dirty="0" smtClean="0">
                        <a:latin typeface="Footlight MT Light" pitchFamily="18" charset="0"/>
                      </a:endParaRPr>
                    </a:p>
                    <a:p>
                      <a:pPr marL="285750" indent="-285750" algn="l">
                        <a:buFont typeface="Arial" pitchFamily="34" charset="0"/>
                        <a:buChar char="•"/>
                      </a:pPr>
                      <a:r>
                        <a:rPr lang="en-US" sz="1050" dirty="0" smtClean="0">
                          <a:latin typeface="Footlight MT Light" pitchFamily="18" charset="0"/>
                        </a:rPr>
                        <a:t>Applied</a:t>
                      </a:r>
                      <a:r>
                        <a:rPr lang="en-US" sz="1050" baseline="0" dirty="0" smtClean="0">
                          <a:latin typeface="Footlight MT Light" pitchFamily="18" charset="0"/>
                        </a:rPr>
                        <a:t> to subsequent USPTO/district court/ITC action</a:t>
                      </a:r>
                      <a:endParaRPr lang="en-US" sz="1050" dirty="0" smtClean="0">
                        <a:solidFill>
                          <a:schemeClr val="tx1"/>
                        </a:solidFill>
                        <a:latin typeface="Footlight MT Light" pitchFamily="18" charset="0"/>
                      </a:endParaRPr>
                    </a:p>
                    <a:p>
                      <a:endParaRPr lang="en-US" sz="1050" dirty="0">
                        <a:latin typeface="Footlight MT Light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latin typeface="Footlight MT Light" pitchFamily="18" charset="0"/>
                        </a:rPr>
                        <a:t>Reasonable</a:t>
                      </a:r>
                      <a:r>
                        <a:rPr lang="en-US" sz="1050" baseline="0" dirty="0" smtClean="0">
                          <a:latin typeface="Footlight MT Light" pitchFamily="18" charset="0"/>
                        </a:rPr>
                        <a:t> likelihood</a:t>
                      </a:r>
                      <a:endParaRPr lang="en-US" sz="1050" dirty="0">
                        <a:solidFill>
                          <a:schemeClr val="tx1"/>
                        </a:solidFill>
                        <a:latin typeface="Footlight MT Light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050" dirty="0" smtClean="0">
                        <a:latin typeface="Footlight MT Light" pitchFamily="18" charset="0"/>
                      </a:endParaRPr>
                    </a:p>
                    <a:p>
                      <a:r>
                        <a:rPr lang="en-US" sz="1050" dirty="0" smtClean="0">
                          <a:latin typeface="Footlight MT Light" pitchFamily="18" charset="0"/>
                        </a:rPr>
                        <a:t>102 and 103 based</a:t>
                      </a:r>
                      <a:r>
                        <a:rPr lang="en-US" sz="1050" baseline="0" dirty="0" smtClean="0">
                          <a:latin typeface="Footlight MT Light" pitchFamily="18" charset="0"/>
                        </a:rPr>
                        <a:t> on patents and printed publications</a:t>
                      </a:r>
                    </a:p>
                    <a:p>
                      <a:endParaRPr lang="en-US" sz="1050" baseline="0" dirty="0" smtClean="0">
                        <a:latin typeface="Footlight MT Light" pitchFamily="18" charset="0"/>
                      </a:endParaRPr>
                    </a:p>
                    <a:p>
                      <a:endParaRPr lang="en-US" sz="1050" dirty="0">
                        <a:solidFill>
                          <a:schemeClr val="tx1"/>
                        </a:solidFill>
                        <a:latin typeface="Footlight MT Light" pitchFamily="18" charset="0"/>
                      </a:endParaRPr>
                    </a:p>
                  </a:txBody>
                  <a:tcPr anchor="ctr"/>
                </a:tc>
              </a:tr>
              <a:tr h="1180689">
                <a:tc>
                  <a:txBody>
                    <a:bodyPr/>
                    <a:lstStyle/>
                    <a:p>
                      <a:pPr lvl="0" algn="ctr"/>
                      <a:r>
                        <a:rPr lang="en-US" sz="1100" baseline="0" dirty="0" smtClean="0">
                          <a:latin typeface="Footlight MT Light" pitchFamily="18" charset="0"/>
                        </a:rPr>
                        <a:t>Covered Business Method (CBM)</a:t>
                      </a:r>
                      <a:endParaRPr lang="en-US" sz="1100" b="1" baseline="0" dirty="0" smtClean="0">
                        <a:latin typeface="Footlight MT Light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itchFamily="34" charset="0"/>
                        <a:buChar char="•"/>
                      </a:pPr>
                      <a:r>
                        <a:rPr lang="en-US" sz="1050" baseline="0" dirty="0" smtClean="0">
                          <a:latin typeface="Footlight MT Light" pitchFamily="18" charset="0"/>
                        </a:rPr>
                        <a:t>Must be sued or charged with infringement</a:t>
                      </a:r>
                    </a:p>
                    <a:p>
                      <a:pPr marL="285750" indent="-285750" algn="l">
                        <a:buFont typeface="Arial" pitchFamily="34" charset="0"/>
                        <a:buChar char="•"/>
                      </a:pPr>
                      <a:r>
                        <a:rPr lang="en-US" sz="1050" baseline="0" dirty="0" smtClean="0">
                          <a:latin typeface="Footlight MT Light" pitchFamily="18" charset="0"/>
                        </a:rPr>
                        <a:t>Financial product or service</a:t>
                      </a:r>
                    </a:p>
                    <a:p>
                      <a:pPr marL="285750" indent="-285750" algn="l">
                        <a:buFont typeface="Arial" pitchFamily="34" charset="0"/>
                        <a:buChar char="•"/>
                      </a:pPr>
                      <a:r>
                        <a:rPr lang="en-US" sz="1050" baseline="0" dirty="0" smtClean="0">
                          <a:latin typeface="Footlight MT Light" pitchFamily="18" charset="0"/>
                        </a:rPr>
                        <a:t>Excludes technological inventions</a:t>
                      </a:r>
                    </a:p>
                    <a:p>
                      <a:pPr marL="285750" indent="-285750" algn="l">
                        <a:buFont typeface="Arial" pitchFamily="34" charset="0"/>
                        <a:buChar char="•"/>
                      </a:pPr>
                      <a:r>
                        <a:rPr lang="en-US" sz="1050" baseline="0" dirty="0" smtClean="0">
                          <a:latin typeface="Footlight MT Light" pitchFamily="18" charset="0"/>
                        </a:rPr>
                        <a:t>Must identify all real parties in interest</a:t>
                      </a:r>
                      <a:endParaRPr lang="en-US" sz="1050" baseline="0" dirty="0" smtClean="0">
                        <a:solidFill>
                          <a:schemeClr val="tx1"/>
                        </a:solidFill>
                        <a:latin typeface="Footlight MT Light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itchFamily="34" charset="0"/>
                        <a:buChar char="•"/>
                      </a:pPr>
                      <a:endParaRPr lang="en-US" sz="1050" dirty="0" smtClean="0">
                        <a:latin typeface="Footlight MT Light" pitchFamily="18" charset="0"/>
                      </a:endParaRPr>
                    </a:p>
                    <a:p>
                      <a:pPr marL="171450" indent="-171450" algn="l">
                        <a:buFont typeface="Arial" pitchFamily="34" charset="0"/>
                        <a:buChar char="•"/>
                      </a:pPr>
                      <a:r>
                        <a:rPr lang="en-US" sz="1050" dirty="0" smtClean="0">
                          <a:latin typeface="Footlight MT Light" pitchFamily="18" charset="0"/>
                        </a:rPr>
                        <a:t>Office—raised or reasonably could have raised</a:t>
                      </a:r>
                    </a:p>
                    <a:p>
                      <a:pPr marL="171450" indent="-171450" algn="l">
                        <a:buFont typeface="Arial" pitchFamily="34" charset="0"/>
                        <a:buChar char="•"/>
                      </a:pPr>
                      <a:r>
                        <a:rPr lang="en-US" sz="1050" dirty="0" smtClean="0">
                          <a:latin typeface="Footlight MT Light" pitchFamily="18" charset="0"/>
                        </a:rPr>
                        <a:t>Court-raised</a:t>
                      </a:r>
                      <a:endParaRPr lang="en-US" sz="1050" dirty="0">
                        <a:solidFill>
                          <a:schemeClr val="tx1"/>
                        </a:solidFill>
                        <a:latin typeface="Footlight MT Light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latin typeface="Footlight MT Light" pitchFamily="18" charset="0"/>
                        </a:rPr>
                        <a:t>Same</a:t>
                      </a:r>
                      <a:r>
                        <a:rPr lang="en-US" sz="1050" baseline="0" dirty="0" smtClean="0">
                          <a:latin typeface="Footlight MT Light" pitchFamily="18" charset="0"/>
                        </a:rPr>
                        <a:t> as PGR</a:t>
                      </a:r>
                      <a:endParaRPr lang="en-US" sz="1050" dirty="0">
                        <a:solidFill>
                          <a:schemeClr val="tx1"/>
                        </a:solidFill>
                        <a:latin typeface="Footlight MT Light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50" dirty="0" smtClean="0">
                        <a:latin typeface="Footlight MT Light" pitchFamily="18" charset="0"/>
                      </a:endParaRPr>
                    </a:p>
                    <a:p>
                      <a:pPr algn="ctr"/>
                      <a:r>
                        <a:rPr lang="en-US" sz="1050" dirty="0" smtClean="0">
                          <a:latin typeface="Footlight MT Light" pitchFamily="18" charset="0"/>
                        </a:rPr>
                        <a:t>Same</a:t>
                      </a:r>
                      <a:r>
                        <a:rPr lang="en-US" sz="1050" baseline="0" dirty="0" smtClean="0">
                          <a:latin typeface="Footlight MT Light" pitchFamily="18" charset="0"/>
                        </a:rPr>
                        <a:t> as PGR (some 102 differences)</a:t>
                      </a:r>
                      <a:endParaRPr lang="en-US" sz="1050" dirty="0">
                        <a:solidFill>
                          <a:schemeClr val="tx1"/>
                        </a:solidFill>
                        <a:latin typeface="Footlight MT Light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" name="Slide Number Placeholder 11"/>
          <p:cNvSpPr>
            <a:spLocks noGrp="1"/>
          </p:cNvSpPr>
          <p:nvPr>
            <p:ph type="sldNum" sz="quarter" idx="12"/>
          </p:nvPr>
        </p:nvSpPr>
        <p:spPr>
          <a:xfrm>
            <a:off x="6705600" y="6492875"/>
            <a:ext cx="2133600" cy="365125"/>
          </a:xfrm>
        </p:spPr>
        <p:txBody>
          <a:bodyPr/>
          <a:lstStyle/>
          <a:p>
            <a:endParaRPr lang="en-US" dirty="0">
              <a:solidFill>
                <a:srgbClr val="273C5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69601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0" y="304800"/>
            <a:ext cx="6172200" cy="990600"/>
          </a:xfrm>
          <a:noFill/>
          <a:ln>
            <a:noFill/>
          </a:ln>
          <a:effectLst/>
        </p:spPr>
        <p:txBody>
          <a:bodyPr/>
          <a:lstStyle/>
          <a:p>
            <a:r>
              <a:rPr lang="en-US" sz="3200" dirty="0">
                <a:solidFill>
                  <a:schemeClr val="bg1"/>
                </a:solidFill>
              </a:rPr>
              <a:t>Major Differences between IPR, PGR, and CBM</a:t>
            </a:r>
            <a:endParaRPr lang="en-US" sz="24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82611413"/>
              </p:ext>
            </p:extLst>
          </p:nvPr>
        </p:nvGraphicFramePr>
        <p:xfrm>
          <a:off x="76200" y="1600200"/>
          <a:ext cx="8991600" cy="51545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48364"/>
                <a:gridCol w="2414412"/>
                <a:gridCol w="2414412"/>
                <a:gridCol w="2414412"/>
              </a:tblGrid>
              <a:tr h="37876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Footlight MT Light" pitchFamily="18" charset="0"/>
                        </a:rPr>
                        <a:t>Proceeding</a:t>
                      </a:r>
                      <a:endParaRPr lang="en-US" sz="1800" dirty="0">
                        <a:solidFill>
                          <a:schemeClr val="bg1"/>
                        </a:solidFill>
                        <a:latin typeface="Footlight MT Light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Footlight MT Light" pitchFamily="18" charset="0"/>
                        </a:rPr>
                        <a:t>Available</a:t>
                      </a:r>
                      <a:endParaRPr lang="en-US" sz="1800" dirty="0">
                        <a:solidFill>
                          <a:schemeClr val="bg1"/>
                        </a:solidFill>
                        <a:latin typeface="Footlight MT Light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Footlight MT Light" pitchFamily="18" charset="0"/>
                        </a:rPr>
                        <a:t>Applicable</a:t>
                      </a:r>
                      <a:endParaRPr lang="en-US" sz="1800" dirty="0">
                        <a:solidFill>
                          <a:schemeClr val="bg1"/>
                        </a:solidFill>
                        <a:latin typeface="Footlight MT Light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Footlight MT Light" pitchFamily="18" charset="0"/>
                        </a:rPr>
                        <a:t>Timing</a:t>
                      </a:r>
                      <a:endParaRPr lang="en-US" sz="1800" dirty="0">
                        <a:solidFill>
                          <a:schemeClr val="bg1"/>
                        </a:solidFill>
                        <a:latin typeface="Footlight MT Light" pitchFamily="18" charset="0"/>
                      </a:endParaRPr>
                    </a:p>
                  </a:txBody>
                  <a:tcPr/>
                </a:tc>
              </a:tr>
              <a:tr h="147185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latin typeface="Footlight MT Light" pitchFamily="18" charset="0"/>
                        </a:rPr>
                        <a:t>Post Grant Review (PGR)</a:t>
                      </a:r>
                    </a:p>
                    <a:p>
                      <a:pPr algn="ctr"/>
                      <a:endParaRPr lang="en-US" sz="1800" dirty="0">
                        <a:solidFill>
                          <a:schemeClr val="bg1"/>
                        </a:solidFill>
                        <a:latin typeface="Footlight MT Light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latin typeface="Footlight MT Light" pitchFamily="18" charset="0"/>
                        </a:rPr>
                        <a:t>From</a:t>
                      </a:r>
                      <a:r>
                        <a:rPr lang="en-US" sz="1800" baseline="0" dirty="0" smtClean="0">
                          <a:latin typeface="Footlight MT Light" pitchFamily="18" charset="0"/>
                        </a:rPr>
                        <a:t> p</a:t>
                      </a:r>
                      <a:r>
                        <a:rPr lang="en-US" sz="1800" dirty="0" smtClean="0">
                          <a:latin typeface="Footlight MT Light" pitchFamily="18" charset="0"/>
                        </a:rPr>
                        <a:t>atent grant to 9 months after patent grant or reissue</a:t>
                      </a:r>
                      <a:endParaRPr lang="en-US" sz="1800" dirty="0" smtClean="0">
                        <a:solidFill>
                          <a:schemeClr val="tx1"/>
                        </a:solidFill>
                        <a:latin typeface="Footlight MT Light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latin typeface="Footlight MT Light" pitchFamily="18" charset="0"/>
                        </a:rPr>
                        <a:t>Patent issued under </a:t>
                      </a:r>
                      <a:br>
                        <a:rPr lang="en-US" sz="1800" dirty="0" smtClean="0">
                          <a:latin typeface="Footlight MT Light" pitchFamily="18" charset="0"/>
                        </a:rPr>
                      </a:br>
                      <a:r>
                        <a:rPr lang="en-US" sz="1800" dirty="0" smtClean="0">
                          <a:latin typeface="Footlight MT Light" pitchFamily="18" charset="0"/>
                        </a:rPr>
                        <a:t>first-inventor-to-file</a:t>
                      </a:r>
                      <a:endParaRPr lang="en-US" sz="1800" dirty="0" smtClean="0">
                        <a:solidFill>
                          <a:schemeClr val="tx1"/>
                        </a:solidFill>
                        <a:latin typeface="Footlight MT Light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latin typeface="Footlight MT Light" pitchFamily="18" charset="0"/>
                        </a:rPr>
                        <a:t>Must be completed within</a:t>
                      </a:r>
                      <a:r>
                        <a:rPr lang="en-US" sz="1800" baseline="0" dirty="0" smtClean="0">
                          <a:latin typeface="Footlight MT Light" pitchFamily="18" charset="0"/>
                        </a:rPr>
                        <a:t> 12 months from institution, with 6 months good cause exception possible</a:t>
                      </a:r>
                      <a:endParaRPr lang="en-US" sz="1800" dirty="0" smtClean="0">
                        <a:solidFill>
                          <a:schemeClr val="tx1"/>
                        </a:solidFill>
                        <a:latin typeface="Footlight MT Light" pitchFamily="18" charset="0"/>
                      </a:endParaRPr>
                    </a:p>
                  </a:txBody>
                  <a:tcPr/>
                </a:tc>
              </a:tr>
              <a:tr h="2023800">
                <a:tc>
                  <a:txBody>
                    <a:bodyPr/>
                    <a:lstStyle/>
                    <a:p>
                      <a:endParaRPr lang="en-US" sz="1800" dirty="0" smtClean="0">
                        <a:latin typeface="Footlight MT Light" pitchFamily="18" charset="0"/>
                      </a:endParaRPr>
                    </a:p>
                    <a:p>
                      <a:endParaRPr lang="en-US" sz="1800" dirty="0" smtClean="0">
                        <a:latin typeface="Footlight MT Light" pitchFamily="18" charset="0"/>
                      </a:endParaRPr>
                    </a:p>
                    <a:p>
                      <a:pPr algn="ctr"/>
                      <a:r>
                        <a:rPr lang="en-US" sz="1800" dirty="0" smtClean="0">
                          <a:latin typeface="Footlight MT Light" pitchFamily="18" charset="0"/>
                        </a:rPr>
                        <a:t>Inter Partes</a:t>
                      </a:r>
                      <a:r>
                        <a:rPr lang="en-US" sz="1800" baseline="0" dirty="0" smtClean="0">
                          <a:latin typeface="Footlight MT Light" pitchFamily="18" charset="0"/>
                        </a:rPr>
                        <a:t> Review (IPR)</a:t>
                      </a:r>
                    </a:p>
                    <a:p>
                      <a:endParaRPr lang="en-US" sz="1800" baseline="0" dirty="0" smtClean="0">
                        <a:latin typeface="Footlight MT Light" pitchFamily="18" charset="0"/>
                      </a:endParaRPr>
                    </a:p>
                    <a:p>
                      <a:endParaRPr lang="en-US" sz="1800" baseline="0" dirty="0" smtClean="0">
                        <a:latin typeface="Footlight MT Light" pitchFamily="18" charset="0"/>
                      </a:endParaRPr>
                    </a:p>
                    <a:p>
                      <a:endParaRPr lang="en-US" sz="1800" b="1" baseline="0" dirty="0" smtClean="0">
                        <a:latin typeface="Footlight MT Light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latin typeface="Footlight MT Light" pitchFamily="18" charset="0"/>
                        </a:rPr>
                        <a:t>For first-inventor-to-file, from</a:t>
                      </a:r>
                      <a:r>
                        <a:rPr lang="en-US" sz="1400" baseline="0" dirty="0" smtClean="0">
                          <a:latin typeface="Footlight MT Light" pitchFamily="18" charset="0"/>
                        </a:rPr>
                        <a:t> the l</a:t>
                      </a:r>
                      <a:r>
                        <a:rPr lang="en-US" sz="1400" dirty="0" smtClean="0">
                          <a:latin typeface="Footlight MT Light" pitchFamily="18" charset="0"/>
                        </a:rPr>
                        <a:t>ater of: (i) 9 months after patent</a:t>
                      </a:r>
                      <a:r>
                        <a:rPr lang="en-US" sz="1400" baseline="0" dirty="0" smtClean="0">
                          <a:latin typeface="Footlight MT Light" pitchFamily="18" charset="0"/>
                        </a:rPr>
                        <a:t> </a:t>
                      </a:r>
                      <a:r>
                        <a:rPr lang="en-US" sz="1400" dirty="0" smtClean="0">
                          <a:latin typeface="Footlight MT Light" pitchFamily="18" charset="0"/>
                        </a:rPr>
                        <a:t>grant or reissue; or (ii) the date of termination of any post grant review of the patent.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latin typeface="Footlight MT Light" pitchFamily="18" charset="0"/>
                        </a:rPr>
                        <a:t>For first-to-invent, available after grant or reissue</a:t>
                      </a:r>
                      <a:r>
                        <a:rPr lang="en-US" sz="1400" baseline="0" dirty="0" smtClean="0">
                          <a:latin typeface="Footlight MT Light" pitchFamily="18" charset="0"/>
                        </a:rPr>
                        <a:t> (technical amendment)</a:t>
                      </a:r>
                      <a:endParaRPr lang="en-US" sz="1400" dirty="0" smtClean="0">
                        <a:latin typeface="Footlight MT Light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latin typeface="Footlight MT Light" pitchFamily="18" charset="0"/>
                        </a:rPr>
                        <a:t>Patent issued under</a:t>
                      </a:r>
                      <a:br>
                        <a:rPr lang="en-US" sz="1400" dirty="0" smtClean="0">
                          <a:latin typeface="Footlight MT Light" pitchFamily="18" charset="0"/>
                        </a:rPr>
                      </a:br>
                      <a:r>
                        <a:rPr lang="en-US" sz="1400" dirty="0" smtClean="0">
                          <a:latin typeface="Footlight MT Light" pitchFamily="18" charset="0"/>
                        </a:rPr>
                        <a:t>first-to-invent</a:t>
                      </a:r>
                      <a:r>
                        <a:rPr lang="en-US" sz="1400" baseline="0" dirty="0" smtClean="0">
                          <a:latin typeface="Footlight MT Light" pitchFamily="18" charset="0"/>
                        </a:rPr>
                        <a:t> or </a:t>
                      </a:r>
                      <a:br>
                        <a:rPr lang="en-US" sz="1400" baseline="0" dirty="0" smtClean="0">
                          <a:latin typeface="Footlight MT Light" pitchFamily="18" charset="0"/>
                        </a:rPr>
                      </a:br>
                      <a:r>
                        <a:rPr lang="en-US" sz="1400" baseline="0" dirty="0" smtClean="0">
                          <a:latin typeface="Footlight MT Light" pitchFamily="18" charset="0"/>
                        </a:rPr>
                        <a:t>first-inventor-to-file</a:t>
                      </a:r>
                      <a:endParaRPr lang="en-US" sz="1400" dirty="0" smtClean="0">
                        <a:latin typeface="Footlight MT Light" pitchFamily="18" charset="0"/>
                      </a:endParaRPr>
                    </a:p>
                    <a:p>
                      <a:endParaRPr lang="en-US" sz="1400" dirty="0">
                        <a:solidFill>
                          <a:schemeClr val="tx1"/>
                        </a:solidFill>
                        <a:latin typeface="Footlight MT Light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 smtClean="0">
                        <a:latin typeface="Footlight MT Light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latin typeface="Footlight MT Light" pitchFamily="18" charset="0"/>
                        </a:rPr>
                        <a:t>Must be completed within</a:t>
                      </a:r>
                      <a:r>
                        <a:rPr lang="en-US" sz="1400" baseline="0" dirty="0" smtClean="0">
                          <a:latin typeface="Footlight MT Light" pitchFamily="18" charset="0"/>
                        </a:rPr>
                        <a:t> 12 months from institution, with 6 months good cause exception possible</a:t>
                      </a:r>
                      <a:endParaRPr lang="en-US" sz="1400" dirty="0" smtClean="0">
                        <a:solidFill>
                          <a:schemeClr val="tx1"/>
                        </a:solidFill>
                        <a:latin typeface="Footlight MT Light" pitchFamily="18" charset="0"/>
                      </a:endParaRPr>
                    </a:p>
                    <a:p>
                      <a:pPr algn="ctr"/>
                      <a:endParaRPr lang="en-US" sz="1400" dirty="0">
                        <a:solidFill>
                          <a:srgbClr val="00B0F0"/>
                        </a:solidFill>
                        <a:latin typeface="Footlight MT Light" pitchFamily="18" charset="0"/>
                      </a:endParaRPr>
                    </a:p>
                  </a:txBody>
                  <a:tcPr anchor="ctr"/>
                </a:tc>
              </a:tr>
              <a:tr h="123098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Footlight MT Light" pitchFamily="18" charset="0"/>
                        </a:rPr>
                        <a:t>Covered</a:t>
                      </a:r>
                      <a:r>
                        <a:rPr lang="en-US" baseline="0" dirty="0" smtClean="0">
                          <a:latin typeface="Footlight MT Light" pitchFamily="18" charset="0"/>
                        </a:rPr>
                        <a:t> Business Method (CBM)</a:t>
                      </a:r>
                      <a:endParaRPr lang="en-US" dirty="0">
                        <a:solidFill>
                          <a:schemeClr val="accent4"/>
                        </a:solidFill>
                        <a:latin typeface="Footlight MT Light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itchFamily="34" charset="0"/>
                        <a:buNone/>
                      </a:pPr>
                      <a:r>
                        <a:rPr lang="en-US" sz="1400" dirty="0" smtClean="0">
                          <a:latin typeface="Footlight MT Light" pitchFamily="18" charset="0"/>
                        </a:rPr>
                        <a:t>Available 9/16/12</a:t>
                      </a:r>
                      <a:r>
                        <a:rPr lang="en-US" sz="1400" baseline="0" dirty="0" smtClean="0">
                          <a:latin typeface="Footlight MT Light" pitchFamily="18" charset="0"/>
                        </a:rPr>
                        <a:t> (for first-inventor-to-file only after PGR not available or completed)</a:t>
                      </a:r>
                      <a:endParaRPr lang="en-US" sz="1400" dirty="0" smtClean="0">
                        <a:latin typeface="Footlight MT Light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Footlight MT Light" pitchFamily="18" charset="0"/>
                        </a:rPr>
                        <a:t>Patents issued under first-to-invent</a:t>
                      </a:r>
                      <a:r>
                        <a:rPr lang="en-US" sz="1400" baseline="0" dirty="0" smtClean="0">
                          <a:latin typeface="Footlight MT Light" pitchFamily="18" charset="0"/>
                        </a:rPr>
                        <a:t> and</a:t>
                      </a:r>
                      <a:br>
                        <a:rPr lang="en-US" sz="1400" baseline="0" dirty="0" smtClean="0">
                          <a:latin typeface="Footlight MT Light" pitchFamily="18" charset="0"/>
                        </a:rPr>
                      </a:br>
                      <a:r>
                        <a:rPr lang="en-US" sz="1400" baseline="0" dirty="0" smtClean="0">
                          <a:latin typeface="Footlight MT Light" pitchFamily="18" charset="0"/>
                        </a:rPr>
                        <a:t>first-inventor-to-file</a:t>
                      </a:r>
                      <a:endParaRPr lang="en-US" sz="1400" dirty="0">
                        <a:solidFill>
                          <a:schemeClr val="tx1"/>
                        </a:solidFill>
                        <a:latin typeface="Footlight MT Light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 smtClean="0">
                        <a:latin typeface="Footlight MT Light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latin typeface="Footlight MT Light" pitchFamily="18" charset="0"/>
                        </a:rPr>
                        <a:t>Must be completed within</a:t>
                      </a:r>
                      <a:r>
                        <a:rPr lang="en-US" sz="1400" baseline="0" dirty="0" smtClean="0">
                          <a:latin typeface="Footlight MT Light" pitchFamily="18" charset="0"/>
                        </a:rPr>
                        <a:t> 12 months from institution, with 6 months good cause exception possible</a:t>
                      </a:r>
                      <a:endParaRPr lang="en-US" sz="1400" dirty="0" smtClean="0">
                        <a:solidFill>
                          <a:schemeClr val="tx1"/>
                        </a:solidFill>
                        <a:latin typeface="Footlight MT Light" pitchFamily="18" charset="0"/>
                      </a:endParaRPr>
                    </a:p>
                    <a:p>
                      <a:pPr algn="ctr"/>
                      <a:endParaRPr lang="en-US" sz="1100" dirty="0">
                        <a:solidFill>
                          <a:schemeClr val="tx1"/>
                        </a:solidFill>
                        <a:latin typeface="Footlight MT Light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11"/>
          <p:cNvSpPr>
            <a:spLocks noGrp="1"/>
          </p:cNvSpPr>
          <p:nvPr>
            <p:ph type="sldNum" sz="quarter" idx="12"/>
          </p:nvPr>
        </p:nvSpPr>
        <p:spPr>
          <a:xfrm>
            <a:off x="6781800" y="6400800"/>
            <a:ext cx="2133600" cy="365125"/>
          </a:xfrm>
        </p:spPr>
        <p:txBody>
          <a:bodyPr/>
          <a:lstStyle/>
          <a:p>
            <a:endParaRPr lang="en-US" dirty="0">
              <a:solidFill>
                <a:srgbClr val="273C5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28477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SPTO2">
  <a:themeElements>
    <a:clrScheme name="1_USPTO_campus 1">
      <a:dk1>
        <a:srgbClr val="000000"/>
      </a:dk1>
      <a:lt1>
        <a:srgbClr val="FFFFFF"/>
      </a:lt1>
      <a:dk2>
        <a:srgbClr val="FFFFFF"/>
      </a:dk2>
      <a:lt2>
        <a:srgbClr val="808080"/>
      </a:lt2>
      <a:accent1>
        <a:srgbClr val="273C56"/>
      </a:accent1>
      <a:accent2>
        <a:srgbClr val="800000"/>
      </a:accent2>
      <a:accent3>
        <a:srgbClr val="FFFFFF"/>
      </a:accent3>
      <a:accent4>
        <a:srgbClr val="000000"/>
      </a:accent4>
      <a:accent5>
        <a:srgbClr val="ACAFB4"/>
      </a:accent5>
      <a:accent6>
        <a:srgbClr val="730000"/>
      </a:accent6>
      <a:hlink>
        <a:srgbClr val="0000CC"/>
      </a:hlink>
      <a:folHlink>
        <a:srgbClr val="336699"/>
      </a:folHlink>
    </a:clrScheme>
    <a:fontScheme name="1_USPTO_campus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1" u="none" strike="noStrike" cap="none" normalizeH="0" baseline="0" smtClean="0">
            <a:ln>
              <a:noFill/>
            </a:ln>
            <a:solidFill>
              <a:srgbClr val="FF0000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1" u="none" strike="noStrike" cap="none" normalizeH="0" baseline="0" smtClean="0">
            <a:ln>
              <a:noFill/>
            </a:ln>
            <a:solidFill>
              <a:srgbClr val="FF0000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USPTO_campus 1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273C56"/>
        </a:accent1>
        <a:accent2>
          <a:srgbClr val="800000"/>
        </a:accent2>
        <a:accent3>
          <a:srgbClr val="FFFFFF"/>
        </a:accent3>
        <a:accent4>
          <a:srgbClr val="000000"/>
        </a:accent4>
        <a:accent5>
          <a:srgbClr val="ACAFB4"/>
        </a:accent5>
        <a:accent6>
          <a:srgbClr val="730000"/>
        </a:accent6>
        <a:hlink>
          <a:srgbClr val="0000CC"/>
        </a:hlink>
        <a:folHlink>
          <a:srgbClr val="3366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354</Words>
  <Application>Microsoft Office PowerPoint</Application>
  <PresentationFormat>On-screen Show (4:3)</PresentationFormat>
  <Paragraphs>65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USPTO2</vt:lpstr>
      <vt:lpstr>Major Differences between IPR, PGR, and CBM</vt:lpstr>
      <vt:lpstr>Major Differences between IPR, PGR, and CBM</vt:lpstr>
    </vt:vector>
  </TitlesOfParts>
  <Company>U.S. Patent and Trademark Office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Major Differences between IPR, PGR, and CBM</dc:title>
  <dc:creator>sboalick</dc:creator>
  <cp:lastModifiedBy>Pamela Rinehart</cp:lastModifiedBy>
  <cp:revision>1</cp:revision>
  <dcterms:created xsi:type="dcterms:W3CDTF">2014-07-18T13:03:13Z</dcterms:created>
  <dcterms:modified xsi:type="dcterms:W3CDTF">2014-08-15T19:04:51Z</dcterms:modified>
</cp:coreProperties>
</file>