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7" r:id="rId2"/>
    <p:sldId id="286" r:id="rId3"/>
    <p:sldId id="288" r:id="rId4"/>
    <p:sldId id="257" r:id="rId5"/>
    <p:sldId id="275" r:id="rId6"/>
    <p:sldId id="282" r:id="rId7"/>
    <p:sldId id="283" r:id="rId8"/>
    <p:sldId id="285" r:id="rId9"/>
    <p:sldId id="28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PTO" initials="U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58" autoAdjust="0"/>
  </p:normalViewPr>
  <p:slideViewPr>
    <p:cSldViewPr>
      <p:cViewPr varScale="1">
        <p:scale>
          <a:sx n="105" d="100"/>
          <a:sy n="105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sullivan\Documents\%23stuff\Projects\2013\RCE%20Outreach\AIPLA\Copy%20of%20QIR_Current_Corps%20EOY%20201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sullivan\Documents\%23stuff\Projects\2013\RCE%20Outreach\RCE%20PROJECT%20DATA\Data%20Dump\rce%20dump%20data%20onl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sullivan\Documents\%23stuff\Projects\2013\RCE%20Outreach\RCE%20PROJECT%20DATA\Presentation%20for%20Dataheads\RCES%20BY%20CLAS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Corps!$G$48</c:f>
              <c:strCache>
                <c:ptCount val="1"/>
                <c:pt idx="0">
                  <c:v>% Disposals not RCE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Corps!$F$49:$F$52</c:f>
              <c:strCache>
                <c:ptCount val="4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</c:strCache>
            </c:strRef>
          </c:cat>
          <c:val>
            <c:numRef>
              <c:f>Corps!$H$49:$H$52</c:f>
              <c:numCache>
                <c:formatCode>####%</c:formatCode>
                <c:ptCount val="4"/>
                <c:pt idx="0">
                  <c:v>0.26133586182469504</c:v>
                </c:pt>
                <c:pt idx="1">
                  <c:v>0.24589499213672628</c:v>
                </c:pt>
                <c:pt idx="2">
                  <c:v>0.25347901424720642</c:v>
                </c:pt>
                <c:pt idx="3">
                  <c:v>0.23671377877987787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189184"/>
        <c:axId val="84190720"/>
        <c:axId val="0"/>
      </c:bar3DChart>
      <c:catAx>
        <c:axId val="841891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84190720"/>
        <c:crosses val="autoZero"/>
        <c:auto val="1"/>
        <c:lblAlgn val="ctr"/>
        <c:lblOffset val="100"/>
        <c:noMultiLvlLbl val="0"/>
      </c:catAx>
      <c:valAx>
        <c:axId val="84190720"/>
        <c:scaling>
          <c:orientation val="minMax"/>
          <c:max val="0.30000000000000004"/>
          <c:min val="0"/>
        </c:scaling>
        <c:delete val="0"/>
        <c:axPos val="l"/>
        <c:majorGridlines>
          <c:spPr>
            <a:ln w="25400"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RCE Disposals </a:t>
                </a:r>
                <a:endParaRPr lang="en-US" sz="1600" dirty="0" smtClean="0"/>
              </a:p>
              <a:p>
                <a:pPr>
                  <a:defRPr sz="1600"/>
                </a:pPr>
                <a:r>
                  <a:rPr lang="en-US" sz="1600" dirty="0" smtClean="0"/>
                  <a:t>(% </a:t>
                </a:r>
                <a:r>
                  <a:rPr lang="en-US" sz="1600" dirty="0"/>
                  <a:t>of Total Disposals)</a:t>
                </a:r>
              </a:p>
            </c:rich>
          </c:tx>
          <c:layout>
            <c:manualLayout>
              <c:xMode val="edge"/>
              <c:yMode val="edge"/>
              <c:x val="9.9943623023205069E-3"/>
              <c:y val="0.24132727946735452"/>
            </c:manualLayout>
          </c:layout>
          <c:overlay val="0"/>
        </c:title>
        <c:numFmt formatCode="0%" sourceLinked="0"/>
        <c:majorTickMark val="none"/>
        <c:minorTickMark val="none"/>
        <c:tickLblPos val="nextTo"/>
        <c:spPr>
          <a:ln w="25400">
            <a:solidFill>
              <a:schemeClr val="tx2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84189184"/>
        <c:crosses val="autoZero"/>
        <c:crossBetween val="between"/>
        <c:majorUnit val="5.000000000000001E-2"/>
      </c:valAx>
      <c:spPr>
        <a:scene3d>
          <a:camera prst="orthographicFront"/>
          <a:lightRig rig="threePt" dir="t"/>
        </a:scene3d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 '08-'09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Sheet1!$C$2:$C$7</c:f>
              <c:numCache>
                <c:formatCode>0%</c:formatCode>
                <c:ptCount val="6"/>
                <c:pt idx="0">
                  <c:v>0.77241351938640856</c:v>
                </c:pt>
                <c:pt idx="1">
                  <c:v>0.17011023611630191</c:v>
                </c:pt>
                <c:pt idx="2">
                  <c:v>4.2801247556647735E-2</c:v>
                </c:pt>
                <c:pt idx="3">
                  <c:v>1.0901237303663623E-2</c:v>
                </c:pt>
                <c:pt idx="4">
                  <c:v>2.7484612255292691E-3</c:v>
                </c:pt>
                <c:pt idx="5">
                  <c:v>6.9124957417041782E-4</c:v>
                </c:pt>
              </c:numCache>
            </c:numRef>
          </c:val>
        </c:ser>
        <c:ser>
          <c:idx val="2"/>
          <c:order val="1"/>
          <c:tx>
            <c:strRef>
              <c:f>Sheet1!$E$1</c:f>
              <c:strCache>
                <c:ptCount val="1"/>
                <c:pt idx="0">
                  <c:v> '11-'12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Sheet1!$E$2:$E$7</c:f>
              <c:numCache>
                <c:formatCode>0%</c:formatCode>
                <c:ptCount val="6"/>
                <c:pt idx="0">
                  <c:v>0.75046475089352105</c:v>
                </c:pt>
                <c:pt idx="1">
                  <c:v>0.17470136007100195</c:v>
                </c:pt>
                <c:pt idx="2">
                  <c:v>5.1530379716471973E-2</c:v>
                </c:pt>
                <c:pt idx="3">
                  <c:v>1.5981433951402047E-2</c:v>
                </c:pt>
                <c:pt idx="4">
                  <c:v>4.8094221497277457E-3</c:v>
                </c:pt>
                <c:pt idx="5">
                  <c:v>1.5531675022188106E-3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33600"/>
        <c:axId val="84239872"/>
        <c:axId val="0"/>
      </c:bar3DChart>
      <c:catAx>
        <c:axId val="84233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 smtClean="0"/>
                  <a:t>Number of RCEs</a:t>
                </a:r>
                <a:endParaRPr 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4239872"/>
        <c:crosses val="autoZero"/>
        <c:auto val="1"/>
        <c:lblAlgn val="ctr"/>
        <c:lblOffset val="100"/>
        <c:noMultiLvlLbl val="0"/>
      </c:catAx>
      <c:valAx>
        <c:axId val="84239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Applications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1.3820667079536404E-2"/>
              <c:y val="0.2544470176522052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423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036435754519446"/>
          <c:y val="5.5988626421697288E-2"/>
          <c:w val="0.11813757655293089"/>
          <c:h val="0.16743438320209975"/>
        </c:manualLayout>
      </c:layout>
      <c:overlay val="0"/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200" b="1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'RCE v Allowed Claims'!$B$81</c:f>
              <c:strCache>
                <c:ptCount val="1"/>
                <c:pt idx="0">
                  <c:v>% at least one RCE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'RCE v Allowed Claims'!$A$82:$A$87</c:f>
              <c:strCache>
                <c:ptCount val="6"/>
                <c:pt idx="0">
                  <c:v>1-10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 </c:v>
                </c:pt>
                <c:pt idx="5">
                  <c:v>50+ </c:v>
                </c:pt>
              </c:strCache>
            </c:strRef>
          </c:cat>
          <c:val>
            <c:numRef>
              <c:f>'RCE v Allowed Claims'!$B$82:$B$87</c:f>
              <c:numCache>
                <c:formatCode>0%</c:formatCode>
                <c:ptCount val="6"/>
                <c:pt idx="0">
                  <c:v>0.24727679372661632</c:v>
                </c:pt>
                <c:pt idx="1">
                  <c:v>0.26605296453034333</c:v>
                </c:pt>
                <c:pt idx="2">
                  <c:v>0.3292811431802411</c:v>
                </c:pt>
                <c:pt idx="3">
                  <c:v>0.39410609037328093</c:v>
                </c:pt>
                <c:pt idx="4">
                  <c:v>0.40652975250131645</c:v>
                </c:pt>
                <c:pt idx="5">
                  <c:v>0.4385701411835386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88256"/>
        <c:axId val="84290176"/>
        <c:axId val="0"/>
      </c:bar3DChart>
      <c:catAx>
        <c:axId val="84288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of Allowed Claims per Application</a:t>
                </a:r>
              </a:p>
            </c:rich>
          </c:tx>
          <c:layout>
            <c:manualLayout>
              <c:xMode val="edge"/>
              <c:yMode val="edge"/>
              <c:x val="0.32212201867852308"/>
              <c:y val="0.92293666026871402"/>
            </c:manualLayout>
          </c:layout>
          <c:overlay val="0"/>
        </c:title>
        <c:majorTickMark val="none"/>
        <c:minorTickMark val="none"/>
        <c:tickLblPos val="nextTo"/>
        <c:crossAx val="84290176"/>
        <c:crosses val="autoZero"/>
        <c:auto val="1"/>
        <c:lblAlgn val="ctr"/>
        <c:lblOffset val="100"/>
        <c:noMultiLvlLbl val="0"/>
      </c:catAx>
      <c:valAx>
        <c:axId val="842901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% Allowed </a:t>
                </a:r>
                <a:r>
                  <a:rPr lang="en-US" sz="1400" dirty="0" smtClean="0"/>
                  <a:t>Applications</a:t>
                </a:r>
              </a:p>
              <a:p>
                <a:pPr>
                  <a:defRPr sz="1400"/>
                </a:pPr>
                <a:r>
                  <a:rPr lang="en-US" sz="1400" dirty="0" smtClean="0"/>
                  <a:t> </a:t>
                </a:r>
                <a:r>
                  <a:rPr lang="en-US" sz="1400" dirty="0"/>
                  <a:t>Having One or More RCE</a:t>
                </a:r>
              </a:p>
            </c:rich>
          </c:tx>
          <c:layout>
            <c:manualLayout>
              <c:xMode val="edge"/>
              <c:yMode val="edge"/>
              <c:x val="5.9707253302684157E-2"/>
              <c:y val="0.18053183611165688"/>
            </c:manualLayout>
          </c:layout>
          <c:overlay val="0"/>
        </c:title>
        <c:numFmt formatCode="0%" sourceLinked="1"/>
        <c:majorTickMark val="none"/>
        <c:minorTickMark val="none"/>
        <c:tickLblPos val="nextTo"/>
        <c:crossAx val="842882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Sheet6!$A$5</c:f>
              <c:strCache>
                <c:ptCount val="1"/>
                <c:pt idx="0">
                  <c:v>Chemical</c:v>
                </c:pt>
              </c:strCache>
            </c:strRef>
          </c:tx>
          <c:invertIfNegative val="0"/>
          <c:cat>
            <c:numRef>
              <c:f>Sheet6!$B$4:$F$4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Sheet6!$B$5:$F$5</c:f>
              <c:numCache>
                <c:formatCode>0%</c:formatCode>
                <c:ptCount val="5"/>
                <c:pt idx="0">
                  <c:v>0.75</c:v>
                </c:pt>
                <c:pt idx="1">
                  <c:v>0.18</c:v>
                </c:pt>
                <c:pt idx="2">
                  <c:v>0.05</c:v>
                </c:pt>
                <c:pt idx="3">
                  <c:v>0.02</c:v>
                </c:pt>
                <c:pt idx="4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Sheet6!$A$6</c:f>
              <c:strCache>
                <c:ptCount val="1"/>
                <c:pt idx="0">
                  <c:v>Electrical</c:v>
                </c:pt>
              </c:strCache>
            </c:strRef>
          </c:tx>
          <c:invertIfNegative val="0"/>
          <c:cat>
            <c:numRef>
              <c:f>Sheet6!$B$4:$F$4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Sheet6!$B$6:$F$6</c:f>
              <c:numCache>
                <c:formatCode>0%</c:formatCode>
                <c:ptCount val="5"/>
                <c:pt idx="0">
                  <c:v>0.74</c:v>
                </c:pt>
                <c:pt idx="1">
                  <c:v>0.18</c:v>
                </c:pt>
                <c:pt idx="2">
                  <c:v>0.05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</c:ser>
        <c:ser>
          <c:idx val="3"/>
          <c:order val="2"/>
          <c:tx>
            <c:strRef>
              <c:f>Sheet6!$A$7</c:f>
              <c:strCache>
                <c:ptCount val="1"/>
                <c:pt idx="0">
                  <c:v>Mechanical</c:v>
                </c:pt>
              </c:strCache>
            </c:strRef>
          </c:tx>
          <c:invertIfNegative val="0"/>
          <c:cat>
            <c:numRef>
              <c:f>Sheet6!$B$4:$F$4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Sheet6!$B$7:$F$7</c:f>
              <c:numCache>
                <c:formatCode>0%</c:formatCode>
                <c:ptCount val="5"/>
                <c:pt idx="0">
                  <c:v>0.77</c:v>
                </c:pt>
                <c:pt idx="1">
                  <c:v>0.17</c:v>
                </c:pt>
                <c:pt idx="2">
                  <c:v>0.05</c:v>
                </c:pt>
                <c:pt idx="3">
                  <c:v>0.01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Sheet6!$A$8</c:f>
              <c:strCache>
                <c:ptCount val="1"/>
                <c:pt idx="0">
                  <c:v>Grand Total</c:v>
                </c:pt>
              </c:strCache>
            </c:strRef>
          </c:tx>
          <c:invertIfNegative val="0"/>
          <c:cat>
            <c:numRef>
              <c:f>Sheet6!$B$4:$F$4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Sheet6!$B$8:$F$8</c:f>
              <c:numCache>
                <c:formatCode>0%</c:formatCode>
                <c:ptCount val="5"/>
                <c:pt idx="0">
                  <c:v>0.75</c:v>
                </c:pt>
                <c:pt idx="1">
                  <c:v>0.18</c:v>
                </c:pt>
                <c:pt idx="2">
                  <c:v>0.05</c:v>
                </c:pt>
                <c:pt idx="3">
                  <c:v>0.02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233280"/>
        <c:axId val="87235200"/>
        <c:axId val="0"/>
      </c:bar3DChart>
      <c:catAx>
        <c:axId val="87233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Number</a:t>
                </a:r>
                <a:r>
                  <a:rPr lang="en-US" sz="1200" baseline="0"/>
                  <a:t> of RCE Filings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43799582671471921"/>
              <c:y val="0.9312119607608702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87235200"/>
        <c:crosses val="autoZero"/>
        <c:auto val="1"/>
        <c:lblAlgn val="ctr"/>
        <c:lblOffset val="100"/>
        <c:noMultiLvlLbl val="0"/>
      </c:catAx>
      <c:valAx>
        <c:axId val="872352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Total</a:t>
                </a:r>
                <a:r>
                  <a:rPr lang="en-US" sz="1200" baseline="0"/>
                  <a:t> </a:t>
                </a:r>
                <a:r>
                  <a:rPr lang="en-US" sz="1200"/>
                  <a:t>Application</a:t>
                </a:r>
                <a:r>
                  <a:rPr lang="en-US" sz="1200" baseline="0"/>
                  <a:t> Disposals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5.5577000814160706E-2"/>
              <c:y val="0.17438150355934356"/>
            </c:manualLayout>
          </c:layout>
          <c:overlay val="0"/>
        </c:title>
        <c:numFmt formatCode="0%" sourceLinked="1"/>
        <c:majorTickMark val="none"/>
        <c:minorTickMark val="none"/>
        <c:tickLblPos val="nextTo"/>
        <c:crossAx val="872332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BB2B-BCDA-41A5-8AC1-AE51C7E1AC9A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0DF7A-3106-4335-928E-3EC2ADF5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19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1638A3-B47A-48FC-85D6-4CB5205A2A1F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CB16CF-F70E-4B77-B9B8-33A5229FE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68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0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96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73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63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07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59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B16CF-F70E-4B77-B9B8-33A5229FEB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0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8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4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5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81000" y="4419600"/>
            <a:ext cx="8305800" cy="1905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0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0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0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9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1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6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8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9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60000">
              <a:schemeClr val="accent1">
                <a:tint val="44500"/>
                <a:satMod val="160000"/>
                <a:alpha val="1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824B-948D-4B98-A29B-8CA73A81CD99}" type="datetimeFigureOut">
              <a:rPr lang="en-US" smtClean="0"/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2CAB8-621A-440E-B366-F950BD76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RCE Backlog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1000" y="5029200"/>
            <a:ext cx="8305800" cy="1676400"/>
          </a:xfrm>
        </p:spPr>
        <p:txBody>
          <a:bodyPr/>
          <a:lstStyle/>
          <a:p>
            <a:r>
              <a:rPr lang="en-US" u="sng" dirty="0"/>
              <a:t>Sample</a:t>
            </a:r>
            <a:r>
              <a:rPr lang="en-US" dirty="0"/>
              <a:t>: </a:t>
            </a:r>
            <a:r>
              <a:rPr lang="en-US" dirty="0" smtClean="0"/>
              <a:t>New case inventories at the end of each fiscal quarter from the fourth quarter of 2009 through August 8, 2012.</a:t>
            </a:r>
            <a:endParaRPr lang="en-US" dirty="0"/>
          </a:p>
          <a:p>
            <a:r>
              <a:rPr lang="en-US" u="sng" dirty="0"/>
              <a:t>Output</a:t>
            </a:r>
            <a:r>
              <a:rPr lang="en-US" dirty="0"/>
              <a:t>: </a:t>
            </a:r>
            <a:r>
              <a:rPr lang="en-US" dirty="0" smtClean="0"/>
              <a:t>The total number of RCE filings awaiting an Office action.</a:t>
            </a:r>
            <a:endParaRPr lang="en-US" dirty="0"/>
          </a:p>
          <a:p>
            <a:r>
              <a:rPr lang="en-US" u="sng" dirty="0"/>
              <a:t>Finding</a:t>
            </a:r>
            <a:r>
              <a:rPr lang="en-US" dirty="0"/>
              <a:t>: </a:t>
            </a:r>
            <a:r>
              <a:rPr lang="en-US" dirty="0" smtClean="0"/>
              <a:t>The inventory of RCE applications awaiting action has increased more than 4.5-fold since 2009.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The RCE backlog has risen steadily from about 20,000 in FY09 to about 10000 at the end of FY12." title="RCE Backlog Ri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"/>
          <a:stretch/>
        </p:blipFill>
        <p:spPr bwMode="auto">
          <a:xfrm>
            <a:off x="790237" y="1066800"/>
            <a:ext cx="7515563" cy="38775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1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RCE Disposals Over Time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5257800"/>
            <a:ext cx="8305800" cy="1447800"/>
          </a:xfrm>
        </p:spPr>
        <p:txBody>
          <a:bodyPr/>
          <a:lstStyle/>
          <a:p>
            <a:r>
              <a:rPr lang="en-US" u="sng" dirty="0"/>
              <a:t>Sample</a:t>
            </a:r>
            <a:r>
              <a:rPr lang="en-US" dirty="0"/>
              <a:t>: </a:t>
            </a:r>
            <a:r>
              <a:rPr lang="en-US" dirty="0" smtClean="0"/>
              <a:t>All application disposals for the indicated fiscal year.</a:t>
            </a:r>
            <a:endParaRPr lang="en-US" dirty="0"/>
          </a:p>
          <a:p>
            <a:r>
              <a:rPr lang="en-US" u="sng" dirty="0"/>
              <a:t>Output</a:t>
            </a:r>
            <a:r>
              <a:rPr lang="en-US" dirty="0"/>
              <a:t>: The fraction of </a:t>
            </a:r>
            <a:r>
              <a:rPr lang="en-US" dirty="0" smtClean="0"/>
              <a:t>total application disposals that were for entry of an RCE.</a:t>
            </a:r>
            <a:endParaRPr lang="en-US" dirty="0"/>
          </a:p>
          <a:p>
            <a:r>
              <a:rPr lang="en-US" u="sng" dirty="0"/>
              <a:t>Finding</a:t>
            </a:r>
            <a:r>
              <a:rPr lang="en-US" dirty="0"/>
              <a:t>: </a:t>
            </a:r>
            <a:r>
              <a:rPr lang="en-US" dirty="0" smtClean="0"/>
              <a:t>RCE disposals as a fraction of total application disposals has not increased over the period that has seen the increase in RCE inventory.</a:t>
            </a:r>
            <a:endParaRPr lang="en-US" dirty="0"/>
          </a:p>
        </p:txBody>
      </p:sp>
      <p:graphicFrame>
        <p:nvGraphicFramePr>
          <p:cNvPr id="4" name="Chart 3" descr="The percentage of disposals that come RCEs has remained fairly constant at between 22 and 25% over FY09-FY12" title="RCE Disposals over tim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97147"/>
              </p:ext>
            </p:extLst>
          </p:nvPr>
        </p:nvGraphicFramePr>
        <p:xfrm>
          <a:off x="1524000" y="1295400"/>
          <a:ext cx="5867400" cy="358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01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RCE Filings per Application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28600" y="4953000"/>
            <a:ext cx="8458200" cy="1295400"/>
          </a:xfrm>
        </p:spPr>
        <p:txBody>
          <a:bodyPr/>
          <a:lstStyle/>
          <a:p>
            <a:r>
              <a:rPr lang="en-US" u="sng" dirty="0"/>
              <a:t>S</a:t>
            </a:r>
            <a:r>
              <a:rPr lang="en-US" u="sng" dirty="0" smtClean="0"/>
              <a:t>ample</a:t>
            </a:r>
            <a:r>
              <a:rPr lang="en-US" dirty="0" smtClean="0"/>
              <a:t>: Applications with final disposals from June 2008 through May 2009 or June 2011 through May 2012.</a:t>
            </a:r>
          </a:p>
          <a:p>
            <a:r>
              <a:rPr lang="en-US" u="sng" dirty="0" smtClean="0"/>
              <a:t>Output</a:t>
            </a:r>
            <a:r>
              <a:rPr lang="en-US" dirty="0" smtClean="0"/>
              <a:t>: The fraction of applications in the entire sample containing the indicated number of RCE filings.</a:t>
            </a:r>
          </a:p>
          <a:p>
            <a:r>
              <a:rPr lang="en-US" u="sng" dirty="0" smtClean="0"/>
              <a:t>Finding</a:t>
            </a:r>
            <a:r>
              <a:rPr lang="en-US" dirty="0" smtClean="0"/>
              <a:t>: A substantial majority of disposals within the sampled time period did not include an RCE. The distribution has not significantly changed </a:t>
            </a:r>
            <a:r>
              <a:rPr lang="en-US" smtClean="0"/>
              <a:t>since fiscal year 2009.</a:t>
            </a:r>
            <a:endParaRPr lang="en-US" dirty="0"/>
          </a:p>
        </p:txBody>
      </p:sp>
      <p:graphicFrame>
        <p:nvGraphicFramePr>
          <p:cNvPr id="6" name="Chart 5" descr="About 75% of terminally-disposed applications do not have any RCE filed in them.  About 15% have 1 RCE and the remaining 10% have more than 1.  These numbers have remained fairly stead over time." title="RCEs per applica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671467"/>
              </p:ext>
            </p:extLst>
          </p:nvPr>
        </p:nvGraphicFramePr>
        <p:xfrm>
          <a:off x="1066800" y="1143000"/>
          <a:ext cx="6781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37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dirty="0" smtClean="0"/>
              <a:t>RCE Frequency and Number of Claims</a:t>
            </a:r>
            <a:endParaRPr lang="en-US" sz="36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4953000"/>
            <a:ext cx="8763000" cy="1752600"/>
          </a:xfrm>
        </p:spPr>
        <p:txBody>
          <a:bodyPr/>
          <a:lstStyle/>
          <a:p>
            <a:r>
              <a:rPr lang="en-US" u="sng" dirty="0"/>
              <a:t>S</a:t>
            </a:r>
            <a:r>
              <a:rPr lang="en-US" u="sng" dirty="0" smtClean="0"/>
              <a:t>ample</a:t>
            </a:r>
            <a:r>
              <a:rPr lang="en-US" dirty="0"/>
              <a:t>: </a:t>
            </a:r>
            <a:r>
              <a:rPr lang="en-US" dirty="0" smtClean="0"/>
              <a:t>Allowance disposals from June </a:t>
            </a:r>
            <a:r>
              <a:rPr lang="en-US" dirty="0"/>
              <a:t>2011 </a:t>
            </a:r>
            <a:r>
              <a:rPr lang="en-US" dirty="0" smtClean="0"/>
              <a:t>through May 2012.</a:t>
            </a:r>
            <a:endParaRPr lang="en-US" dirty="0"/>
          </a:p>
          <a:p>
            <a:r>
              <a:rPr lang="en-US" u="sng" dirty="0" smtClean="0"/>
              <a:t>Output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pplications containing the indicated number of claims and at least one RCE as a fraction of the total number of applications containing the indicated number of claims.</a:t>
            </a:r>
            <a:endParaRPr lang="en-US" dirty="0"/>
          </a:p>
          <a:p>
            <a:r>
              <a:rPr lang="en-US" u="sng" dirty="0" smtClean="0"/>
              <a:t>Finding</a:t>
            </a:r>
            <a:r>
              <a:rPr lang="en-US" dirty="0" smtClean="0"/>
              <a:t>: Applications having more than 20 allowed claims are substantially more likely to include at least one RCE than applications having fewer than 20 claims. </a:t>
            </a:r>
            <a:endParaRPr lang="en-US" dirty="0"/>
          </a:p>
        </p:txBody>
      </p:sp>
      <p:graphicFrame>
        <p:nvGraphicFramePr>
          <p:cNvPr id="5" name="Chart 4" descr="Applications with more claims have a greater chance of having one or more RCEs in them than applications with fewer claims.&#10;" title="RCE vs claim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003813"/>
              </p:ext>
            </p:extLst>
          </p:nvPr>
        </p:nvGraphicFramePr>
        <p:xfrm>
          <a:off x="1219200" y="838200"/>
          <a:ext cx="5951220" cy="397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7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RCE by Technology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5181600"/>
            <a:ext cx="8229600" cy="1524000"/>
          </a:xfrm>
        </p:spPr>
        <p:txBody>
          <a:bodyPr/>
          <a:lstStyle/>
          <a:p>
            <a:r>
              <a:rPr lang="en-US" u="sng" dirty="0"/>
              <a:t>Sample</a:t>
            </a:r>
            <a:r>
              <a:rPr lang="en-US" dirty="0"/>
              <a:t>: </a:t>
            </a:r>
            <a:r>
              <a:rPr lang="en-US" dirty="0" smtClean="0"/>
              <a:t>Application </a:t>
            </a:r>
            <a:r>
              <a:rPr lang="en-US" dirty="0"/>
              <a:t>final disposals </a:t>
            </a:r>
            <a:r>
              <a:rPr lang="en-US" dirty="0" smtClean="0"/>
              <a:t>from June </a:t>
            </a:r>
            <a:r>
              <a:rPr lang="en-US" dirty="0"/>
              <a:t>2011 </a:t>
            </a:r>
            <a:r>
              <a:rPr lang="en-US" dirty="0" smtClean="0"/>
              <a:t>through May </a:t>
            </a:r>
            <a:r>
              <a:rPr lang="en-US" dirty="0"/>
              <a:t>2012</a:t>
            </a:r>
          </a:p>
          <a:p>
            <a:r>
              <a:rPr lang="en-US" u="sng" dirty="0"/>
              <a:t>Output</a:t>
            </a:r>
            <a:r>
              <a:rPr lang="en-US" dirty="0"/>
              <a:t>: The fraction of applications </a:t>
            </a:r>
            <a:r>
              <a:rPr lang="en-US" dirty="0" smtClean="0"/>
              <a:t>classified in the indicated technology disciplines containing </a:t>
            </a:r>
            <a:r>
              <a:rPr lang="en-US" dirty="0"/>
              <a:t>the indicated number of RCE filings.</a:t>
            </a:r>
          </a:p>
          <a:p>
            <a:r>
              <a:rPr lang="en-US" u="sng" dirty="0" smtClean="0"/>
              <a:t>Finding</a:t>
            </a:r>
            <a:r>
              <a:rPr lang="en-US" dirty="0" smtClean="0"/>
              <a:t>: </a:t>
            </a:r>
            <a:r>
              <a:rPr lang="en-US" dirty="0"/>
              <a:t>T</a:t>
            </a:r>
            <a:r>
              <a:rPr lang="en-US" dirty="0" smtClean="0"/>
              <a:t>he fraction of applications containing RCE filings is generally the same across technology disciplines.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Chart 5" descr="The chances of needing to file an RCE are the same across different technologies (chemical, electrical, mechanical).&#10;" title="RCE by technology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347653"/>
              </p:ext>
            </p:extLst>
          </p:nvPr>
        </p:nvGraphicFramePr>
        <p:xfrm>
          <a:off x="838200" y="990600"/>
          <a:ext cx="7025640" cy="4215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1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15962"/>
          </a:xfrm>
        </p:spPr>
        <p:txBody>
          <a:bodyPr/>
          <a:lstStyle/>
          <a:p>
            <a:r>
              <a:rPr lang="en-US" sz="3600" dirty="0" smtClean="0"/>
              <a:t>Condition of Application Prior to RCE Filing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5029200"/>
            <a:ext cx="8305800" cy="1676400"/>
          </a:xfrm>
        </p:spPr>
        <p:txBody>
          <a:bodyPr/>
          <a:lstStyle/>
          <a:p>
            <a:r>
              <a:rPr lang="en-US" u="sng" dirty="0"/>
              <a:t>Sample</a:t>
            </a:r>
            <a:r>
              <a:rPr lang="en-US" dirty="0"/>
              <a:t>: </a:t>
            </a:r>
            <a:r>
              <a:rPr lang="en-US" dirty="0" smtClean="0"/>
              <a:t>RCEs filed Fiscal Year 2012 through September 20</a:t>
            </a:r>
            <a:r>
              <a:rPr lang="en-US" baseline="30000" dirty="0" smtClean="0"/>
              <a:t>th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u="sng" dirty="0"/>
              <a:t>Output</a:t>
            </a:r>
            <a:r>
              <a:rPr lang="en-US" dirty="0"/>
              <a:t>: </a:t>
            </a:r>
            <a:r>
              <a:rPr lang="en-US" dirty="0" smtClean="0"/>
              <a:t>RCE filings as a function of the action that immediately preceded the RCE filing.</a:t>
            </a:r>
            <a:endParaRPr lang="en-US" dirty="0"/>
          </a:p>
          <a:p>
            <a:r>
              <a:rPr lang="en-US" u="sng" dirty="0" smtClean="0"/>
              <a:t>Finding</a:t>
            </a:r>
            <a:r>
              <a:rPr lang="en-US" dirty="0" smtClean="0"/>
              <a:t>: </a:t>
            </a:r>
            <a:r>
              <a:rPr lang="en-US" dirty="0"/>
              <a:t>T</a:t>
            </a:r>
            <a:r>
              <a:rPr lang="en-US" dirty="0" smtClean="0"/>
              <a:t>wo-thirds of RCEs filed were not prompted by action after final rejection.   </a:t>
            </a:r>
            <a:endParaRPr lang="en-US" dirty="0"/>
          </a:p>
        </p:txBody>
      </p:sp>
      <p:pic>
        <p:nvPicPr>
          <p:cNvPr id="1026" name="Picture 2" descr="55% of RCEs filed in FY12 were filed without a preceding after-final amendment.  30% had an after-final amendment, 11% had been allowed, and 4% were in miscelllaneous statuses." title="Condition of application prior to RCE fil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400"/>
            <a:ext cx="3452813" cy="3902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09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/>
          <a:lstStyle/>
          <a:p>
            <a:r>
              <a:rPr lang="en-US" sz="3200" dirty="0" smtClean="0"/>
              <a:t>Next Action Following After-final Amendment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62000"/>
            <a:ext cx="3513137" cy="3886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29200"/>
            <a:ext cx="8229600" cy="1752600"/>
          </a:xfrm>
        </p:spPr>
        <p:txBody>
          <a:bodyPr/>
          <a:lstStyle/>
          <a:p>
            <a:r>
              <a:rPr lang="en-US" sz="2000" u="sng" dirty="0"/>
              <a:t>Sample</a:t>
            </a:r>
            <a:r>
              <a:rPr lang="en-US" sz="2000" dirty="0"/>
              <a:t>: </a:t>
            </a:r>
            <a:r>
              <a:rPr lang="en-US" sz="2000" dirty="0" smtClean="0"/>
              <a:t>Responses to after-final </a:t>
            </a:r>
            <a:r>
              <a:rPr lang="en-US" sz="2000" dirty="0"/>
              <a:t>filed Fiscal Year 2012 through September 20</a:t>
            </a:r>
            <a:r>
              <a:rPr lang="en-US" sz="2000" baseline="30000" dirty="0"/>
              <a:t>th</a:t>
            </a:r>
            <a:r>
              <a:rPr lang="en-US" sz="2000" dirty="0"/>
              <a:t>. 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First response to an after-final amendment.</a:t>
            </a:r>
            <a:endParaRPr lang="en-US" sz="2000" dirty="0"/>
          </a:p>
          <a:p>
            <a:r>
              <a:rPr lang="en-US" sz="2000" u="sng" dirty="0" smtClean="0"/>
              <a:t>Findings</a:t>
            </a:r>
            <a:r>
              <a:rPr lang="en-US" sz="2000" dirty="0" smtClean="0"/>
              <a:t>: Nearly one-third of after-final submissions resulted in allowance or reopening of prosecution.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80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492353" cy="1828800"/>
          </a:xfrm>
        </p:spPr>
        <p:txBody>
          <a:bodyPr/>
          <a:lstStyle/>
          <a:p>
            <a:r>
              <a:rPr lang="en-US" sz="3600" dirty="0" smtClean="0"/>
              <a:t>RCE with no Submission After-Final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990600"/>
            <a:ext cx="5486400" cy="5334000"/>
          </a:xfrm>
        </p:spPr>
        <p:txBody>
          <a:bodyPr/>
          <a:lstStyle/>
          <a:p>
            <a:pPr lvl="1"/>
            <a:endParaRPr lang="en-US" sz="1600" dirty="0" smtClean="0"/>
          </a:p>
          <a:p>
            <a:pPr marL="457200" lvl="1" indent="0">
              <a:buNone/>
            </a:pPr>
            <a:r>
              <a:rPr lang="en-US" sz="1600" u="sng" dirty="0"/>
              <a:t>Method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file history of a random sample of RCEs filed </a:t>
            </a:r>
            <a:r>
              <a:rPr lang="en-US" sz="1600" dirty="0" smtClean="0"/>
              <a:t>in </a:t>
            </a:r>
            <a:r>
              <a:rPr lang="en-US" sz="1600" dirty="0"/>
              <a:t>f</a:t>
            </a:r>
            <a:r>
              <a:rPr lang="en-US" sz="1600" dirty="0" smtClean="0"/>
              <a:t>iscal year 2011 where no submission was filed under Rule 1.116 prior to the RCE filing was reviewed. 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u="sng" dirty="0" smtClean="0"/>
              <a:t>Findings</a:t>
            </a:r>
            <a:r>
              <a:rPr lang="en-US" sz="1600" dirty="0" smtClean="0"/>
              <a:t>:</a:t>
            </a:r>
            <a:endParaRPr lang="en-US" sz="1600" dirty="0"/>
          </a:p>
          <a:p>
            <a:pPr lvl="1"/>
            <a:r>
              <a:rPr lang="en-US" sz="1600" dirty="0" smtClean="0"/>
              <a:t>27</a:t>
            </a:r>
            <a:r>
              <a:rPr lang="en-US" sz="1600" dirty="0"/>
              <a:t>% of applications in which no response was filed after final were allowed in the first action after </a:t>
            </a:r>
            <a:r>
              <a:rPr lang="en-US" sz="1600" dirty="0" smtClean="0"/>
              <a:t>RCE. (Compare with 29% allowance rate after final.)</a:t>
            </a:r>
            <a:endParaRPr lang="en-US" sz="1600" dirty="0"/>
          </a:p>
          <a:p>
            <a:pPr lvl="1"/>
            <a:r>
              <a:rPr lang="en-US" sz="1600" dirty="0" smtClean="0"/>
              <a:t>Assuming 25% of RCEs in this sample could have been allowed after final, more than 20,000 RCEs might have been avoided with after-final submissions.</a:t>
            </a:r>
            <a:endParaRPr lang="en-US" sz="1600" dirty="0"/>
          </a:p>
        </p:txBody>
      </p:sp>
      <p:pic>
        <p:nvPicPr>
          <p:cNvPr id="1026" name="Picture 2" descr="55% of RCEs were filed while the application was under a final rejection with no after-final submission having been filed." title="RCE with no after-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67018"/>
            <a:ext cx="2492353" cy="345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8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2590800" cy="2362200"/>
          </a:xfrm>
        </p:spPr>
        <p:txBody>
          <a:bodyPr/>
          <a:lstStyle/>
          <a:p>
            <a:r>
              <a:rPr lang="en-US" sz="3600" dirty="0" smtClean="0"/>
              <a:t>Sampling of RCEs </a:t>
            </a:r>
            <a:r>
              <a:rPr lang="en-US" sz="3600" dirty="0"/>
              <a:t>F</a:t>
            </a:r>
            <a:r>
              <a:rPr lang="en-US" sz="3600" dirty="0" smtClean="0"/>
              <a:t>iled After </a:t>
            </a:r>
            <a:r>
              <a:rPr lang="en-US" sz="3600" dirty="0"/>
              <a:t>A</a:t>
            </a:r>
            <a:r>
              <a:rPr lang="en-US" sz="3600" dirty="0" smtClean="0"/>
              <a:t>llowance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533400"/>
            <a:ext cx="5873750" cy="5707856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u="sng" dirty="0" smtClean="0"/>
              <a:t>Method</a:t>
            </a:r>
            <a:r>
              <a:rPr lang="en-US" sz="1800" dirty="0" smtClean="0"/>
              <a:t>:</a:t>
            </a:r>
          </a:p>
          <a:p>
            <a:pPr lvl="1"/>
            <a:r>
              <a:rPr lang="en-US" sz="1800" dirty="0" smtClean="0"/>
              <a:t>The file history of a random sample of applications having IDSs filed in </a:t>
            </a:r>
            <a:r>
              <a:rPr lang="en-US" sz="1800" smtClean="0"/>
              <a:t>fiscal year 2011 after </a:t>
            </a:r>
            <a:r>
              <a:rPr lang="en-US" sz="1800" dirty="0" smtClean="0"/>
              <a:t>allowance but prior to submission of the issue fee with or without an RCE was reviewed.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u="sng" dirty="0" smtClean="0"/>
              <a:t>Findings</a:t>
            </a:r>
            <a:endParaRPr lang="en-US" sz="1800" dirty="0"/>
          </a:p>
          <a:p>
            <a:pPr lvl="1"/>
            <a:r>
              <a:rPr lang="en-US" sz="1800" dirty="0" smtClean="0"/>
              <a:t>19</a:t>
            </a:r>
            <a:r>
              <a:rPr lang="en-US" sz="1800" dirty="0"/>
              <a:t>% of RCEs filed after allowance included only an IDS </a:t>
            </a:r>
            <a:r>
              <a:rPr lang="en-US" sz="1800" dirty="0" smtClean="0"/>
              <a:t>and also included certification </a:t>
            </a:r>
            <a:r>
              <a:rPr lang="en-US" sz="1800" dirty="0"/>
              <a:t>under 1.97(e</a:t>
            </a:r>
            <a:r>
              <a:rPr lang="en-US" sz="1800" dirty="0" smtClean="0"/>
              <a:t>). These submissions could have been made in the allowed application.</a:t>
            </a:r>
          </a:p>
          <a:p>
            <a:pPr lvl="1"/>
            <a:r>
              <a:rPr lang="en-US" sz="1800" dirty="0" smtClean="0"/>
              <a:t>On average, a substantially </a:t>
            </a:r>
            <a:r>
              <a:rPr lang="en-US" sz="1800" dirty="0"/>
              <a:t>larger number of references </a:t>
            </a:r>
            <a:r>
              <a:rPr lang="en-US" sz="1800" dirty="0" smtClean="0"/>
              <a:t>were cited in </a:t>
            </a:r>
            <a:r>
              <a:rPr lang="en-US" sz="1800" dirty="0"/>
              <a:t>IDSs filed with an RCE </a:t>
            </a:r>
            <a:r>
              <a:rPr lang="en-US" sz="1800" dirty="0" smtClean="0"/>
              <a:t>(11 references) than without an RCE (3 references).</a:t>
            </a:r>
          </a:p>
          <a:p>
            <a:pPr lvl="1"/>
            <a:r>
              <a:rPr lang="en-US" sz="1800" dirty="0" smtClean="0"/>
              <a:t>A substantially larger proportion of RCE filings </a:t>
            </a:r>
            <a:r>
              <a:rPr lang="en-US" sz="1800" dirty="0"/>
              <a:t>(27</a:t>
            </a:r>
            <a:r>
              <a:rPr lang="en-US" sz="1800" dirty="0" smtClean="0"/>
              <a:t>%) included IDSs citing more than 20 references than without an RCE (4%).</a:t>
            </a:r>
            <a:endParaRPr lang="en-US" sz="1800" dirty="0"/>
          </a:p>
        </p:txBody>
      </p:sp>
      <p:pic>
        <p:nvPicPr>
          <p:cNvPr id="2050" name="Picture 2" descr="11% of RCEs were filed after the application had already been allowed by the examiner." title="RCEs filed after allow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2225675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9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19860</TotalTime>
  <Words>665</Words>
  <Application>Microsoft Office PowerPoint</Application>
  <PresentationFormat>On-screen Show (4:3)</PresentationFormat>
  <Paragraphs>60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RCE Backlog</vt:lpstr>
      <vt:lpstr>RCE Disposals Over Time</vt:lpstr>
      <vt:lpstr>RCE Filings per Application</vt:lpstr>
      <vt:lpstr>RCE Frequency and Number of Claims</vt:lpstr>
      <vt:lpstr>RCE by Technology</vt:lpstr>
      <vt:lpstr>Condition of Application Prior to RCE Filing</vt:lpstr>
      <vt:lpstr>Next Action Following After-final Amendment</vt:lpstr>
      <vt:lpstr>RCE with no Submission After-Final</vt:lpstr>
      <vt:lpstr>Sampling of RCEs Filed After Allowance</vt:lpstr>
    </vt:vector>
  </TitlesOfParts>
  <Company>U.S. Patent and Trademark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USPTO</dc:creator>
  <cp:lastModifiedBy>glm</cp:lastModifiedBy>
  <cp:revision>214</cp:revision>
  <cp:lastPrinted>2012-11-09T13:31:40Z</cp:lastPrinted>
  <dcterms:created xsi:type="dcterms:W3CDTF">2012-09-05T20:44:30Z</dcterms:created>
  <dcterms:modified xsi:type="dcterms:W3CDTF">2012-12-06T19:17:21Z</dcterms:modified>
</cp:coreProperties>
</file>